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3" r:id="rId8"/>
    <p:sldId id="264" r:id="rId9"/>
    <p:sldId id="265" r:id="rId10"/>
    <p:sldId id="266" r:id="rId11"/>
    <p:sldId id="27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7543" autoAdjust="0"/>
  </p:normalViewPr>
  <p:slideViewPr>
    <p:cSldViewPr snapToGrid="0">
      <p:cViewPr>
        <p:scale>
          <a:sx n="39" d="100"/>
          <a:sy n="39" d="100"/>
        </p:scale>
        <p:origin x="1688" y="7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extLst>
      <p:ext uri="{BB962C8B-B14F-4D97-AF65-F5344CB8AC3E}">
        <p14:creationId xmlns:p14="http://schemas.microsoft.com/office/powerpoint/2010/main" val="9197742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2156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800" dirty="0">
                <a:latin typeface="Calibri" panose="020F0502020204030204" pitchFamily="34" charset="0"/>
                <a:cs typeface="Calibri" panose="020F0502020204030204" pitchFamily="34" charset="0"/>
              </a:rPr>
              <a:t>De hoeveelheid grijze stof die men in bepaalde delen van de hersenen heeft, maakt een mens vatbaar voor bepaalde houdingen, ziekten, acties, overtuigingen, tekortkomingen.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NL" sz="18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800" dirty="0">
                <a:latin typeface="Calibri" panose="020F0502020204030204" pitchFamily="34" charset="0"/>
                <a:cs typeface="Calibri" panose="020F0502020204030204" pitchFamily="34" charset="0"/>
              </a:rPr>
              <a:t>Ten slotte, aan de andere kant, hoe meer grijze materie je hebt in het besluitvormings-, gedachte-verwerkende deel van je hersenen, hoe beter je in staat bent om beloningen en gevolgen te evalueren</a:t>
            </a:r>
            <a:r>
              <a:rPr lang="en-US" sz="1800" dirty="0">
                <a:latin typeface="Calibri" panose="020F0502020204030204" pitchFamily="34" charset="0"/>
                <a:cs typeface="Calibri" panose="020F0502020204030204" pitchFamily="34" charset="0"/>
              </a:rPr>
              <a:t>.</a:t>
            </a:r>
            <a:endParaRPr lang="es-ES" sz="1800" dirty="0">
              <a:latin typeface="Calibri" panose="020F0502020204030204" pitchFamily="34" charset="0"/>
              <a:cs typeface="Calibri" panose="020F0502020204030204" pitchFamily="34" charset="0"/>
            </a:endParaRPr>
          </a:p>
        </p:txBody>
      </p:sp>
      <p:sp>
        <p:nvSpPr>
          <p:cNvPr id="176" name="Google Shape;1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5674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6921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cap="none" dirty="0">
                <a:solidFill>
                  <a:srgbClr val="000000"/>
                </a:solidFill>
                <a:effectLst/>
                <a:latin typeface="Arial"/>
                <a:ea typeface="Arial"/>
                <a:cs typeface="Arial"/>
                <a:sym typeface="Arial"/>
              </a:rPr>
              <a:t>It is important to note that even though one is born with a certain quantity of grey matter, it is possible to increase the amount one has. As a human being ages grey matter decreases.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8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
        <p:nvSpPr>
          <p:cNvPr id="184" name="Google Shape;18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5001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9497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0779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7887a0169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57887a01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7462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7887a0169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57887a01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3706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7887a0169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57887a016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2821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57887a0169_0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57887a0169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455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57887a0169_0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57887a016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533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0450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7453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2826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9461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spcBef>
                <a:spcPct val="0"/>
              </a:spcBef>
            </a:pPr>
            <a:r>
              <a:rPr lang="nl-NL" altLang="es-ES" dirty="0"/>
              <a:t>Het juiste antwoord is 5. Er is namelijk een verschil tussen beslissen en doen.</a:t>
            </a:r>
            <a:endParaRPr lang="en-US" altLang="es-ES" dirty="0"/>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5534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spcBef>
                <a:spcPct val="0"/>
              </a:spcBef>
            </a:pPr>
            <a:endParaRPr lang="en-US" altLang="es-ES" sz="1800" dirty="0"/>
          </a:p>
          <a:p>
            <a:pPr eaLnBrk="1" hangingPunct="1">
              <a:spcBef>
                <a:spcPct val="0"/>
              </a:spcBef>
            </a:pPr>
            <a:r>
              <a:rPr lang="nl-NL" altLang="es-ES" sz="1800" dirty="0"/>
              <a:t>Breng het in verband met het leren van talen. We hebben allemaal doelen en beperkende overtuigingen, maar ook al hebben we ze overwonnen en zijn we klaar om te gaan, er is iets dat ons ervan weerhoudt om actie te ondernemen.</a:t>
            </a:r>
          </a:p>
          <a:p>
            <a:pPr eaLnBrk="1" hangingPunct="1">
              <a:spcBef>
                <a:spcPct val="0"/>
              </a:spcBef>
            </a:pPr>
            <a:r>
              <a:rPr lang="nl-NL" altLang="es-ES" sz="1800" dirty="0"/>
              <a:t>Wat is jouw doel?</a:t>
            </a:r>
          </a:p>
          <a:p>
            <a:pPr eaLnBrk="1" hangingPunct="1">
              <a:spcBef>
                <a:spcPct val="0"/>
              </a:spcBef>
            </a:pPr>
            <a:r>
              <a:rPr lang="nl-NL" altLang="es-ES" sz="1800" dirty="0"/>
              <a:t>Wat zijn jouw beperkende overtuigingen?</a:t>
            </a:r>
          </a:p>
          <a:p>
            <a:pPr eaLnBrk="1" hangingPunct="1">
              <a:spcBef>
                <a:spcPct val="0"/>
              </a:spcBef>
            </a:pPr>
            <a:r>
              <a:rPr lang="nl-NL" altLang="es-ES" sz="1800" dirty="0"/>
              <a:t>Wat is de reden dat je het nog niet hebt gedaan?</a:t>
            </a:r>
            <a:endParaRPr dirty="0"/>
          </a:p>
        </p:txBody>
      </p:sp>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6527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552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spcBef>
                <a:spcPct val="0"/>
              </a:spcBef>
            </a:pPr>
            <a:endParaRPr lang="es-ES" altLang="es-ES" dirty="0"/>
          </a:p>
          <a:p>
            <a:pPr eaLnBrk="1" hangingPunct="1">
              <a:spcBef>
                <a:spcPct val="0"/>
              </a:spcBef>
            </a:pPr>
            <a:endParaRPr lang="en-US" altLang="es-ES" dirty="0"/>
          </a:p>
        </p:txBody>
      </p:sp>
      <p:sp>
        <p:nvSpPr>
          <p:cNvPr id="157" name="Google Shape;1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312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5739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3" name="Google Shape;73;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rot="5400000">
            <a:off x="3920332" y="-1256506"/>
            <a:ext cx="4351337"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1" name="Google Shape;41;p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9" name="Google Shape;49;p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1524000" y="1122362"/>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endParaRPr sz="6000" dirty="0"/>
          </a:p>
        </p:txBody>
      </p:sp>
      <p:sp>
        <p:nvSpPr>
          <p:cNvPr id="89" name="Google Shape;89;p13"/>
          <p:cNvSpPr txBox="1">
            <a:spLocks noGrp="1"/>
          </p:cNvSpPr>
          <p:nvPr>
            <p:ph type="subTitle" idx="1"/>
          </p:nvPr>
        </p:nvSpPr>
        <p:spPr>
          <a:xfrm>
            <a:off x="1524000" y="3602037"/>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sz="2400"/>
          </a:p>
        </p:txBody>
      </p:sp>
      <p:pic>
        <p:nvPicPr>
          <p:cNvPr id="90" name="Google Shape;90;p13"/>
          <p:cNvPicPr preferRelativeResize="0"/>
          <p:nvPr/>
        </p:nvPicPr>
        <p:blipFill rotWithShape="1">
          <a:blip r:embed="rId3">
            <a:alphaModFix/>
          </a:blip>
          <a:srcRect l="-422" r="422" b="16658"/>
          <a:stretch/>
        </p:blipFill>
        <p:spPr>
          <a:xfrm>
            <a:off x="-50800" y="-9525"/>
            <a:ext cx="12242800" cy="6880225"/>
          </a:xfrm>
          <a:prstGeom prst="rect">
            <a:avLst/>
          </a:prstGeom>
          <a:noFill/>
          <a:ln>
            <a:noFill/>
          </a:ln>
        </p:spPr>
      </p:pic>
      <p:pic>
        <p:nvPicPr>
          <p:cNvPr id="91" name="Google Shape;91;p13"/>
          <p:cNvPicPr preferRelativeResize="0"/>
          <p:nvPr/>
        </p:nvPicPr>
        <p:blipFill rotWithShape="1">
          <a:blip r:embed="rId4">
            <a:alphaModFix/>
          </a:blip>
          <a:srcRect/>
          <a:stretch/>
        </p:blipFill>
        <p:spPr>
          <a:xfrm>
            <a:off x="4624387" y="4641850"/>
            <a:ext cx="2892425" cy="973137"/>
          </a:xfrm>
          <a:prstGeom prst="rect">
            <a:avLst/>
          </a:prstGeom>
          <a:noFill/>
          <a:ln>
            <a:noFill/>
          </a:ln>
        </p:spPr>
      </p:pic>
      <p:pic>
        <p:nvPicPr>
          <p:cNvPr id="92" name="Google Shape;92;p13"/>
          <p:cNvPicPr preferRelativeResize="0"/>
          <p:nvPr/>
        </p:nvPicPr>
        <p:blipFill rotWithShape="1">
          <a:blip r:embed="rId5">
            <a:alphaModFix/>
          </a:blip>
          <a:srcRect/>
          <a:stretch/>
        </p:blipFill>
        <p:spPr>
          <a:xfrm>
            <a:off x="0" y="-9525"/>
            <a:ext cx="2106612" cy="601662"/>
          </a:xfrm>
          <a:prstGeom prst="rect">
            <a:avLst/>
          </a:prstGeom>
          <a:noFill/>
          <a:ln>
            <a:noFill/>
          </a:ln>
        </p:spPr>
      </p:pic>
      <p:sp>
        <p:nvSpPr>
          <p:cNvPr id="93" name="Google Shape;93;p13"/>
          <p:cNvSpPr txBox="1"/>
          <p:nvPr/>
        </p:nvSpPr>
        <p:spPr>
          <a:xfrm>
            <a:off x="9185275" y="5718175"/>
            <a:ext cx="2965450" cy="1244600"/>
          </a:xfrm>
          <a:prstGeom prst="rect">
            <a:avLst/>
          </a:prstGeom>
          <a:noFill/>
          <a:ln>
            <a:noFill/>
          </a:ln>
        </p:spPr>
        <p:txBody>
          <a:bodyPr spcFirstLastPara="1" wrap="square" lIns="91425" tIns="45700" rIns="91425" bIns="45700" anchor="t" anchorCtr="0">
            <a:noAutofit/>
          </a:bodyPr>
          <a:lstStyle/>
          <a:p>
            <a:pPr marL="0" marR="0" lvl="0" indent="0" algn="r" rtl="0">
              <a:lnSpc>
                <a:spcPct val="80000"/>
              </a:lnSpc>
              <a:spcBef>
                <a:spcPts val="0"/>
              </a:spcBef>
              <a:spcAft>
                <a:spcPts val="0"/>
              </a:spcAft>
              <a:buClr>
                <a:schemeClr val="dk1"/>
              </a:buClr>
              <a:buSzPts val="2200"/>
              <a:buFont typeface="Calibri"/>
              <a:buNone/>
            </a:pPr>
            <a:endParaRPr sz="2200" b="0" i="0" u="none" strike="noStrike" cap="none" dirty="0">
              <a:solidFill>
                <a:schemeClr val="dk1"/>
              </a:solidFill>
              <a:latin typeface="Calibri"/>
              <a:ea typeface="Calibri"/>
              <a:cs typeface="Calibri"/>
              <a:sym typeface="Calibri"/>
            </a:endParaRPr>
          </a:p>
          <a:p>
            <a:pPr marL="0" marR="0" lvl="0" indent="0" algn="r" rtl="0">
              <a:lnSpc>
                <a:spcPct val="80000"/>
              </a:lnSpc>
              <a:spcBef>
                <a:spcPts val="540"/>
              </a:spcBef>
              <a:spcAft>
                <a:spcPts val="0"/>
              </a:spcAft>
              <a:buClr>
                <a:schemeClr val="dk1"/>
              </a:buClr>
              <a:buSzPts val="2700"/>
              <a:buFont typeface="Calibri"/>
              <a:buNone/>
            </a:pPr>
            <a:r>
              <a:rPr lang="en-US" sz="2700" b="1" i="0" u="none" strike="noStrike" cap="none" dirty="0">
                <a:solidFill>
                  <a:schemeClr val="dk1"/>
                </a:solidFill>
                <a:latin typeface="Calibri"/>
                <a:ea typeface="Calibri"/>
                <a:cs typeface="Calibri"/>
                <a:sym typeface="Calibri"/>
              </a:rPr>
              <a:t>ACTIE ONDERNEMEN</a:t>
            </a:r>
            <a:r>
              <a:rPr lang="en-US" sz="2800" b="1" i="0" u="none" strike="noStrike" cap="none" dirty="0">
                <a:solidFill>
                  <a:schemeClr val="dk1"/>
                </a:solidFill>
                <a:latin typeface="Calibri"/>
                <a:ea typeface="Calibri"/>
                <a:cs typeface="Calibri"/>
                <a:sym typeface="Calibri"/>
              </a:rPr>
              <a:t>  </a:t>
            </a:r>
            <a:endParaRPr dirty="0"/>
          </a:p>
          <a:p>
            <a:pPr marL="0" marR="0" lvl="0" indent="0" algn="r" rtl="0">
              <a:lnSpc>
                <a:spcPct val="80000"/>
              </a:lnSpc>
              <a:spcBef>
                <a:spcPts val="440"/>
              </a:spcBef>
              <a:spcAft>
                <a:spcPts val="0"/>
              </a:spcAft>
              <a:buClr>
                <a:schemeClr val="dk1"/>
              </a:buClr>
              <a:buSzPts val="2200"/>
              <a:buFont typeface="Calibri"/>
              <a:buNone/>
            </a:pPr>
            <a:endParaRPr sz="2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0" i="0" u="none" dirty="0">
              <a:solidFill>
                <a:schemeClr val="dk1"/>
              </a:solidFill>
              <a:latin typeface="Calibri"/>
              <a:ea typeface="Calibri"/>
              <a:cs typeface="Calibri"/>
              <a:sym typeface="Calibri"/>
            </a:endParaRPr>
          </a:p>
        </p:txBody>
      </p:sp>
      <p:sp>
        <p:nvSpPr>
          <p:cNvPr id="94" name="Google Shape;94;p13"/>
          <p:cNvSpPr txBox="1"/>
          <p:nvPr/>
        </p:nvSpPr>
        <p:spPr>
          <a:xfrm>
            <a:off x="9531350" y="-25400"/>
            <a:ext cx="2686050" cy="6985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a:t>
            </a:r>
            <a:br>
              <a:rPr lang="en-US" sz="2200" b="1" i="0" u="none" dirty="0">
                <a:solidFill>
                  <a:schemeClr val="dk1"/>
                </a:solidFill>
                <a:latin typeface="Calibri"/>
                <a:ea typeface="Calibri"/>
                <a:cs typeface="Calibri"/>
                <a:sym typeface="Calibri"/>
              </a:rPr>
            </a:br>
            <a:r>
              <a:rPr lang="en-US" sz="2200" b="1" dirty="0" err="1">
                <a:solidFill>
                  <a:schemeClr val="dk1"/>
                </a:solidFill>
                <a:latin typeface="Calibri"/>
                <a:ea typeface="Calibri"/>
                <a:cs typeface="Calibri"/>
                <a:sym typeface="Calibri"/>
              </a:rPr>
              <a:t>Toepassing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3"/>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79" name="Google Shape;179;p23"/>
          <p:cNvSpPr txBox="1"/>
          <p:nvPr/>
        </p:nvSpPr>
        <p:spPr>
          <a:xfrm>
            <a:off x="1427162" y="2327275"/>
            <a:ext cx="8247062" cy="1985962"/>
          </a:xfrm>
          <a:prstGeom prst="rect">
            <a:avLst/>
          </a:prstGeom>
          <a:noFill/>
          <a:ln>
            <a:noFill/>
          </a:ln>
        </p:spPr>
        <p:txBody>
          <a:bodyPr spcFirstLastPara="1" wrap="square" lIns="91425" tIns="45700" rIns="91425" bIns="45700" anchor="t" anchorCtr="0">
            <a:noAutofit/>
          </a:bodyPr>
          <a:lstStyle/>
          <a:p>
            <a:pPr marL="342900" marR="0" lvl="0" indent="-215900" algn="l" rtl="0">
              <a:lnSpc>
                <a:spcPct val="100000"/>
              </a:lnSpc>
              <a:spcBef>
                <a:spcPts val="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pic>
        <p:nvPicPr>
          <p:cNvPr id="180" name="Google Shape;180;p23"/>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81" name="Google Shape;181;p23"/>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Taking action</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2" name="1 Rectángulo"/>
          <p:cNvSpPr/>
          <p:nvPr/>
        </p:nvSpPr>
        <p:spPr>
          <a:xfrm>
            <a:off x="762143" y="1888777"/>
            <a:ext cx="8909454" cy="3785652"/>
          </a:xfrm>
          <a:prstGeom prst="rect">
            <a:avLst/>
          </a:prstGeom>
        </p:spPr>
        <p:txBody>
          <a:bodyPr wrap="square">
            <a:spAutoFit/>
          </a:bodyPr>
          <a:lstStyle/>
          <a:p>
            <a:r>
              <a:rPr lang="nl-NL" sz="2000" dirty="0">
                <a:latin typeface="Calibri" panose="020F0502020204030204" pitchFamily="34" charset="0"/>
                <a:cs typeface="Calibri" panose="020F0502020204030204" pitchFamily="34" charset="0"/>
              </a:rPr>
              <a:t>Hoe zijn aanleg en grijze stof met </a:t>
            </a:r>
            <a:r>
              <a:rPr lang="nl-NL" sz="2000" b="1" dirty="0">
                <a:latin typeface="Calibri" panose="020F0502020204030204" pitchFamily="34" charset="0"/>
                <a:cs typeface="Calibri" panose="020F0502020204030204" pitchFamily="34" charset="0"/>
              </a:rPr>
              <a:t>elkaar</a:t>
            </a:r>
            <a:r>
              <a:rPr lang="nl-NL" sz="2000" dirty="0">
                <a:latin typeface="Calibri" panose="020F0502020204030204" pitchFamily="34" charset="0"/>
                <a:cs typeface="Calibri" panose="020F0502020204030204" pitchFamily="34" charset="0"/>
              </a:rPr>
              <a:t> </a:t>
            </a:r>
            <a:r>
              <a:rPr lang="nl-NL" sz="2000" b="1" dirty="0">
                <a:latin typeface="Calibri" panose="020F0502020204030204" pitchFamily="34" charset="0"/>
                <a:cs typeface="Calibri" panose="020F0502020204030204" pitchFamily="34" charset="0"/>
              </a:rPr>
              <a:t>verbonden</a:t>
            </a:r>
            <a:r>
              <a:rPr lang="nl-NL" sz="2000" dirty="0">
                <a:latin typeface="Calibri" panose="020F0502020204030204" pitchFamily="34" charset="0"/>
                <a:cs typeface="Calibri" panose="020F0502020204030204" pitchFamily="34" charset="0"/>
              </a:rPr>
              <a:t>?</a:t>
            </a:r>
          </a:p>
          <a:p>
            <a:endParaRPr lang="nl-NL" sz="2000" dirty="0">
              <a:latin typeface="Calibri" panose="020F0502020204030204" pitchFamily="34" charset="0"/>
              <a:cs typeface="Calibri" panose="020F0502020204030204" pitchFamily="34" charset="0"/>
            </a:endParaRPr>
          </a:p>
          <a:p>
            <a:r>
              <a:rPr lang="nl-NL" sz="2000" dirty="0">
                <a:latin typeface="Calibri" panose="020F0502020204030204" pitchFamily="34" charset="0"/>
                <a:cs typeface="Calibri" panose="020F0502020204030204" pitchFamily="34" charset="0"/>
              </a:rPr>
              <a:t>Volgens de Amerikaanse National Library of Medicine hebben kinderen met leerstoornissen (ADHD) een kleiner hersenvolume en minder grijze stof. Zo wordt het moeilijker voor hun hersenen om correct te functioneren voor bepaalde taken.</a:t>
            </a:r>
          </a:p>
          <a:p>
            <a:endParaRPr lang="nl-NL" sz="2000" dirty="0">
              <a:latin typeface="Calibri" panose="020F0502020204030204" pitchFamily="34" charset="0"/>
              <a:cs typeface="Calibri" panose="020F0502020204030204" pitchFamily="34" charset="0"/>
            </a:endParaRPr>
          </a:p>
          <a:p>
            <a:r>
              <a:rPr lang="nl-NL" sz="2000" dirty="0">
                <a:latin typeface="Calibri" panose="020F0502020204030204" pitchFamily="34" charset="0"/>
                <a:cs typeface="Calibri" panose="020F0502020204030204" pitchFamily="34" charset="0"/>
              </a:rPr>
              <a:t>Ook volgens Mail Online "Science and Tech" worden mensen eigenlijk geboren als "sensatiezoekers" of "actiejunkies". Amerikaanse onderzoekers onderzochten de hersenen van 1200 mensen en stelden vragen. Waaghalzen hadden de grijze stof verminderd in regio's die te maken hebben met besluitvorming. Ze hadden ook minder materie in de regio's die verantwoordelijk waren voor zelfbeheersing. Deze verschillen kunnen sensatiezoekers ook vatbaar maken voor middelenmisbruik.</a:t>
            </a:r>
            <a:endParaRPr lang="en-US" sz="2000" dirty="0">
              <a:latin typeface="Calibri" panose="020F0502020204030204" pitchFamily="34" charset="0"/>
              <a:cs typeface="Calibri" panose="020F0502020204030204" pitchFamily="34" charset="0"/>
            </a:endParaRPr>
          </a:p>
        </p:txBody>
      </p:sp>
      <p:sp>
        <p:nvSpPr>
          <p:cNvPr id="7" name="Google Shape;101;p14">
            <a:extLst>
              <a:ext uri="{FF2B5EF4-FFF2-40B4-BE49-F238E27FC236}">
                <a16:creationId xmlns:a16="http://schemas.microsoft.com/office/drawing/2014/main" id="{0A356183-4BB1-4BFC-8E76-F93D84E5E778}"/>
              </a:ext>
            </a:extLst>
          </p:cNvPr>
          <p:cNvSpPr txBox="1"/>
          <p:nvPr/>
        </p:nvSpPr>
        <p:spPr>
          <a:xfrm>
            <a:off x="5695950" y="0"/>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ZORG – </a:t>
            </a:r>
            <a:r>
              <a:rPr lang="en-US" sz="2200" b="1" i="0" u="none" dirty="0" err="1">
                <a:solidFill>
                  <a:srgbClr val="000000"/>
                </a:solidFill>
                <a:latin typeface="Calibri"/>
                <a:ea typeface="Calibri"/>
                <a:cs typeface="Calibri"/>
                <a:sym typeface="Calibri"/>
              </a:rPr>
              <a:t>Toepassing</a:t>
            </a:r>
            <a:endParaRPr sz="1800" b="0" i="0" u="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Module – ACTIE ONDERNEMEN</a:t>
            </a:r>
            <a:endParaRPr dirty="0"/>
          </a:p>
          <a:p>
            <a:pPr marL="0" marR="0" lvl="0" indent="0" algn="l" rtl="0">
              <a:lnSpc>
                <a:spcPct val="100000"/>
              </a:lnSpc>
              <a:spcBef>
                <a:spcPts val="0"/>
              </a:spcBef>
              <a:spcAft>
                <a:spcPts val="0"/>
              </a:spcAft>
              <a:buNone/>
            </a:pPr>
            <a:endParaRPr sz="2200" b="1" i="0" u="none" dirty="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5"/>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08" name="Google Shape;108;p15"/>
          <p:cNvSpPr txBox="1"/>
          <p:nvPr/>
        </p:nvSpPr>
        <p:spPr>
          <a:xfrm>
            <a:off x="696913" y="2102052"/>
            <a:ext cx="8247062" cy="1985962"/>
          </a:xfrm>
          <a:prstGeom prst="rect">
            <a:avLst/>
          </a:prstGeom>
          <a:noFill/>
          <a:ln>
            <a:noFill/>
          </a:ln>
        </p:spPr>
        <p:txBody>
          <a:bodyPr spcFirstLastPara="1" wrap="square" lIns="91425" tIns="45700" rIns="91425" bIns="45700" anchor="t" anchorCtr="0">
            <a:noAutofit/>
          </a:bodyPr>
          <a:lstStyle/>
          <a:p>
            <a:r>
              <a:rPr lang="nl-NL" sz="2000" dirty="0">
                <a:latin typeface="Calibri" panose="020F0502020204030204" pitchFamily="34" charset="0"/>
                <a:cs typeface="Calibri" panose="020F0502020204030204" pitchFamily="34" charset="0"/>
              </a:rPr>
              <a:t>Dus zoals je kunt zien, is er enig wetenschappelijk bewijs dat aantoont dat het geheugen, de emoties, de spraak, de besluitvorming en de zelfbeheersing van mensen allemaal enigszins gepredisponeerd zijn op basis van elk individueel brein. Een hogere aanwezigheid van grijze stof is in verband gebracht met verhoogde leercapaciteiten en verbeterd geheugen, samen met een groter gevoel van zelfbewustzijn.</a:t>
            </a:r>
            <a:endParaRPr sz="2000" b="0" i="0" u="none" dirty="0">
              <a:solidFill>
                <a:schemeClr val="dk1"/>
              </a:solidFill>
              <a:latin typeface="Calibri"/>
              <a:ea typeface="Calibri"/>
              <a:cs typeface="Calibri"/>
              <a:sym typeface="Calibri"/>
            </a:endParaRPr>
          </a:p>
        </p:txBody>
      </p:sp>
      <p:pic>
        <p:nvPicPr>
          <p:cNvPr id="109" name="Google Shape;109;p15"/>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10" name="Google Shape;110;p15"/>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Taking action</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6" name="Google Shape;101;p14">
            <a:extLst>
              <a:ext uri="{FF2B5EF4-FFF2-40B4-BE49-F238E27FC236}">
                <a16:creationId xmlns:a16="http://schemas.microsoft.com/office/drawing/2014/main" id="{40519902-EA31-44C0-A647-DB88FDA0A2AA}"/>
              </a:ext>
            </a:extLst>
          </p:cNvPr>
          <p:cNvSpPr txBox="1"/>
          <p:nvPr/>
        </p:nvSpPr>
        <p:spPr>
          <a:xfrm>
            <a:off x="5695950" y="0"/>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ZORG – </a:t>
            </a:r>
            <a:r>
              <a:rPr lang="en-US" sz="2200" b="1" i="0" u="none" dirty="0" err="1">
                <a:solidFill>
                  <a:srgbClr val="000000"/>
                </a:solidFill>
                <a:latin typeface="Calibri"/>
                <a:ea typeface="Calibri"/>
                <a:cs typeface="Calibri"/>
                <a:sym typeface="Calibri"/>
              </a:rPr>
              <a:t>Toepassing</a:t>
            </a:r>
            <a:endParaRPr sz="1800" b="0" i="0" u="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Module – ACTIE ONDERNEMEN</a:t>
            </a:r>
            <a:endParaRPr dirty="0"/>
          </a:p>
          <a:p>
            <a:pPr marL="0" marR="0" lvl="0" indent="0" algn="l" rtl="0">
              <a:lnSpc>
                <a:spcPct val="100000"/>
              </a:lnSpc>
              <a:spcBef>
                <a:spcPts val="0"/>
              </a:spcBef>
              <a:spcAft>
                <a:spcPts val="0"/>
              </a:spcAft>
              <a:buNone/>
            </a:pPr>
            <a:endParaRPr sz="2200" b="1" i="0" u="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07566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4"/>
          <p:cNvPicPr preferRelativeResize="0"/>
          <p:nvPr/>
        </p:nvPicPr>
        <p:blipFill rotWithShape="1">
          <a:blip r:embed="rId3">
            <a:alphaModFix/>
          </a:blip>
          <a:srcRect/>
          <a:stretch/>
        </p:blipFill>
        <p:spPr>
          <a:xfrm>
            <a:off x="9674225" y="6138862"/>
            <a:ext cx="2517775" cy="719137"/>
          </a:xfrm>
          <a:prstGeom prst="rect">
            <a:avLst/>
          </a:prstGeom>
          <a:noFill/>
          <a:ln>
            <a:noFill/>
          </a:ln>
        </p:spPr>
      </p:pic>
      <p:pic>
        <p:nvPicPr>
          <p:cNvPr id="188" name="Google Shape;188;p24"/>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89" name="Google Shape;189;p24"/>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Taking action</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2" name="1 Rectángulo"/>
          <p:cNvSpPr/>
          <p:nvPr/>
        </p:nvSpPr>
        <p:spPr>
          <a:xfrm>
            <a:off x="1235825" y="2781056"/>
            <a:ext cx="3618807" cy="2862322"/>
          </a:xfrm>
          <a:prstGeom prst="rect">
            <a:avLst/>
          </a:prstGeom>
        </p:spPr>
        <p:txBody>
          <a:bodyPr wrap="square">
            <a:spAutoFit/>
          </a:bodyPr>
          <a:lstStyle/>
          <a:p>
            <a:pPr marL="342900" lvl="0" indent="-342900">
              <a:buFont typeface="Arial" panose="020B0604020202020204" pitchFamily="34" charset="0"/>
              <a:buChar char="•"/>
            </a:pPr>
            <a:r>
              <a:rPr lang="nl-NL" sz="2000" dirty="0">
                <a:latin typeface="Calibri" panose="020F0502020204030204" pitchFamily="34" charset="0"/>
                <a:cs typeface="Calibri" panose="020F0502020204030204" pitchFamily="34" charset="0"/>
              </a:rPr>
              <a:t>Meditatie</a:t>
            </a:r>
          </a:p>
          <a:p>
            <a:pPr marL="342900" lvl="0" indent="-342900">
              <a:buFont typeface="Arial" panose="020B0604020202020204" pitchFamily="34" charset="0"/>
              <a:buChar char="•"/>
            </a:pPr>
            <a:r>
              <a:rPr lang="nl-NL" sz="2000" dirty="0">
                <a:latin typeface="Calibri" panose="020F0502020204030204" pitchFamily="34" charset="0"/>
                <a:cs typeface="Calibri" panose="020F0502020204030204" pitchFamily="34" charset="0"/>
              </a:rPr>
              <a:t>Stimuleer je geest door middel van games</a:t>
            </a:r>
          </a:p>
          <a:p>
            <a:pPr marL="342900" lvl="0" indent="-342900">
              <a:buFont typeface="Arial" panose="020B0604020202020204" pitchFamily="34" charset="0"/>
              <a:buChar char="•"/>
            </a:pPr>
            <a:r>
              <a:rPr lang="nl-NL" sz="2000" dirty="0">
                <a:latin typeface="Calibri" panose="020F0502020204030204" pitchFamily="34" charset="0"/>
                <a:cs typeface="Calibri" panose="020F0502020204030204" pitchFamily="34" charset="0"/>
              </a:rPr>
              <a:t>Aerobic oefening</a:t>
            </a:r>
          </a:p>
          <a:p>
            <a:pPr marL="342900" lvl="0" indent="-342900">
              <a:buFont typeface="Arial" panose="020B0604020202020204" pitchFamily="34" charset="0"/>
              <a:buChar char="•"/>
            </a:pPr>
            <a:r>
              <a:rPr lang="nl-NL" sz="2000" dirty="0">
                <a:latin typeface="Calibri" panose="020F0502020204030204" pitchFamily="34" charset="0"/>
                <a:cs typeface="Calibri" panose="020F0502020204030204" pitchFamily="34" charset="0"/>
              </a:rPr>
              <a:t>Een nieuwe vaardigheid leren</a:t>
            </a:r>
          </a:p>
          <a:p>
            <a:pPr marL="342900" lvl="0" indent="-342900">
              <a:buFont typeface="Arial" panose="020B0604020202020204" pitchFamily="34" charset="0"/>
              <a:buChar char="•"/>
            </a:pPr>
            <a:r>
              <a:rPr lang="nl-NL" sz="2000" dirty="0">
                <a:latin typeface="Calibri" panose="020F0502020204030204" pitchFamily="34" charset="0"/>
                <a:cs typeface="Calibri" panose="020F0502020204030204" pitchFamily="34" charset="0"/>
              </a:rPr>
              <a:t>Omega-3 vetzuren</a:t>
            </a:r>
          </a:p>
          <a:p>
            <a:pPr marL="342900" lvl="0" indent="-342900">
              <a:buFont typeface="Arial" panose="020B0604020202020204" pitchFamily="34" charset="0"/>
              <a:buChar char="•"/>
            </a:pPr>
            <a:r>
              <a:rPr lang="nl-NL" sz="2000" dirty="0">
                <a:latin typeface="Calibri" panose="020F0502020204030204" pitchFamily="34" charset="0"/>
                <a:cs typeface="Calibri" panose="020F0502020204030204" pitchFamily="34" charset="0"/>
              </a:rPr>
              <a:t>Weg met slechte gewoonten</a:t>
            </a:r>
          </a:p>
          <a:p>
            <a:pPr marL="342900" lvl="0" indent="-342900">
              <a:buFont typeface="Arial" panose="020B0604020202020204" pitchFamily="34" charset="0"/>
              <a:buChar char="•"/>
            </a:pPr>
            <a:r>
              <a:rPr lang="nl-NL" sz="2000" dirty="0">
                <a:latin typeface="Calibri" panose="020F0502020204030204" pitchFamily="34" charset="0"/>
                <a:cs typeface="Calibri" panose="020F0502020204030204" pitchFamily="34" charset="0"/>
              </a:rPr>
              <a:t>Gebruik je fantasie</a:t>
            </a:r>
          </a:p>
          <a:p>
            <a:pPr marL="342900" lvl="0" indent="-342900">
              <a:buFont typeface="Arial" panose="020B0604020202020204" pitchFamily="34" charset="0"/>
              <a:buChar char="•"/>
            </a:pPr>
            <a:r>
              <a:rPr lang="nl-NL" sz="2000" dirty="0">
                <a:latin typeface="Calibri" panose="020F0502020204030204" pitchFamily="34" charset="0"/>
                <a:cs typeface="Calibri" panose="020F0502020204030204" pitchFamily="34" charset="0"/>
              </a:rPr>
              <a:t>Intermitterend vasten</a:t>
            </a:r>
            <a:endParaRPr lang="es-ES" sz="2000" dirty="0">
              <a:latin typeface="Calibri" panose="020F0502020204030204" pitchFamily="34" charset="0"/>
              <a:cs typeface="Calibri" panose="020F0502020204030204" pitchFamily="34" charset="0"/>
            </a:endParaRPr>
          </a:p>
        </p:txBody>
      </p:sp>
      <p:sp>
        <p:nvSpPr>
          <p:cNvPr id="3" name="2 Rectángulo"/>
          <p:cNvSpPr/>
          <p:nvPr/>
        </p:nvSpPr>
        <p:spPr>
          <a:xfrm>
            <a:off x="1086196" y="1782979"/>
            <a:ext cx="9846915" cy="707886"/>
          </a:xfrm>
          <a:prstGeom prst="rect">
            <a:avLst/>
          </a:prstGeom>
        </p:spPr>
        <p:txBody>
          <a:bodyPr wrap="square">
            <a:spAutoFit/>
          </a:bodyPr>
          <a:lstStyle/>
          <a:p>
            <a:r>
              <a:rPr lang="nl-NL" sz="2000" dirty="0">
                <a:solidFill>
                  <a:schemeClr val="tx1"/>
                </a:solidFill>
                <a:latin typeface="Calibri" panose="020F0502020204030204" pitchFamily="34" charset="0"/>
                <a:cs typeface="Calibri" panose="020F0502020204030204" pitchFamily="34" charset="0"/>
              </a:rPr>
              <a:t>Volgens https://brainflow.co/index.php/2018/01/06/how-to-increase-iq-by-increasing-grey-brain-matter/ kan men de grijze stof in de hersenen vergroten door:</a:t>
            </a:r>
            <a:endParaRPr lang="es-ES" sz="2000" dirty="0">
              <a:solidFill>
                <a:schemeClr val="tx1"/>
              </a:solidFill>
              <a:latin typeface="Calibri" panose="020F0502020204030204" pitchFamily="34" charset="0"/>
              <a:cs typeface="Calibri" panose="020F0502020204030204" pitchFamily="34" charset="0"/>
            </a:endParaRPr>
          </a:p>
        </p:txBody>
      </p:sp>
      <p:sp>
        <p:nvSpPr>
          <p:cNvPr id="7" name="Google Shape;101;p14">
            <a:extLst>
              <a:ext uri="{FF2B5EF4-FFF2-40B4-BE49-F238E27FC236}">
                <a16:creationId xmlns:a16="http://schemas.microsoft.com/office/drawing/2014/main" id="{C33E2306-9F2D-4365-87DB-598CF1D01DB4}"/>
              </a:ext>
            </a:extLst>
          </p:cNvPr>
          <p:cNvSpPr txBox="1"/>
          <p:nvPr/>
        </p:nvSpPr>
        <p:spPr>
          <a:xfrm>
            <a:off x="5695950" y="0"/>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ZORG – </a:t>
            </a:r>
            <a:r>
              <a:rPr lang="en-US" sz="2200" b="1" i="0" u="none" dirty="0" err="1">
                <a:solidFill>
                  <a:srgbClr val="000000"/>
                </a:solidFill>
                <a:latin typeface="Calibri"/>
                <a:ea typeface="Calibri"/>
                <a:cs typeface="Calibri"/>
                <a:sym typeface="Calibri"/>
              </a:rPr>
              <a:t>Toepassing</a:t>
            </a:r>
            <a:endParaRPr sz="1800" b="0" i="0" u="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Module – ACTIE ONDERNEMEN</a:t>
            </a:r>
            <a:endParaRPr dirty="0"/>
          </a:p>
          <a:p>
            <a:pPr marL="0" marR="0" lvl="0" indent="0" algn="l" rtl="0">
              <a:lnSpc>
                <a:spcPct val="100000"/>
              </a:lnSpc>
              <a:spcBef>
                <a:spcPts val="0"/>
              </a:spcBef>
              <a:spcAft>
                <a:spcPts val="0"/>
              </a:spcAft>
              <a:buNone/>
            </a:pPr>
            <a:endParaRPr sz="2200" b="1" i="0" u="none" dirty="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5"/>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95" name="Google Shape;195;p25"/>
          <p:cNvSpPr txBox="1"/>
          <p:nvPr/>
        </p:nvSpPr>
        <p:spPr>
          <a:xfrm>
            <a:off x="1149350" y="1951037"/>
            <a:ext cx="6318250" cy="579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Calibri"/>
              <a:buNone/>
            </a:pPr>
            <a:r>
              <a:rPr lang="en-US" sz="2000" b="1" i="0" u="none" dirty="0">
                <a:solidFill>
                  <a:srgbClr val="000000"/>
                </a:solidFill>
                <a:latin typeface="Calibri"/>
                <a:ea typeface="Calibri"/>
                <a:cs typeface="Calibri"/>
                <a:sym typeface="Calibri"/>
              </a:rPr>
              <a:t>VAN BESLISSEN NAAR DOEN</a:t>
            </a:r>
            <a:endParaRPr sz="2000" dirty="0"/>
          </a:p>
        </p:txBody>
      </p:sp>
      <p:pic>
        <p:nvPicPr>
          <p:cNvPr id="196" name="Google Shape;196;p25"/>
          <p:cNvPicPr preferRelativeResize="0"/>
          <p:nvPr/>
        </p:nvPicPr>
        <p:blipFill rotWithShape="1">
          <a:blip r:embed="rId4">
            <a:alphaModFix/>
          </a:blip>
          <a:srcRect t="17904" b="17962"/>
          <a:stretch/>
        </p:blipFill>
        <p:spPr>
          <a:xfrm>
            <a:off x="-1587" y="7937"/>
            <a:ext cx="5756275" cy="1408112"/>
          </a:xfrm>
          <a:prstGeom prst="rect">
            <a:avLst/>
          </a:prstGeom>
          <a:noFill/>
          <a:ln>
            <a:noFill/>
          </a:ln>
        </p:spPr>
      </p:pic>
      <p:sp>
        <p:nvSpPr>
          <p:cNvPr id="197" name="Google Shape;197;p25"/>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a:solidFill>
                  <a:srgbClr val="000000"/>
                </a:solidFill>
                <a:latin typeface="Calibri"/>
                <a:ea typeface="Calibri"/>
                <a:cs typeface="Calibri"/>
                <a:sym typeface="Calibri"/>
              </a:rPr>
              <a:t>CARE – Application</a:t>
            </a:r>
            <a:endParaRPr sz="1800" b="0"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a:solidFill>
                  <a:srgbClr val="000000"/>
                </a:solidFill>
                <a:latin typeface="Calibri"/>
                <a:ea typeface="Calibri"/>
                <a:cs typeface="Calibri"/>
                <a:sym typeface="Calibri"/>
              </a:rPr>
              <a:t>Module – TAKING ACTION</a:t>
            </a: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8" name="Google Shape;198;p25"/>
          <p:cNvSpPr txBox="1"/>
          <p:nvPr/>
        </p:nvSpPr>
        <p:spPr>
          <a:xfrm>
            <a:off x="755361" y="2689224"/>
            <a:ext cx="6213475" cy="828675"/>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chemeClr val="dk1"/>
              </a:buClr>
              <a:buSzPts val="300"/>
              <a:buFont typeface="Calibri"/>
              <a:buAutoNum type="arabicPeriod"/>
            </a:pPr>
            <a:r>
              <a:rPr lang="nl-NL" sz="2000" b="1" i="0" u="sng" dirty="0">
                <a:solidFill>
                  <a:schemeClr val="dk1"/>
                </a:solidFill>
                <a:latin typeface="Calibri"/>
                <a:ea typeface="Calibri"/>
                <a:cs typeface="Calibri"/>
                <a:sym typeface="Calibri"/>
              </a:rPr>
              <a:t>Wacht niet langer op de perfecte omstandigheden</a:t>
            </a:r>
            <a:endParaRPr sz="2000" dirty="0"/>
          </a:p>
        </p:txBody>
      </p:sp>
      <p:sp>
        <p:nvSpPr>
          <p:cNvPr id="199" name="Google Shape;199;p25"/>
          <p:cNvSpPr txBox="1"/>
          <p:nvPr/>
        </p:nvSpPr>
        <p:spPr>
          <a:xfrm>
            <a:off x="1312000" y="3584200"/>
            <a:ext cx="6155600" cy="828600"/>
          </a:xfrm>
          <a:prstGeom prst="rect">
            <a:avLst/>
          </a:prstGeom>
          <a:noFill/>
          <a:ln>
            <a:noFill/>
          </a:ln>
        </p:spPr>
        <p:txBody>
          <a:bodyPr spcFirstLastPara="1" wrap="square" lIns="91425" tIns="91425" rIns="91425" bIns="91425" anchor="t" anchorCtr="0">
            <a:noAutofit/>
          </a:bodyPr>
          <a:lstStyle/>
          <a:p>
            <a:pPr lvl="0">
              <a:buClr>
                <a:srgbClr val="373737"/>
              </a:buClr>
              <a:buSzPts val="2000"/>
            </a:pPr>
            <a:r>
              <a:rPr lang="en-US" sz="2000" b="0" i="1" u="none" strike="noStrike" cap="none" dirty="0">
                <a:solidFill>
                  <a:srgbClr val="373737"/>
                </a:solidFill>
                <a:highlight>
                  <a:srgbClr val="F8F8F8"/>
                </a:highlight>
                <a:latin typeface="Calibri"/>
                <a:ea typeface="Calibri"/>
                <a:cs typeface="Calibri"/>
                <a:sym typeface="Calibri"/>
              </a:rPr>
              <a:t>“</a:t>
            </a:r>
            <a:r>
              <a:rPr lang="nl-NL" sz="2000" i="1" dirty="0">
                <a:solidFill>
                  <a:srgbClr val="373737"/>
                </a:solidFill>
                <a:latin typeface="Calibri"/>
                <a:ea typeface="Calibri"/>
                <a:cs typeface="Calibri"/>
                <a:sym typeface="Calibri"/>
              </a:rPr>
              <a:t>De beste tijd om een ​​boom te planten was 20 jaar geleden. De op één na beste tijd is nu." - Chinees gezegde.</a:t>
            </a:r>
            <a:endParaRPr sz="2000" b="0" i="1" u="none" strike="noStrike" cap="none" dirty="0">
              <a:solidFill>
                <a:schemeClr val="dk1"/>
              </a:solidFill>
              <a:latin typeface="Calibri"/>
              <a:ea typeface="Calibri"/>
              <a:cs typeface="Calibri"/>
              <a:sym typeface="Calibri"/>
            </a:endParaRPr>
          </a:p>
        </p:txBody>
      </p:sp>
      <p:sp>
        <p:nvSpPr>
          <p:cNvPr id="200" name="Google Shape;200;p25"/>
          <p:cNvSpPr txBox="1"/>
          <p:nvPr/>
        </p:nvSpPr>
        <p:spPr>
          <a:xfrm>
            <a:off x="1312000" y="4714675"/>
            <a:ext cx="7502400" cy="828600"/>
          </a:xfrm>
          <a:prstGeom prst="rect">
            <a:avLst/>
          </a:prstGeom>
          <a:noFill/>
          <a:ln>
            <a:noFill/>
          </a:ln>
        </p:spPr>
        <p:txBody>
          <a:bodyPr spcFirstLastPara="1" wrap="square" lIns="91425" tIns="91425" rIns="91425" bIns="91425" anchor="t" anchorCtr="0">
            <a:noAutofit/>
          </a:bodyPr>
          <a:lstStyle/>
          <a:p>
            <a:pPr lvl="0">
              <a:buClr>
                <a:srgbClr val="373737"/>
              </a:buClr>
              <a:buSzPts val="2000"/>
            </a:pPr>
            <a:r>
              <a:rPr lang="nl-NL" sz="2000" i="1" dirty="0">
                <a:solidFill>
                  <a:srgbClr val="373737"/>
                </a:solidFill>
                <a:latin typeface="Calibri"/>
                <a:ea typeface="Calibri"/>
                <a:cs typeface="Calibri"/>
                <a:sym typeface="Calibri"/>
              </a:rPr>
              <a:t>Als je blijft zoeken, is het nooit het juiste moment om in actie te komen. Het enige dat u zult vinden zijn excuses om uw inactiviteit te verklaren.</a:t>
            </a:r>
            <a:endParaRPr sz="2000" b="0" i="1" u="none" strike="noStrike" cap="none" dirty="0">
              <a:solidFill>
                <a:schemeClr val="dk1"/>
              </a:solidFill>
              <a:latin typeface="Calibri"/>
              <a:ea typeface="Calibri"/>
              <a:cs typeface="Calibri"/>
              <a:sym typeface="Calibri"/>
            </a:endParaRPr>
          </a:p>
        </p:txBody>
      </p:sp>
      <p:pic>
        <p:nvPicPr>
          <p:cNvPr id="201" name="Google Shape;201;p25"/>
          <p:cNvPicPr preferRelativeResize="0"/>
          <p:nvPr/>
        </p:nvPicPr>
        <p:blipFill rotWithShape="1">
          <a:blip r:embed="rId5">
            <a:alphaModFix/>
          </a:blip>
          <a:srcRect/>
          <a:stretch/>
        </p:blipFill>
        <p:spPr>
          <a:xfrm>
            <a:off x="7645400" y="1830062"/>
            <a:ext cx="4057650" cy="2733675"/>
          </a:xfrm>
          <a:prstGeom prst="rect">
            <a:avLst/>
          </a:prstGeom>
          <a:noFill/>
          <a:ln>
            <a:noFill/>
          </a:ln>
        </p:spPr>
      </p:pic>
      <p:sp>
        <p:nvSpPr>
          <p:cNvPr id="10" name="Google Shape;101;p14">
            <a:extLst>
              <a:ext uri="{FF2B5EF4-FFF2-40B4-BE49-F238E27FC236}">
                <a16:creationId xmlns:a16="http://schemas.microsoft.com/office/drawing/2014/main" id="{7FAB50FC-FD4C-41F3-B6B6-9F7A61005E4F}"/>
              </a:ext>
            </a:extLst>
          </p:cNvPr>
          <p:cNvSpPr txBox="1"/>
          <p:nvPr/>
        </p:nvSpPr>
        <p:spPr>
          <a:xfrm>
            <a:off x="5695950" y="0"/>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ZORG – </a:t>
            </a:r>
            <a:r>
              <a:rPr lang="en-US" sz="2200" b="1" i="0" u="none" dirty="0" err="1">
                <a:solidFill>
                  <a:srgbClr val="000000"/>
                </a:solidFill>
                <a:latin typeface="Calibri"/>
                <a:ea typeface="Calibri"/>
                <a:cs typeface="Calibri"/>
                <a:sym typeface="Calibri"/>
              </a:rPr>
              <a:t>Toepassing</a:t>
            </a:r>
            <a:endParaRPr sz="1800" b="0" i="0" u="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Module – ACTIE ONDERNEMEN</a:t>
            </a:r>
            <a:endParaRPr dirty="0"/>
          </a:p>
          <a:p>
            <a:pPr marL="0" marR="0" lvl="0" indent="0" algn="l" rtl="0">
              <a:lnSpc>
                <a:spcPct val="100000"/>
              </a:lnSpc>
              <a:spcBef>
                <a:spcPts val="0"/>
              </a:spcBef>
              <a:spcAft>
                <a:spcPts val="0"/>
              </a:spcAft>
              <a:buNone/>
            </a:pPr>
            <a:endParaRPr sz="2200" b="1" i="0" u="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10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
                                        </p:tgtEl>
                                        <p:attrNameLst>
                                          <p:attrName>style.visibility</p:attrName>
                                        </p:attrNameLst>
                                      </p:cBhvr>
                                      <p:to>
                                        <p:strVal val="visible"/>
                                      </p:to>
                                    </p:set>
                                    <p:animEffect transition="in" filter="fade">
                                      <p:cBhvr>
                                        <p:cTn id="12" dur="1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26"/>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07" name="Google Shape;207;p26"/>
          <p:cNvSpPr txBox="1"/>
          <p:nvPr/>
        </p:nvSpPr>
        <p:spPr>
          <a:xfrm>
            <a:off x="1149350" y="1951037"/>
            <a:ext cx="6318250" cy="579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Calibri"/>
              <a:buNone/>
            </a:pPr>
            <a:r>
              <a:rPr lang="en-US" sz="2000" b="1" i="0" u="none" dirty="0">
                <a:solidFill>
                  <a:srgbClr val="000000"/>
                </a:solidFill>
                <a:latin typeface="Calibri"/>
                <a:ea typeface="Calibri"/>
                <a:cs typeface="Calibri"/>
                <a:sym typeface="Calibri"/>
              </a:rPr>
              <a:t>VAN BESLISSEN NAAR DOEN</a:t>
            </a:r>
            <a:endParaRPr sz="2000" dirty="0"/>
          </a:p>
        </p:txBody>
      </p:sp>
      <p:pic>
        <p:nvPicPr>
          <p:cNvPr id="208" name="Google Shape;208;p26"/>
          <p:cNvPicPr preferRelativeResize="0"/>
          <p:nvPr/>
        </p:nvPicPr>
        <p:blipFill rotWithShape="1">
          <a:blip r:embed="rId4">
            <a:alphaModFix/>
          </a:blip>
          <a:srcRect t="17904" b="17962"/>
          <a:stretch/>
        </p:blipFill>
        <p:spPr>
          <a:xfrm>
            <a:off x="-1587" y="7937"/>
            <a:ext cx="5756275" cy="1408112"/>
          </a:xfrm>
          <a:prstGeom prst="rect">
            <a:avLst/>
          </a:prstGeom>
          <a:noFill/>
          <a:ln>
            <a:noFill/>
          </a:ln>
        </p:spPr>
      </p:pic>
      <p:sp>
        <p:nvSpPr>
          <p:cNvPr id="209" name="Google Shape;209;p26"/>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a:solidFill>
                  <a:srgbClr val="000000"/>
                </a:solidFill>
                <a:latin typeface="Calibri"/>
                <a:ea typeface="Calibri"/>
                <a:cs typeface="Calibri"/>
                <a:sym typeface="Calibri"/>
              </a:rPr>
              <a:t>CARE – Application</a:t>
            </a:r>
            <a:endParaRPr sz="1800" b="0"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a:solidFill>
                  <a:srgbClr val="000000"/>
                </a:solidFill>
                <a:latin typeface="Calibri"/>
                <a:ea typeface="Calibri"/>
                <a:cs typeface="Calibri"/>
                <a:sym typeface="Calibri"/>
              </a:rPr>
              <a:t>Module – TAKING ACTION</a:t>
            </a: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0" name="Google Shape;210;p26"/>
          <p:cNvSpPr txBox="1"/>
          <p:nvPr/>
        </p:nvSpPr>
        <p:spPr>
          <a:xfrm>
            <a:off x="655609" y="2716211"/>
            <a:ext cx="6213475" cy="828675"/>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chemeClr val="dk1"/>
              </a:buClr>
              <a:buSzPts val="300"/>
              <a:buFont typeface="Calibri"/>
              <a:buAutoNum type="arabicPeriod"/>
            </a:pPr>
            <a:r>
              <a:rPr lang="en-US" sz="2000" b="1" i="0" u="sng" dirty="0">
                <a:solidFill>
                  <a:schemeClr val="dk1"/>
                </a:solidFill>
                <a:latin typeface="Calibri"/>
                <a:ea typeface="Calibri"/>
                <a:cs typeface="Calibri"/>
                <a:sym typeface="Calibri"/>
              </a:rPr>
              <a:t>Stop met </a:t>
            </a:r>
            <a:r>
              <a:rPr lang="en-US" sz="2000" b="1" i="0" u="sng" dirty="0" err="1">
                <a:solidFill>
                  <a:schemeClr val="dk1"/>
                </a:solidFill>
                <a:latin typeface="Calibri"/>
                <a:ea typeface="Calibri"/>
                <a:cs typeface="Calibri"/>
                <a:sym typeface="Calibri"/>
              </a:rPr>
              <a:t>overdenken</a:t>
            </a:r>
            <a:endParaRPr sz="2000" dirty="0"/>
          </a:p>
        </p:txBody>
      </p:sp>
      <p:sp>
        <p:nvSpPr>
          <p:cNvPr id="211" name="Google Shape;211;p26"/>
          <p:cNvSpPr txBox="1"/>
          <p:nvPr/>
        </p:nvSpPr>
        <p:spPr>
          <a:xfrm>
            <a:off x="1312000" y="3584200"/>
            <a:ext cx="5897692" cy="1034692"/>
          </a:xfrm>
          <a:prstGeom prst="rect">
            <a:avLst/>
          </a:prstGeom>
          <a:noFill/>
          <a:ln>
            <a:noFill/>
          </a:ln>
        </p:spPr>
        <p:txBody>
          <a:bodyPr spcFirstLastPara="1" wrap="square" lIns="91425" tIns="91425" rIns="91425" bIns="91425" anchor="t" anchorCtr="0">
            <a:noAutofit/>
          </a:bodyPr>
          <a:lstStyle/>
          <a:p>
            <a:pPr lvl="0">
              <a:buClr>
                <a:srgbClr val="373737"/>
              </a:buClr>
              <a:buSzPts val="2000"/>
            </a:pPr>
            <a:r>
              <a:rPr lang="nl-NL" sz="2000" i="1" dirty="0">
                <a:solidFill>
                  <a:srgbClr val="373737"/>
                </a:solidFill>
                <a:latin typeface="Calibri"/>
                <a:ea typeface="Calibri"/>
                <a:cs typeface="Calibri"/>
                <a:sym typeface="Calibri"/>
              </a:rPr>
              <a:t>Plannen en denken is goed (en belangrijk). Maar als je het te veel doet, krijg je verlamming van de analyse.</a:t>
            </a:r>
            <a:endParaRPr sz="2000" b="0" i="1" u="none" strike="noStrike" cap="none" dirty="0">
              <a:solidFill>
                <a:schemeClr val="dk1"/>
              </a:solidFill>
              <a:latin typeface="Calibri"/>
              <a:ea typeface="Calibri"/>
              <a:cs typeface="Calibri"/>
              <a:sym typeface="Calibri"/>
            </a:endParaRPr>
          </a:p>
        </p:txBody>
      </p:sp>
      <p:sp>
        <p:nvSpPr>
          <p:cNvPr id="212" name="Google Shape;212;p26"/>
          <p:cNvSpPr txBox="1"/>
          <p:nvPr/>
        </p:nvSpPr>
        <p:spPr>
          <a:xfrm>
            <a:off x="1312000" y="4714675"/>
            <a:ext cx="7502400" cy="828600"/>
          </a:xfrm>
          <a:prstGeom prst="rect">
            <a:avLst/>
          </a:prstGeom>
          <a:noFill/>
          <a:ln>
            <a:noFill/>
          </a:ln>
        </p:spPr>
        <p:txBody>
          <a:bodyPr spcFirstLastPara="1" wrap="square" lIns="91425" tIns="91425" rIns="91425" bIns="91425" anchor="t" anchorCtr="0">
            <a:noAutofit/>
          </a:bodyPr>
          <a:lstStyle/>
          <a:p>
            <a:pPr lvl="0">
              <a:buClr>
                <a:srgbClr val="373737"/>
              </a:buClr>
              <a:buSzPts val="2000"/>
            </a:pPr>
            <a:r>
              <a:rPr lang="nl-NL" sz="2000" i="1" dirty="0">
                <a:solidFill>
                  <a:srgbClr val="373737"/>
                </a:solidFill>
                <a:latin typeface="Calibri"/>
                <a:ea typeface="Calibri"/>
                <a:cs typeface="Calibri"/>
                <a:sym typeface="Calibri"/>
              </a:rPr>
              <a:t>Uiteindelijk is overdenken de kunst om problemen te creëren die er niet eens waren.</a:t>
            </a:r>
            <a:endParaRPr sz="2000" b="0" i="1" u="none" strike="noStrike" cap="none" dirty="0">
              <a:solidFill>
                <a:schemeClr val="dk1"/>
              </a:solidFill>
              <a:latin typeface="Calibri"/>
              <a:ea typeface="Calibri"/>
              <a:cs typeface="Calibri"/>
              <a:sym typeface="Calibri"/>
            </a:endParaRPr>
          </a:p>
        </p:txBody>
      </p:sp>
      <p:pic>
        <p:nvPicPr>
          <p:cNvPr id="213" name="Google Shape;213;p26"/>
          <p:cNvPicPr preferRelativeResize="0"/>
          <p:nvPr/>
        </p:nvPicPr>
        <p:blipFill rotWithShape="1">
          <a:blip r:embed="rId5">
            <a:alphaModFix/>
          </a:blip>
          <a:srcRect/>
          <a:stretch/>
        </p:blipFill>
        <p:spPr>
          <a:xfrm>
            <a:off x="7713662" y="1763712"/>
            <a:ext cx="3716337" cy="2473325"/>
          </a:xfrm>
          <a:prstGeom prst="rect">
            <a:avLst/>
          </a:prstGeom>
          <a:noFill/>
          <a:ln>
            <a:noFill/>
          </a:ln>
        </p:spPr>
      </p:pic>
      <p:sp>
        <p:nvSpPr>
          <p:cNvPr id="10" name="Google Shape;101;p14">
            <a:extLst>
              <a:ext uri="{FF2B5EF4-FFF2-40B4-BE49-F238E27FC236}">
                <a16:creationId xmlns:a16="http://schemas.microsoft.com/office/drawing/2014/main" id="{FB3C564B-191A-4E00-9844-4786CDA07F44}"/>
              </a:ext>
            </a:extLst>
          </p:cNvPr>
          <p:cNvSpPr txBox="1"/>
          <p:nvPr/>
        </p:nvSpPr>
        <p:spPr>
          <a:xfrm>
            <a:off x="5695950" y="0"/>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ZORG – </a:t>
            </a:r>
            <a:r>
              <a:rPr lang="en-US" sz="2200" b="1" i="0" u="none" dirty="0" err="1">
                <a:solidFill>
                  <a:srgbClr val="000000"/>
                </a:solidFill>
                <a:latin typeface="Calibri"/>
                <a:ea typeface="Calibri"/>
                <a:cs typeface="Calibri"/>
                <a:sym typeface="Calibri"/>
              </a:rPr>
              <a:t>Toepassing</a:t>
            </a:r>
            <a:endParaRPr sz="1800" b="0" i="0" u="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Module – ACTIE ONDERNEMEN</a:t>
            </a:r>
            <a:endParaRPr dirty="0"/>
          </a:p>
          <a:p>
            <a:pPr marL="0" marR="0" lvl="0" indent="0" algn="l" rtl="0">
              <a:lnSpc>
                <a:spcPct val="100000"/>
              </a:lnSpc>
              <a:spcBef>
                <a:spcPts val="0"/>
              </a:spcBef>
              <a:spcAft>
                <a:spcPts val="0"/>
              </a:spcAft>
              <a:buNone/>
            </a:pPr>
            <a:endParaRPr sz="2200" b="1" i="0" u="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10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2"/>
                                        </p:tgtEl>
                                        <p:attrNameLst>
                                          <p:attrName>style.visibility</p:attrName>
                                        </p:attrNameLst>
                                      </p:cBhvr>
                                      <p:to>
                                        <p:strVal val="visible"/>
                                      </p:to>
                                    </p:set>
                                    <p:animEffect transition="in" filter="fade">
                                      <p:cBhvr>
                                        <p:cTn id="12"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7"/>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19" name="Google Shape;219;p27"/>
          <p:cNvSpPr txBox="1"/>
          <p:nvPr/>
        </p:nvSpPr>
        <p:spPr>
          <a:xfrm>
            <a:off x="1149350" y="1951037"/>
            <a:ext cx="6318300" cy="57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Calibri"/>
              <a:buNone/>
            </a:pPr>
            <a:r>
              <a:rPr lang="en-US" sz="2000" b="1" i="0" u="none" dirty="0">
                <a:solidFill>
                  <a:srgbClr val="000000"/>
                </a:solidFill>
                <a:latin typeface="Calibri"/>
                <a:ea typeface="Calibri"/>
                <a:cs typeface="Calibri"/>
                <a:sym typeface="Calibri"/>
              </a:rPr>
              <a:t>VAN BESLISSEN NAAR DOEN</a:t>
            </a:r>
            <a:endParaRPr sz="2000" dirty="0"/>
          </a:p>
        </p:txBody>
      </p:sp>
      <p:pic>
        <p:nvPicPr>
          <p:cNvPr id="220" name="Google Shape;220;p27"/>
          <p:cNvPicPr preferRelativeResize="0"/>
          <p:nvPr/>
        </p:nvPicPr>
        <p:blipFill rotWithShape="1">
          <a:blip r:embed="rId4">
            <a:alphaModFix/>
          </a:blip>
          <a:srcRect t="17906" b="17957"/>
          <a:stretch/>
        </p:blipFill>
        <p:spPr>
          <a:xfrm>
            <a:off x="-1587" y="7937"/>
            <a:ext cx="5756276" cy="1408112"/>
          </a:xfrm>
          <a:prstGeom prst="rect">
            <a:avLst/>
          </a:prstGeom>
          <a:noFill/>
          <a:ln>
            <a:noFill/>
          </a:ln>
        </p:spPr>
      </p:pic>
      <p:sp>
        <p:nvSpPr>
          <p:cNvPr id="221" name="Google Shape;221;p27"/>
          <p:cNvSpPr txBox="1"/>
          <p:nvPr/>
        </p:nvSpPr>
        <p:spPr>
          <a:xfrm>
            <a:off x="5694362" y="7937"/>
            <a:ext cx="6495900" cy="14082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a:solidFill>
                  <a:srgbClr val="000000"/>
                </a:solidFill>
                <a:latin typeface="Calibri"/>
                <a:ea typeface="Calibri"/>
                <a:cs typeface="Calibri"/>
                <a:sym typeface="Calibri"/>
              </a:rPr>
              <a:t>CARE – Application</a:t>
            </a:r>
            <a:endParaRPr sz="1800" b="0"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a:solidFill>
                  <a:srgbClr val="000000"/>
                </a:solidFill>
                <a:latin typeface="Calibri"/>
                <a:ea typeface="Calibri"/>
                <a:cs typeface="Calibri"/>
                <a:sym typeface="Calibri"/>
              </a:rPr>
              <a:t>Module – TAKING ACTION</a:t>
            </a: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2" name="Google Shape;222;p27"/>
          <p:cNvSpPr txBox="1"/>
          <p:nvPr/>
        </p:nvSpPr>
        <p:spPr>
          <a:xfrm>
            <a:off x="755361" y="2689224"/>
            <a:ext cx="6213600" cy="8286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chemeClr val="dk1"/>
              </a:buClr>
              <a:buSzPts val="300"/>
              <a:buFont typeface="Calibri"/>
              <a:buAutoNum type="arabicPeriod"/>
            </a:pPr>
            <a:r>
              <a:rPr lang="en-US" sz="2000" b="1" u="sng" dirty="0">
                <a:solidFill>
                  <a:schemeClr val="dk1"/>
                </a:solidFill>
                <a:latin typeface="Calibri"/>
                <a:ea typeface="Calibri"/>
                <a:cs typeface="Calibri"/>
                <a:sym typeface="Calibri"/>
              </a:rPr>
              <a:t>Continue </a:t>
            </a:r>
            <a:r>
              <a:rPr lang="en-US" sz="2000" b="1" u="sng" dirty="0" err="1">
                <a:solidFill>
                  <a:schemeClr val="dk1"/>
                </a:solidFill>
                <a:latin typeface="Calibri"/>
                <a:ea typeface="Calibri"/>
                <a:cs typeface="Calibri"/>
                <a:sym typeface="Calibri"/>
              </a:rPr>
              <a:t>actie</a:t>
            </a:r>
            <a:endParaRPr sz="2000" dirty="0"/>
          </a:p>
        </p:txBody>
      </p:sp>
      <p:sp>
        <p:nvSpPr>
          <p:cNvPr id="223" name="Google Shape;223;p27"/>
          <p:cNvSpPr txBox="1"/>
          <p:nvPr/>
        </p:nvSpPr>
        <p:spPr>
          <a:xfrm>
            <a:off x="1312000" y="3584200"/>
            <a:ext cx="5897700" cy="1034700"/>
          </a:xfrm>
          <a:prstGeom prst="rect">
            <a:avLst/>
          </a:prstGeom>
          <a:noFill/>
          <a:ln>
            <a:noFill/>
          </a:ln>
        </p:spPr>
        <p:txBody>
          <a:bodyPr spcFirstLastPara="1" wrap="square" lIns="91425" tIns="91425" rIns="91425" bIns="91425" anchor="t" anchorCtr="0">
            <a:noAutofit/>
          </a:bodyPr>
          <a:lstStyle/>
          <a:p>
            <a:pPr lvl="0">
              <a:buClr>
                <a:srgbClr val="373737"/>
              </a:buClr>
              <a:buSzPts val="2000"/>
            </a:pPr>
            <a:r>
              <a:rPr lang="nl-NL" sz="2000" i="1" dirty="0">
                <a:solidFill>
                  <a:srgbClr val="373737"/>
                </a:solidFill>
                <a:latin typeface="Calibri"/>
                <a:ea typeface="Calibri"/>
                <a:cs typeface="Calibri"/>
                <a:sym typeface="Calibri"/>
              </a:rPr>
              <a:t>Als je eenmaal begonnen bent, ga dan door. Beetje bij beetje wordt het een gewoonte.</a:t>
            </a:r>
            <a:endParaRPr sz="2000" b="0" i="1" u="none" strike="noStrike" cap="none" dirty="0">
              <a:solidFill>
                <a:schemeClr val="dk1"/>
              </a:solidFill>
              <a:latin typeface="Calibri"/>
              <a:ea typeface="Calibri"/>
              <a:cs typeface="Calibri"/>
              <a:sym typeface="Calibri"/>
            </a:endParaRPr>
          </a:p>
        </p:txBody>
      </p:sp>
      <p:sp>
        <p:nvSpPr>
          <p:cNvPr id="224" name="Google Shape;224;p27"/>
          <p:cNvSpPr txBox="1"/>
          <p:nvPr/>
        </p:nvSpPr>
        <p:spPr>
          <a:xfrm>
            <a:off x="1312000" y="4714675"/>
            <a:ext cx="7502400" cy="828600"/>
          </a:xfrm>
          <a:prstGeom prst="rect">
            <a:avLst/>
          </a:prstGeom>
          <a:noFill/>
          <a:ln>
            <a:noFill/>
          </a:ln>
        </p:spPr>
        <p:txBody>
          <a:bodyPr spcFirstLastPara="1" wrap="square" lIns="91425" tIns="91425" rIns="91425" bIns="91425" anchor="t" anchorCtr="0">
            <a:noAutofit/>
          </a:bodyPr>
          <a:lstStyle/>
          <a:p>
            <a:pPr lvl="0">
              <a:buClr>
                <a:srgbClr val="373737"/>
              </a:buClr>
              <a:buSzPts val="2000"/>
            </a:pPr>
            <a:r>
              <a:rPr lang="nl-NL" sz="2000" i="1" dirty="0">
                <a:solidFill>
                  <a:srgbClr val="373737"/>
                </a:solidFill>
                <a:latin typeface="Calibri"/>
                <a:ea typeface="Calibri"/>
                <a:cs typeface="Calibri"/>
                <a:sym typeface="Calibri"/>
              </a:rPr>
              <a:t>"Het maakt niet uit hoe langzaam je gaat, als je maar niet stopt" - Confucius.</a:t>
            </a:r>
            <a:endParaRPr sz="2000" i="1" dirty="0">
              <a:solidFill>
                <a:srgbClr val="373737"/>
              </a:solidFill>
              <a:highlight>
                <a:srgbClr val="F8F8F8"/>
              </a:highlight>
              <a:latin typeface="Calibri"/>
              <a:ea typeface="Calibri"/>
              <a:cs typeface="Calibri"/>
              <a:sym typeface="Calibri"/>
            </a:endParaRPr>
          </a:p>
        </p:txBody>
      </p:sp>
      <p:pic>
        <p:nvPicPr>
          <p:cNvPr id="225" name="Google Shape;225;p27"/>
          <p:cNvPicPr preferRelativeResize="0"/>
          <p:nvPr/>
        </p:nvPicPr>
        <p:blipFill rotWithShape="1">
          <a:blip r:embed="rId5">
            <a:alphaModFix/>
          </a:blip>
          <a:srcRect/>
          <a:stretch/>
        </p:blipFill>
        <p:spPr>
          <a:xfrm>
            <a:off x="7673528" y="1826603"/>
            <a:ext cx="3721650" cy="2477600"/>
          </a:xfrm>
          <a:prstGeom prst="rect">
            <a:avLst/>
          </a:prstGeom>
          <a:noFill/>
          <a:ln>
            <a:noFill/>
          </a:ln>
        </p:spPr>
      </p:pic>
      <p:sp>
        <p:nvSpPr>
          <p:cNvPr id="10" name="Google Shape;101;p14">
            <a:extLst>
              <a:ext uri="{FF2B5EF4-FFF2-40B4-BE49-F238E27FC236}">
                <a16:creationId xmlns:a16="http://schemas.microsoft.com/office/drawing/2014/main" id="{38435B99-8BB8-4A3F-B6AF-2AE872E59863}"/>
              </a:ext>
            </a:extLst>
          </p:cNvPr>
          <p:cNvSpPr txBox="1"/>
          <p:nvPr/>
        </p:nvSpPr>
        <p:spPr>
          <a:xfrm>
            <a:off x="5695950" y="0"/>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ZORG – </a:t>
            </a:r>
            <a:r>
              <a:rPr lang="en-US" sz="2200" b="1" i="0" u="none" dirty="0" err="1">
                <a:solidFill>
                  <a:srgbClr val="000000"/>
                </a:solidFill>
                <a:latin typeface="Calibri"/>
                <a:ea typeface="Calibri"/>
                <a:cs typeface="Calibri"/>
                <a:sym typeface="Calibri"/>
              </a:rPr>
              <a:t>Toepassing</a:t>
            </a:r>
            <a:endParaRPr sz="1800" b="0" i="0" u="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Module – ACTIE ONDERNEMEN</a:t>
            </a:r>
            <a:endParaRPr dirty="0"/>
          </a:p>
          <a:p>
            <a:pPr marL="0" marR="0" lvl="0" indent="0" algn="l" rtl="0">
              <a:lnSpc>
                <a:spcPct val="100000"/>
              </a:lnSpc>
              <a:spcBef>
                <a:spcPts val="0"/>
              </a:spcBef>
              <a:spcAft>
                <a:spcPts val="0"/>
              </a:spcAft>
              <a:buNone/>
            </a:pPr>
            <a:endParaRPr sz="2200" b="1" i="0" u="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8"/>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31" name="Google Shape;231;p28"/>
          <p:cNvSpPr txBox="1"/>
          <p:nvPr/>
        </p:nvSpPr>
        <p:spPr>
          <a:xfrm>
            <a:off x="1149350" y="1951037"/>
            <a:ext cx="6318300" cy="57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Calibri"/>
              <a:buNone/>
            </a:pPr>
            <a:r>
              <a:rPr lang="en-US" sz="2000" b="1" i="0" u="none" dirty="0">
                <a:solidFill>
                  <a:srgbClr val="000000"/>
                </a:solidFill>
                <a:latin typeface="Calibri"/>
                <a:ea typeface="Calibri"/>
                <a:cs typeface="Calibri"/>
                <a:sym typeface="Calibri"/>
              </a:rPr>
              <a:t>VAN BESLISSEN NAAR DOEN</a:t>
            </a:r>
            <a:endParaRPr sz="2000" dirty="0"/>
          </a:p>
        </p:txBody>
      </p:sp>
      <p:pic>
        <p:nvPicPr>
          <p:cNvPr id="232" name="Google Shape;232;p28"/>
          <p:cNvPicPr preferRelativeResize="0"/>
          <p:nvPr/>
        </p:nvPicPr>
        <p:blipFill rotWithShape="1">
          <a:blip r:embed="rId4">
            <a:alphaModFix/>
          </a:blip>
          <a:srcRect t="17906" b="17957"/>
          <a:stretch/>
        </p:blipFill>
        <p:spPr>
          <a:xfrm>
            <a:off x="-1587" y="7937"/>
            <a:ext cx="5756276" cy="1408112"/>
          </a:xfrm>
          <a:prstGeom prst="rect">
            <a:avLst/>
          </a:prstGeom>
          <a:noFill/>
          <a:ln>
            <a:noFill/>
          </a:ln>
        </p:spPr>
      </p:pic>
      <p:sp>
        <p:nvSpPr>
          <p:cNvPr id="233" name="Google Shape;233;p28"/>
          <p:cNvSpPr txBox="1"/>
          <p:nvPr/>
        </p:nvSpPr>
        <p:spPr>
          <a:xfrm>
            <a:off x="5694362" y="7937"/>
            <a:ext cx="6495900" cy="14082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a:solidFill>
                  <a:srgbClr val="000000"/>
                </a:solidFill>
                <a:latin typeface="Calibri"/>
                <a:ea typeface="Calibri"/>
                <a:cs typeface="Calibri"/>
                <a:sym typeface="Calibri"/>
              </a:rPr>
              <a:t>CARE – Application</a:t>
            </a:r>
            <a:endParaRPr sz="1800" b="0"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a:solidFill>
                  <a:srgbClr val="000000"/>
                </a:solidFill>
                <a:latin typeface="Calibri"/>
                <a:ea typeface="Calibri"/>
                <a:cs typeface="Calibri"/>
                <a:sym typeface="Calibri"/>
              </a:rPr>
              <a:t>Module – TAKING ACTION</a:t>
            </a: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4" name="Google Shape;234;p28"/>
          <p:cNvSpPr txBox="1"/>
          <p:nvPr/>
        </p:nvSpPr>
        <p:spPr>
          <a:xfrm>
            <a:off x="771987" y="2716212"/>
            <a:ext cx="6213600" cy="8286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chemeClr val="dk1"/>
              </a:buClr>
              <a:buSzPts val="300"/>
              <a:buFont typeface="Calibri"/>
              <a:buAutoNum type="arabicPeriod"/>
            </a:pPr>
            <a:r>
              <a:rPr lang="nl-NL" sz="2000" b="1" u="sng" dirty="0">
                <a:solidFill>
                  <a:schemeClr val="dk1"/>
                </a:solidFill>
                <a:latin typeface="Calibri"/>
                <a:ea typeface="Calibri"/>
                <a:cs typeface="Calibri"/>
                <a:sym typeface="Calibri"/>
              </a:rPr>
              <a:t>Actie om angst te overwinnen</a:t>
            </a:r>
            <a:endParaRPr sz="2000" dirty="0"/>
          </a:p>
        </p:txBody>
      </p:sp>
      <p:sp>
        <p:nvSpPr>
          <p:cNvPr id="235" name="Google Shape;235;p28"/>
          <p:cNvSpPr txBox="1"/>
          <p:nvPr/>
        </p:nvSpPr>
        <p:spPr>
          <a:xfrm>
            <a:off x="1312000" y="3584200"/>
            <a:ext cx="5897700" cy="1034700"/>
          </a:xfrm>
          <a:prstGeom prst="rect">
            <a:avLst/>
          </a:prstGeom>
          <a:noFill/>
          <a:ln>
            <a:noFill/>
          </a:ln>
        </p:spPr>
        <p:txBody>
          <a:bodyPr spcFirstLastPara="1" wrap="square" lIns="91425" tIns="91425" rIns="91425" bIns="91425" anchor="t" anchorCtr="0">
            <a:noAutofit/>
          </a:bodyPr>
          <a:lstStyle/>
          <a:p>
            <a:pPr lvl="0">
              <a:buClr>
                <a:srgbClr val="373737"/>
              </a:buClr>
              <a:buSzPts val="2000"/>
            </a:pPr>
            <a:r>
              <a:rPr lang="nl-NL" sz="2000" i="1" dirty="0">
                <a:solidFill>
                  <a:srgbClr val="373737"/>
                </a:solidFill>
                <a:latin typeface="Calibri"/>
                <a:ea typeface="Calibri"/>
                <a:cs typeface="Calibri"/>
                <a:sym typeface="Calibri"/>
              </a:rPr>
              <a:t>De enige manier om je angsten te bestrijden is door actie te ondernemen. Hoe langer je wacht, hoe groter je angst zal worden.</a:t>
            </a:r>
            <a:endParaRPr sz="2000" b="0" i="1" u="none" strike="noStrike" cap="none" dirty="0">
              <a:solidFill>
                <a:schemeClr val="dk1"/>
              </a:solidFill>
              <a:latin typeface="Calibri"/>
              <a:ea typeface="Calibri"/>
              <a:cs typeface="Calibri"/>
              <a:sym typeface="Calibri"/>
            </a:endParaRPr>
          </a:p>
        </p:txBody>
      </p:sp>
      <p:sp>
        <p:nvSpPr>
          <p:cNvPr id="236" name="Google Shape;236;p28"/>
          <p:cNvSpPr txBox="1"/>
          <p:nvPr/>
        </p:nvSpPr>
        <p:spPr>
          <a:xfrm>
            <a:off x="1312000" y="4714675"/>
            <a:ext cx="7502400" cy="828600"/>
          </a:xfrm>
          <a:prstGeom prst="rect">
            <a:avLst/>
          </a:prstGeom>
          <a:noFill/>
          <a:ln>
            <a:noFill/>
          </a:ln>
        </p:spPr>
        <p:txBody>
          <a:bodyPr spcFirstLastPara="1" wrap="square" lIns="91425" tIns="91425" rIns="91425" bIns="91425" anchor="t" anchorCtr="0">
            <a:noAutofit/>
          </a:bodyPr>
          <a:lstStyle/>
          <a:p>
            <a:pPr lvl="0">
              <a:buClr>
                <a:srgbClr val="373737"/>
              </a:buClr>
              <a:buSzPts val="2000"/>
            </a:pPr>
            <a:r>
              <a:rPr lang="nl-NL" sz="2000" i="1" dirty="0">
                <a:solidFill>
                  <a:srgbClr val="373737"/>
                </a:solidFill>
                <a:latin typeface="Calibri"/>
                <a:ea typeface="Calibri"/>
                <a:cs typeface="Calibri"/>
                <a:sym typeface="Calibri"/>
              </a:rPr>
              <a:t>"Het is niet omdat dingen moeilijk zijn dat we niet durven, het is omdat we niet durven dat dingen moeilijk zijn." - Seneca.</a:t>
            </a:r>
            <a:endParaRPr sz="2000" i="1" dirty="0">
              <a:solidFill>
                <a:srgbClr val="373737"/>
              </a:solidFill>
              <a:highlight>
                <a:srgbClr val="F8F8F8"/>
              </a:highlight>
              <a:latin typeface="Calibri"/>
              <a:ea typeface="Calibri"/>
              <a:cs typeface="Calibri"/>
              <a:sym typeface="Calibri"/>
            </a:endParaRPr>
          </a:p>
          <a:p>
            <a:pPr marL="0" marR="0" lvl="0" indent="0" algn="l" rtl="0">
              <a:lnSpc>
                <a:spcPct val="100000"/>
              </a:lnSpc>
              <a:spcBef>
                <a:spcPts val="0"/>
              </a:spcBef>
              <a:spcAft>
                <a:spcPts val="0"/>
              </a:spcAft>
              <a:buClr>
                <a:srgbClr val="373737"/>
              </a:buClr>
              <a:buSzPts val="2000"/>
              <a:buFont typeface="Calibri"/>
              <a:buNone/>
            </a:pPr>
            <a:endParaRPr sz="2000" i="1" dirty="0">
              <a:solidFill>
                <a:srgbClr val="373737"/>
              </a:solidFill>
              <a:highlight>
                <a:srgbClr val="F8F8F8"/>
              </a:highlight>
              <a:latin typeface="Calibri"/>
              <a:ea typeface="Calibri"/>
              <a:cs typeface="Calibri"/>
              <a:sym typeface="Calibri"/>
            </a:endParaRPr>
          </a:p>
        </p:txBody>
      </p:sp>
      <p:pic>
        <p:nvPicPr>
          <p:cNvPr id="237" name="Google Shape;237;p28"/>
          <p:cNvPicPr preferRelativeResize="0"/>
          <p:nvPr/>
        </p:nvPicPr>
        <p:blipFill rotWithShape="1">
          <a:blip r:embed="rId5">
            <a:alphaModFix/>
          </a:blip>
          <a:srcRect/>
          <a:stretch/>
        </p:blipFill>
        <p:spPr>
          <a:xfrm>
            <a:off x="7718625" y="1958175"/>
            <a:ext cx="3927774" cy="2589725"/>
          </a:xfrm>
          <a:prstGeom prst="rect">
            <a:avLst/>
          </a:prstGeom>
          <a:noFill/>
          <a:ln>
            <a:noFill/>
          </a:ln>
        </p:spPr>
      </p:pic>
      <p:sp>
        <p:nvSpPr>
          <p:cNvPr id="10" name="Google Shape;101;p14">
            <a:extLst>
              <a:ext uri="{FF2B5EF4-FFF2-40B4-BE49-F238E27FC236}">
                <a16:creationId xmlns:a16="http://schemas.microsoft.com/office/drawing/2014/main" id="{A3EB17DE-C3D1-414E-9AAE-A206FE5D9690}"/>
              </a:ext>
            </a:extLst>
          </p:cNvPr>
          <p:cNvSpPr txBox="1"/>
          <p:nvPr/>
        </p:nvSpPr>
        <p:spPr>
          <a:xfrm>
            <a:off x="5695950" y="0"/>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ZORG – </a:t>
            </a:r>
            <a:r>
              <a:rPr lang="en-US" sz="2200" b="1" i="0" u="none" dirty="0" err="1">
                <a:solidFill>
                  <a:srgbClr val="000000"/>
                </a:solidFill>
                <a:latin typeface="Calibri"/>
                <a:ea typeface="Calibri"/>
                <a:cs typeface="Calibri"/>
                <a:sym typeface="Calibri"/>
              </a:rPr>
              <a:t>Toepassing</a:t>
            </a:r>
            <a:endParaRPr sz="1800" b="0" i="0" u="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Module – ACTIE ONDERNEMEN</a:t>
            </a:r>
            <a:endParaRPr dirty="0"/>
          </a:p>
          <a:p>
            <a:pPr marL="0" marR="0" lvl="0" indent="0" algn="l" rtl="0">
              <a:lnSpc>
                <a:spcPct val="100000"/>
              </a:lnSpc>
              <a:spcBef>
                <a:spcPts val="0"/>
              </a:spcBef>
              <a:spcAft>
                <a:spcPts val="0"/>
              </a:spcAft>
              <a:buNone/>
            </a:pPr>
            <a:endParaRPr sz="2200" b="1" i="0" u="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29"/>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43" name="Google Shape;243;p29"/>
          <p:cNvSpPr txBox="1"/>
          <p:nvPr/>
        </p:nvSpPr>
        <p:spPr>
          <a:xfrm>
            <a:off x="1149350" y="1951037"/>
            <a:ext cx="6318300" cy="57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Calibri"/>
              <a:buNone/>
            </a:pPr>
            <a:r>
              <a:rPr lang="en-US" sz="2000" b="1" i="0" u="none" dirty="0">
                <a:solidFill>
                  <a:srgbClr val="000000"/>
                </a:solidFill>
                <a:latin typeface="Calibri"/>
                <a:ea typeface="Calibri"/>
                <a:cs typeface="Calibri"/>
                <a:sym typeface="Calibri"/>
              </a:rPr>
              <a:t>VAN BESLISSEN NAAR DOEN</a:t>
            </a:r>
            <a:endParaRPr sz="2000" dirty="0"/>
          </a:p>
        </p:txBody>
      </p:sp>
      <p:pic>
        <p:nvPicPr>
          <p:cNvPr id="244" name="Google Shape;244;p29"/>
          <p:cNvPicPr preferRelativeResize="0"/>
          <p:nvPr/>
        </p:nvPicPr>
        <p:blipFill rotWithShape="1">
          <a:blip r:embed="rId4">
            <a:alphaModFix/>
          </a:blip>
          <a:srcRect t="17906" b="17957"/>
          <a:stretch/>
        </p:blipFill>
        <p:spPr>
          <a:xfrm>
            <a:off x="-1587" y="7937"/>
            <a:ext cx="5756276" cy="1408112"/>
          </a:xfrm>
          <a:prstGeom prst="rect">
            <a:avLst/>
          </a:prstGeom>
          <a:noFill/>
          <a:ln>
            <a:noFill/>
          </a:ln>
        </p:spPr>
      </p:pic>
      <p:sp>
        <p:nvSpPr>
          <p:cNvPr id="245" name="Google Shape;245;p29"/>
          <p:cNvSpPr txBox="1"/>
          <p:nvPr/>
        </p:nvSpPr>
        <p:spPr>
          <a:xfrm>
            <a:off x="5694362" y="7937"/>
            <a:ext cx="6495900" cy="14082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a:solidFill>
                  <a:srgbClr val="000000"/>
                </a:solidFill>
                <a:latin typeface="Calibri"/>
                <a:ea typeface="Calibri"/>
                <a:cs typeface="Calibri"/>
                <a:sym typeface="Calibri"/>
              </a:rPr>
              <a:t>CARE – Application</a:t>
            </a:r>
            <a:endParaRPr sz="1800" b="0"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a:solidFill>
                  <a:srgbClr val="000000"/>
                </a:solidFill>
                <a:latin typeface="Calibri"/>
                <a:ea typeface="Calibri"/>
                <a:cs typeface="Calibri"/>
                <a:sym typeface="Calibri"/>
              </a:rPr>
              <a:t>Module – TAKING ACTION</a:t>
            </a: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46" name="Google Shape;246;p29"/>
          <p:cNvSpPr txBox="1"/>
          <p:nvPr/>
        </p:nvSpPr>
        <p:spPr>
          <a:xfrm>
            <a:off x="1254125" y="2716212"/>
            <a:ext cx="6213600" cy="8286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chemeClr val="dk1"/>
              </a:buClr>
              <a:buSzPts val="300"/>
              <a:buFont typeface="Calibri"/>
              <a:buAutoNum type="arabicPeriod"/>
            </a:pPr>
            <a:r>
              <a:rPr lang="nl-NL" sz="2000" b="1" u="sng" dirty="0">
                <a:solidFill>
                  <a:schemeClr val="dk1"/>
                </a:solidFill>
                <a:latin typeface="Calibri"/>
                <a:ea typeface="Calibri"/>
                <a:cs typeface="Calibri"/>
                <a:sym typeface="Calibri"/>
              </a:rPr>
              <a:t>Focus op het heden en op je controlegebied</a:t>
            </a:r>
            <a:endParaRPr sz="2000" dirty="0"/>
          </a:p>
        </p:txBody>
      </p:sp>
      <p:sp>
        <p:nvSpPr>
          <p:cNvPr id="247" name="Google Shape;247;p29"/>
          <p:cNvSpPr txBox="1"/>
          <p:nvPr/>
        </p:nvSpPr>
        <p:spPr>
          <a:xfrm>
            <a:off x="1312000" y="3889000"/>
            <a:ext cx="5897700" cy="1034700"/>
          </a:xfrm>
          <a:prstGeom prst="rect">
            <a:avLst/>
          </a:prstGeom>
          <a:noFill/>
          <a:ln>
            <a:noFill/>
          </a:ln>
        </p:spPr>
        <p:txBody>
          <a:bodyPr spcFirstLastPara="1" wrap="square" lIns="91425" tIns="91425" rIns="91425" bIns="91425" anchor="t" anchorCtr="0">
            <a:noAutofit/>
          </a:bodyPr>
          <a:lstStyle/>
          <a:p>
            <a:pPr lvl="0">
              <a:buClr>
                <a:srgbClr val="373737"/>
              </a:buClr>
              <a:buSzPts val="2000"/>
            </a:pPr>
            <a:r>
              <a:rPr lang="nl-NL" sz="2000" i="1" dirty="0">
                <a:solidFill>
                  <a:srgbClr val="373737"/>
                </a:solidFill>
                <a:latin typeface="Calibri"/>
                <a:ea typeface="Calibri"/>
                <a:cs typeface="Calibri"/>
                <a:sym typeface="Calibri"/>
              </a:rPr>
              <a:t>Focus op wat je KAN doen, niet op wat je NIET KAN doen…….(Nog). Ga stap voor stap naar je doel.</a:t>
            </a:r>
            <a:endParaRPr sz="2000" b="0" i="1" u="none" strike="noStrike" cap="none" dirty="0">
              <a:solidFill>
                <a:schemeClr val="dk1"/>
              </a:solidFill>
              <a:latin typeface="Calibri"/>
              <a:ea typeface="Calibri"/>
              <a:cs typeface="Calibri"/>
              <a:sym typeface="Calibri"/>
            </a:endParaRPr>
          </a:p>
        </p:txBody>
      </p:sp>
      <p:sp>
        <p:nvSpPr>
          <p:cNvPr id="248" name="Google Shape;248;p29"/>
          <p:cNvSpPr txBox="1"/>
          <p:nvPr/>
        </p:nvSpPr>
        <p:spPr>
          <a:xfrm>
            <a:off x="1312000" y="5019475"/>
            <a:ext cx="7502400" cy="828600"/>
          </a:xfrm>
          <a:prstGeom prst="rect">
            <a:avLst/>
          </a:prstGeom>
          <a:noFill/>
          <a:ln>
            <a:noFill/>
          </a:ln>
        </p:spPr>
        <p:txBody>
          <a:bodyPr spcFirstLastPara="1" wrap="square" lIns="91425" tIns="91425" rIns="91425" bIns="91425" anchor="t" anchorCtr="0">
            <a:noAutofit/>
          </a:bodyPr>
          <a:lstStyle/>
          <a:p>
            <a:pPr lvl="0">
              <a:buClr>
                <a:srgbClr val="373737"/>
              </a:buClr>
              <a:buSzPts val="2000"/>
            </a:pPr>
            <a:r>
              <a:rPr lang="nl-NL" sz="2000" i="1" dirty="0">
                <a:solidFill>
                  <a:srgbClr val="373737"/>
                </a:solidFill>
                <a:latin typeface="Calibri"/>
                <a:ea typeface="Calibri"/>
                <a:cs typeface="Calibri"/>
                <a:sym typeface="Calibri"/>
              </a:rPr>
              <a:t>"Elke marathon begint met één enkele stap"</a:t>
            </a:r>
            <a:endParaRPr sz="2000" i="1" dirty="0">
              <a:solidFill>
                <a:srgbClr val="373737"/>
              </a:solidFill>
              <a:highlight>
                <a:srgbClr val="F8F8F8"/>
              </a:highlight>
              <a:latin typeface="Calibri"/>
              <a:ea typeface="Calibri"/>
              <a:cs typeface="Calibri"/>
              <a:sym typeface="Calibri"/>
            </a:endParaRPr>
          </a:p>
        </p:txBody>
      </p:sp>
      <p:pic>
        <p:nvPicPr>
          <p:cNvPr id="249" name="Google Shape;249;p29"/>
          <p:cNvPicPr preferRelativeResize="0"/>
          <p:nvPr/>
        </p:nvPicPr>
        <p:blipFill rotWithShape="1">
          <a:blip r:embed="rId5">
            <a:alphaModFix/>
          </a:blip>
          <a:srcRect/>
          <a:stretch/>
        </p:blipFill>
        <p:spPr>
          <a:xfrm>
            <a:off x="7843225" y="2027225"/>
            <a:ext cx="3851426" cy="2563625"/>
          </a:xfrm>
          <a:prstGeom prst="rect">
            <a:avLst/>
          </a:prstGeom>
          <a:noFill/>
          <a:ln>
            <a:noFill/>
          </a:ln>
        </p:spPr>
      </p:pic>
      <p:sp>
        <p:nvSpPr>
          <p:cNvPr id="10" name="Google Shape;101;p14">
            <a:extLst>
              <a:ext uri="{FF2B5EF4-FFF2-40B4-BE49-F238E27FC236}">
                <a16:creationId xmlns:a16="http://schemas.microsoft.com/office/drawing/2014/main" id="{961A4081-C80D-4915-B7FD-88D370EF0ACF}"/>
              </a:ext>
            </a:extLst>
          </p:cNvPr>
          <p:cNvSpPr txBox="1"/>
          <p:nvPr/>
        </p:nvSpPr>
        <p:spPr>
          <a:xfrm>
            <a:off x="5695950" y="0"/>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ZORG – </a:t>
            </a:r>
            <a:r>
              <a:rPr lang="en-US" sz="2200" b="1" i="0" u="none" dirty="0" err="1">
                <a:solidFill>
                  <a:srgbClr val="000000"/>
                </a:solidFill>
                <a:latin typeface="Calibri"/>
                <a:ea typeface="Calibri"/>
                <a:cs typeface="Calibri"/>
                <a:sym typeface="Calibri"/>
              </a:rPr>
              <a:t>Toepassing</a:t>
            </a:r>
            <a:endParaRPr sz="1800" b="0" i="0" u="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Module – ACTIE ONDERNEMEN</a:t>
            </a:r>
            <a:endParaRPr dirty="0"/>
          </a:p>
          <a:p>
            <a:pPr marL="0" marR="0" lvl="0" indent="0" algn="l" rtl="0">
              <a:lnSpc>
                <a:spcPct val="100000"/>
              </a:lnSpc>
              <a:spcBef>
                <a:spcPts val="0"/>
              </a:spcBef>
              <a:spcAft>
                <a:spcPts val="0"/>
              </a:spcAft>
              <a:buNone/>
            </a:pPr>
            <a:endParaRPr sz="2200" b="1" i="0" u="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fade">
                                      <p:cBhvr>
                                        <p:cTn id="7" dur="1000"/>
                                        <p:tgtEl>
                                          <p:spTgt spid="2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8"/>
                                        </p:tgtEl>
                                        <p:attrNameLst>
                                          <p:attrName>style.visibility</p:attrName>
                                        </p:attrNameLst>
                                      </p:cBhvr>
                                      <p:to>
                                        <p:strVal val="visible"/>
                                      </p:to>
                                    </p:set>
                                    <p:animEffect transition="in" filter="fade">
                                      <p:cBhvr>
                                        <p:cTn id="12" dur="1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0"/>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55" name="Google Shape;255;p30"/>
          <p:cNvSpPr txBox="1"/>
          <p:nvPr/>
        </p:nvSpPr>
        <p:spPr>
          <a:xfrm>
            <a:off x="1149350" y="1951037"/>
            <a:ext cx="6318300" cy="57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Calibri"/>
              <a:buNone/>
            </a:pPr>
            <a:r>
              <a:rPr lang="en-US" sz="2000" b="1" i="0" u="none" dirty="0">
                <a:solidFill>
                  <a:srgbClr val="000000"/>
                </a:solidFill>
                <a:latin typeface="Calibri"/>
                <a:ea typeface="Calibri"/>
                <a:cs typeface="Calibri"/>
                <a:sym typeface="Calibri"/>
              </a:rPr>
              <a:t>VAN BESLISSEN NAAR DOEN</a:t>
            </a:r>
            <a:endParaRPr sz="2000" dirty="0"/>
          </a:p>
        </p:txBody>
      </p:sp>
      <p:pic>
        <p:nvPicPr>
          <p:cNvPr id="256" name="Google Shape;256;p30"/>
          <p:cNvPicPr preferRelativeResize="0"/>
          <p:nvPr/>
        </p:nvPicPr>
        <p:blipFill rotWithShape="1">
          <a:blip r:embed="rId4">
            <a:alphaModFix/>
          </a:blip>
          <a:srcRect t="17906" b="17957"/>
          <a:stretch/>
        </p:blipFill>
        <p:spPr>
          <a:xfrm>
            <a:off x="-1587" y="7937"/>
            <a:ext cx="5756276" cy="1408112"/>
          </a:xfrm>
          <a:prstGeom prst="rect">
            <a:avLst/>
          </a:prstGeom>
          <a:noFill/>
          <a:ln>
            <a:noFill/>
          </a:ln>
        </p:spPr>
      </p:pic>
      <p:sp>
        <p:nvSpPr>
          <p:cNvPr id="257" name="Google Shape;257;p30"/>
          <p:cNvSpPr txBox="1"/>
          <p:nvPr/>
        </p:nvSpPr>
        <p:spPr>
          <a:xfrm>
            <a:off x="5694362" y="7937"/>
            <a:ext cx="6495900" cy="14082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a:solidFill>
                  <a:srgbClr val="000000"/>
                </a:solidFill>
                <a:latin typeface="Calibri"/>
                <a:ea typeface="Calibri"/>
                <a:cs typeface="Calibri"/>
                <a:sym typeface="Calibri"/>
              </a:rPr>
              <a:t>CARE – Application</a:t>
            </a:r>
            <a:endParaRPr sz="1800" b="0"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a:solidFill>
                  <a:srgbClr val="000000"/>
                </a:solidFill>
                <a:latin typeface="Calibri"/>
                <a:ea typeface="Calibri"/>
                <a:cs typeface="Calibri"/>
                <a:sym typeface="Calibri"/>
              </a:rPr>
              <a:t>Module – TAKING ACTION</a:t>
            </a: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8" name="Google Shape;258;p30"/>
          <p:cNvSpPr txBox="1"/>
          <p:nvPr/>
        </p:nvSpPr>
        <p:spPr>
          <a:xfrm>
            <a:off x="1254125" y="2716212"/>
            <a:ext cx="6213600" cy="8286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chemeClr val="dk1"/>
              </a:buClr>
              <a:buSzPts val="300"/>
              <a:buFont typeface="Calibri"/>
              <a:buAutoNum type="arabicPeriod"/>
            </a:pPr>
            <a:r>
              <a:rPr lang="en-US" sz="2000" b="1" u="sng" dirty="0" err="1">
                <a:solidFill>
                  <a:schemeClr val="dk1"/>
                </a:solidFill>
                <a:latin typeface="Calibri"/>
                <a:ea typeface="Calibri"/>
                <a:cs typeface="Calibri"/>
                <a:sym typeface="Calibri"/>
              </a:rPr>
              <a:t>Elimineer</a:t>
            </a:r>
            <a:r>
              <a:rPr lang="en-US" sz="2000" b="1" u="sng" dirty="0">
                <a:solidFill>
                  <a:schemeClr val="dk1"/>
                </a:solidFill>
                <a:latin typeface="Calibri"/>
                <a:ea typeface="Calibri"/>
                <a:cs typeface="Calibri"/>
                <a:sym typeface="Calibri"/>
              </a:rPr>
              <a:t> </a:t>
            </a:r>
            <a:r>
              <a:rPr lang="en-US" sz="2000" b="1" u="sng" dirty="0" err="1">
                <a:solidFill>
                  <a:schemeClr val="dk1"/>
                </a:solidFill>
                <a:latin typeface="Calibri"/>
                <a:ea typeface="Calibri"/>
                <a:cs typeface="Calibri"/>
                <a:sym typeface="Calibri"/>
              </a:rPr>
              <a:t>afleiding</a:t>
            </a:r>
            <a:r>
              <a:rPr lang="en-US" sz="2000" b="1" u="sng" dirty="0">
                <a:solidFill>
                  <a:schemeClr val="dk1"/>
                </a:solidFill>
                <a:latin typeface="Calibri"/>
                <a:ea typeface="Calibri"/>
                <a:cs typeface="Calibri"/>
                <a:sym typeface="Calibri"/>
              </a:rPr>
              <a:t> (input </a:t>
            </a:r>
            <a:r>
              <a:rPr lang="en-US" sz="2000" b="1" u="sng" dirty="0" err="1">
                <a:solidFill>
                  <a:schemeClr val="dk1"/>
                </a:solidFill>
                <a:latin typeface="Calibri"/>
                <a:ea typeface="Calibri"/>
                <a:cs typeface="Calibri"/>
                <a:sym typeface="Calibri"/>
              </a:rPr>
              <a:t>deprivatie</a:t>
            </a:r>
            <a:r>
              <a:rPr lang="en-US" sz="2000" b="1" u="sng" dirty="0">
                <a:solidFill>
                  <a:schemeClr val="dk1"/>
                </a:solidFill>
                <a:latin typeface="Calibri"/>
                <a:ea typeface="Calibri"/>
                <a:cs typeface="Calibri"/>
                <a:sym typeface="Calibri"/>
              </a:rPr>
              <a:t>)</a:t>
            </a:r>
            <a:endParaRPr dirty="0"/>
          </a:p>
        </p:txBody>
      </p:sp>
      <p:sp>
        <p:nvSpPr>
          <p:cNvPr id="259" name="Google Shape;259;p30"/>
          <p:cNvSpPr txBox="1"/>
          <p:nvPr/>
        </p:nvSpPr>
        <p:spPr>
          <a:xfrm>
            <a:off x="1312000" y="3468600"/>
            <a:ext cx="6621600" cy="1408200"/>
          </a:xfrm>
          <a:prstGeom prst="rect">
            <a:avLst/>
          </a:prstGeom>
          <a:noFill/>
          <a:ln>
            <a:noFill/>
          </a:ln>
        </p:spPr>
        <p:txBody>
          <a:bodyPr spcFirstLastPara="1" wrap="square" lIns="91425" tIns="91425" rIns="91425" bIns="91425" anchor="t" anchorCtr="0">
            <a:noAutofit/>
          </a:bodyPr>
          <a:lstStyle/>
          <a:p>
            <a:pPr lvl="0">
              <a:buClr>
                <a:srgbClr val="373737"/>
              </a:buClr>
              <a:buSzPts val="2000"/>
            </a:pPr>
            <a:r>
              <a:rPr lang="nl-NL" sz="2000" i="1" dirty="0">
                <a:solidFill>
                  <a:srgbClr val="373737"/>
                </a:solidFill>
                <a:latin typeface="Calibri"/>
                <a:ea typeface="Calibri"/>
                <a:cs typeface="Calibri"/>
                <a:sym typeface="Calibri"/>
              </a:rPr>
              <a:t>Tegenwoordig hebben we veel bronnen die ons afleiden van het ondernemen van actie. Telefoons, computers, Ipads, sociale media, e-mails, whatsapp, etc. Alles en iedereen lijkt onze onmiddellijke aandacht te vereisen.</a:t>
            </a:r>
            <a:endParaRPr sz="2000" b="0" i="1" u="none" strike="noStrike" cap="none" dirty="0">
              <a:solidFill>
                <a:schemeClr val="dk1"/>
              </a:solidFill>
              <a:latin typeface="Calibri"/>
              <a:ea typeface="Calibri"/>
              <a:cs typeface="Calibri"/>
              <a:sym typeface="Calibri"/>
            </a:endParaRPr>
          </a:p>
        </p:txBody>
      </p:sp>
      <p:sp>
        <p:nvSpPr>
          <p:cNvPr id="260" name="Google Shape;260;p30"/>
          <p:cNvSpPr txBox="1"/>
          <p:nvPr/>
        </p:nvSpPr>
        <p:spPr>
          <a:xfrm>
            <a:off x="1312000" y="5171875"/>
            <a:ext cx="7502400" cy="828600"/>
          </a:xfrm>
          <a:prstGeom prst="rect">
            <a:avLst/>
          </a:prstGeom>
          <a:noFill/>
          <a:ln>
            <a:noFill/>
          </a:ln>
        </p:spPr>
        <p:txBody>
          <a:bodyPr spcFirstLastPara="1" wrap="square" lIns="91425" tIns="91425" rIns="91425" bIns="91425" anchor="t" anchorCtr="0">
            <a:noAutofit/>
          </a:bodyPr>
          <a:lstStyle/>
          <a:p>
            <a:pPr lvl="0">
              <a:buClr>
                <a:srgbClr val="373737"/>
              </a:buClr>
              <a:buSzPts val="2000"/>
            </a:pPr>
            <a:r>
              <a:rPr lang="nl-NL" sz="2000" i="1" dirty="0">
                <a:solidFill>
                  <a:srgbClr val="373737"/>
                </a:solidFill>
                <a:latin typeface="Calibri"/>
                <a:ea typeface="Calibri"/>
                <a:cs typeface="Calibri"/>
                <a:sym typeface="Calibri"/>
              </a:rPr>
              <a:t>Als je ze opbergt of een tijdje uitschakelt, kunnen ze geen excuus meer zijn om geen actie te ondernemen.</a:t>
            </a:r>
            <a:endParaRPr sz="2000" i="1" dirty="0">
              <a:solidFill>
                <a:srgbClr val="373737"/>
              </a:solidFill>
              <a:highlight>
                <a:srgbClr val="F8F8F8"/>
              </a:highlight>
              <a:latin typeface="Calibri"/>
              <a:ea typeface="Calibri"/>
              <a:cs typeface="Calibri"/>
              <a:sym typeface="Calibri"/>
            </a:endParaRPr>
          </a:p>
        </p:txBody>
      </p:sp>
      <p:pic>
        <p:nvPicPr>
          <p:cNvPr id="261" name="Google Shape;261;p30"/>
          <p:cNvPicPr preferRelativeResize="0"/>
          <p:nvPr/>
        </p:nvPicPr>
        <p:blipFill rotWithShape="1">
          <a:blip r:embed="rId5">
            <a:alphaModFix/>
          </a:blip>
          <a:srcRect/>
          <a:stretch/>
        </p:blipFill>
        <p:spPr>
          <a:xfrm>
            <a:off x="7933620" y="2018425"/>
            <a:ext cx="3604454" cy="2398762"/>
          </a:xfrm>
          <a:prstGeom prst="rect">
            <a:avLst/>
          </a:prstGeom>
          <a:noFill/>
          <a:ln>
            <a:noFill/>
          </a:ln>
        </p:spPr>
      </p:pic>
      <p:sp>
        <p:nvSpPr>
          <p:cNvPr id="10" name="Google Shape;101;p14">
            <a:extLst>
              <a:ext uri="{FF2B5EF4-FFF2-40B4-BE49-F238E27FC236}">
                <a16:creationId xmlns:a16="http://schemas.microsoft.com/office/drawing/2014/main" id="{2A5448C5-11FD-4DA2-A98B-78A1A0D136B8}"/>
              </a:ext>
            </a:extLst>
          </p:cNvPr>
          <p:cNvSpPr txBox="1"/>
          <p:nvPr/>
        </p:nvSpPr>
        <p:spPr>
          <a:xfrm>
            <a:off x="5695950" y="0"/>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ZORG – </a:t>
            </a:r>
            <a:r>
              <a:rPr lang="en-US" sz="2200" b="1" i="0" u="none" dirty="0" err="1">
                <a:solidFill>
                  <a:srgbClr val="000000"/>
                </a:solidFill>
                <a:latin typeface="Calibri"/>
                <a:ea typeface="Calibri"/>
                <a:cs typeface="Calibri"/>
                <a:sym typeface="Calibri"/>
              </a:rPr>
              <a:t>Toepassing</a:t>
            </a:r>
            <a:endParaRPr sz="1800" b="0" i="0" u="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Module – ACTIE ONDERNEMEN</a:t>
            </a:r>
            <a:endParaRPr dirty="0"/>
          </a:p>
          <a:p>
            <a:pPr marL="0" marR="0" lvl="0" indent="0" algn="l" rtl="0">
              <a:lnSpc>
                <a:spcPct val="100000"/>
              </a:lnSpc>
              <a:spcBef>
                <a:spcPts val="0"/>
              </a:spcBef>
              <a:spcAft>
                <a:spcPts val="0"/>
              </a:spcAft>
              <a:buNone/>
            </a:pPr>
            <a:endParaRPr sz="2200" b="1" i="0" u="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1000"/>
                                        <p:tgtEl>
                                          <p:spTgt spid="2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0"/>
                                        </p:tgtEl>
                                        <p:attrNameLst>
                                          <p:attrName>style.visibility</p:attrName>
                                        </p:attrNameLst>
                                      </p:cBhvr>
                                      <p:to>
                                        <p:strVal val="visible"/>
                                      </p:to>
                                    </p:set>
                                    <p:animEffect transition="in" filter="fade">
                                      <p:cBhvr>
                                        <p:cTn id="12" dur="10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31"/>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67" name="Google Shape;267;p31"/>
          <p:cNvSpPr txBox="1"/>
          <p:nvPr/>
        </p:nvSpPr>
        <p:spPr>
          <a:xfrm>
            <a:off x="1149350" y="1951025"/>
            <a:ext cx="5603700" cy="57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Calibri"/>
              <a:buNone/>
            </a:pPr>
            <a:r>
              <a:rPr lang="en-US" sz="2000" b="1" dirty="0">
                <a:latin typeface="Calibri"/>
                <a:ea typeface="Calibri"/>
                <a:cs typeface="Calibri"/>
                <a:sym typeface="Calibri"/>
              </a:rPr>
              <a:t>EN VOOR MIJN STUDENTEN?</a:t>
            </a:r>
            <a:endParaRPr sz="2000" dirty="0"/>
          </a:p>
        </p:txBody>
      </p:sp>
      <p:pic>
        <p:nvPicPr>
          <p:cNvPr id="268" name="Google Shape;268;p31"/>
          <p:cNvPicPr preferRelativeResize="0"/>
          <p:nvPr/>
        </p:nvPicPr>
        <p:blipFill rotWithShape="1">
          <a:blip r:embed="rId4">
            <a:alphaModFix/>
          </a:blip>
          <a:srcRect t="17906" b="17957"/>
          <a:stretch/>
        </p:blipFill>
        <p:spPr>
          <a:xfrm>
            <a:off x="-1587" y="7937"/>
            <a:ext cx="5756276" cy="1408112"/>
          </a:xfrm>
          <a:prstGeom prst="rect">
            <a:avLst/>
          </a:prstGeom>
          <a:noFill/>
          <a:ln>
            <a:noFill/>
          </a:ln>
        </p:spPr>
      </p:pic>
      <p:sp>
        <p:nvSpPr>
          <p:cNvPr id="269" name="Google Shape;269;p31"/>
          <p:cNvSpPr txBox="1"/>
          <p:nvPr/>
        </p:nvSpPr>
        <p:spPr>
          <a:xfrm>
            <a:off x="5694362" y="7937"/>
            <a:ext cx="6495900" cy="14082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a:solidFill>
                  <a:srgbClr val="000000"/>
                </a:solidFill>
                <a:latin typeface="Calibri"/>
                <a:ea typeface="Calibri"/>
                <a:cs typeface="Calibri"/>
                <a:sym typeface="Calibri"/>
              </a:rPr>
              <a:t>CARE – Application</a:t>
            </a:r>
            <a:endParaRPr sz="1800" b="0"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a:solidFill>
                  <a:srgbClr val="000000"/>
                </a:solidFill>
                <a:latin typeface="Calibri"/>
                <a:ea typeface="Calibri"/>
                <a:cs typeface="Calibri"/>
                <a:sym typeface="Calibri"/>
              </a:rPr>
              <a:t>Module – TAKING ACTION</a:t>
            </a: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0" name="Google Shape;270;p31"/>
          <p:cNvSpPr txBox="1"/>
          <p:nvPr/>
        </p:nvSpPr>
        <p:spPr>
          <a:xfrm>
            <a:off x="1254125" y="2563802"/>
            <a:ext cx="6213600" cy="719100"/>
          </a:xfrm>
          <a:prstGeom prst="rect">
            <a:avLst/>
          </a:prstGeom>
          <a:noFill/>
          <a:ln>
            <a:noFill/>
          </a:ln>
        </p:spPr>
        <p:txBody>
          <a:bodyPr spcFirstLastPara="1" wrap="square" lIns="91425" tIns="91425" rIns="91425" bIns="91425" anchor="t" anchorCtr="0">
            <a:noAutofit/>
          </a:bodyPr>
          <a:lstStyle/>
          <a:p>
            <a:pPr lvl="0"/>
            <a:r>
              <a:rPr lang="en-US" sz="2000" b="1" u="sng" dirty="0">
                <a:solidFill>
                  <a:schemeClr val="dk1"/>
                </a:solidFill>
                <a:latin typeface="Calibri"/>
                <a:ea typeface="Calibri"/>
                <a:cs typeface="Calibri"/>
                <a:sym typeface="Calibri"/>
              </a:rPr>
              <a:t>1. Korte </a:t>
            </a:r>
            <a:r>
              <a:rPr lang="en-US" sz="2000" b="1" u="sng" dirty="0" err="1">
                <a:solidFill>
                  <a:schemeClr val="dk1"/>
                </a:solidFill>
                <a:latin typeface="Calibri"/>
                <a:ea typeface="Calibri"/>
                <a:cs typeface="Calibri"/>
                <a:sym typeface="Calibri"/>
              </a:rPr>
              <a:t>termijn</a:t>
            </a:r>
            <a:r>
              <a:rPr lang="en-US" sz="2000" b="1" u="sng" dirty="0">
                <a:solidFill>
                  <a:schemeClr val="dk1"/>
                </a:solidFill>
                <a:latin typeface="Calibri"/>
                <a:ea typeface="Calibri"/>
                <a:cs typeface="Calibri"/>
                <a:sym typeface="Calibri"/>
              </a:rPr>
              <a:t> </a:t>
            </a:r>
            <a:r>
              <a:rPr lang="en-US" sz="2000" b="1" u="sng" dirty="0" err="1">
                <a:solidFill>
                  <a:schemeClr val="dk1"/>
                </a:solidFill>
                <a:latin typeface="Calibri"/>
                <a:ea typeface="Calibri"/>
                <a:cs typeface="Calibri"/>
                <a:sym typeface="Calibri"/>
              </a:rPr>
              <a:t>doelen</a:t>
            </a:r>
            <a:endParaRPr sz="2000" dirty="0"/>
          </a:p>
        </p:txBody>
      </p:sp>
      <p:sp>
        <p:nvSpPr>
          <p:cNvPr id="271" name="Google Shape;271;p31"/>
          <p:cNvSpPr txBox="1"/>
          <p:nvPr/>
        </p:nvSpPr>
        <p:spPr>
          <a:xfrm>
            <a:off x="1254125" y="3030627"/>
            <a:ext cx="6213600" cy="719100"/>
          </a:xfrm>
          <a:prstGeom prst="rect">
            <a:avLst/>
          </a:prstGeom>
          <a:noFill/>
          <a:ln>
            <a:noFill/>
          </a:ln>
        </p:spPr>
        <p:txBody>
          <a:bodyPr spcFirstLastPara="1" wrap="square" lIns="91425" tIns="91425" rIns="91425" bIns="91425" anchor="t" anchorCtr="0">
            <a:noAutofit/>
          </a:bodyPr>
          <a:lstStyle/>
          <a:p>
            <a:pPr lvl="0"/>
            <a:r>
              <a:rPr lang="en-US" sz="2000" b="1" u="sng" dirty="0">
                <a:solidFill>
                  <a:schemeClr val="dk1"/>
                </a:solidFill>
                <a:latin typeface="Calibri"/>
                <a:ea typeface="Calibri"/>
                <a:cs typeface="Calibri"/>
                <a:sym typeface="Calibri"/>
              </a:rPr>
              <a:t>2. </a:t>
            </a:r>
            <a:r>
              <a:rPr lang="en-US" sz="2000" b="1" u="sng" dirty="0" err="1">
                <a:solidFill>
                  <a:schemeClr val="dk1"/>
                </a:solidFill>
                <a:latin typeface="Calibri"/>
                <a:ea typeface="Calibri"/>
                <a:cs typeface="Calibri"/>
                <a:sym typeface="Calibri"/>
              </a:rPr>
              <a:t>Actieplan</a:t>
            </a:r>
            <a:endParaRPr sz="2000" dirty="0"/>
          </a:p>
        </p:txBody>
      </p:sp>
      <p:sp>
        <p:nvSpPr>
          <p:cNvPr id="272" name="Google Shape;272;p31"/>
          <p:cNvSpPr txBox="1"/>
          <p:nvPr/>
        </p:nvSpPr>
        <p:spPr>
          <a:xfrm>
            <a:off x="1254125" y="3453802"/>
            <a:ext cx="6213600" cy="719100"/>
          </a:xfrm>
          <a:prstGeom prst="rect">
            <a:avLst/>
          </a:prstGeom>
          <a:noFill/>
          <a:ln>
            <a:noFill/>
          </a:ln>
        </p:spPr>
        <p:txBody>
          <a:bodyPr spcFirstLastPara="1" wrap="square" lIns="91425" tIns="91425" rIns="91425" bIns="91425" anchor="t" anchorCtr="0">
            <a:noAutofit/>
          </a:bodyPr>
          <a:lstStyle/>
          <a:p>
            <a:pPr lvl="0"/>
            <a:r>
              <a:rPr lang="nl-NL" sz="2000" b="1" u="sng" dirty="0">
                <a:solidFill>
                  <a:schemeClr val="dk1"/>
                </a:solidFill>
                <a:latin typeface="Calibri"/>
                <a:ea typeface="Calibri"/>
                <a:cs typeface="Calibri"/>
                <a:sym typeface="Calibri"/>
              </a:rPr>
              <a:t>3. Bepaal waar, wanneer en hoe</a:t>
            </a:r>
            <a:endParaRPr sz="2000" dirty="0"/>
          </a:p>
        </p:txBody>
      </p:sp>
      <p:sp>
        <p:nvSpPr>
          <p:cNvPr id="273" name="Google Shape;273;p31"/>
          <p:cNvSpPr txBox="1"/>
          <p:nvPr/>
        </p:nvSpPr>
        <p:spPr>
          <a:xfrm>
            <a:off x="1254125" y="3907620"/>
            <a:ext cx="6213600" cy="719100"/>
          </a:xfrm>
          <a:prstGeom prst="rect">
            <a:avLst/>
          </a:prstGeom>
          <a:noFill/>
          <a:ln>
            <a:noFill/>
          </a:ln>
        </p:spPr>
        <p:txBody>
          <a:bodyPr spcFirstLastPara="1" wrap="square" lIns="91425" tIns="91425" rIns="91425" bIns="91425" anchor="t" anchorCtr="0">
            <a:noAutofit/>
          </a:bodyPr>
          <a:lstStyle/>
          <a:p>
            <a:pPr lvl="0"/>
            <a:r>
              <a:rPr lang="nl-NL" sz="2000" b="1" u="sng" dirty="0">
                <a:solidFill>
                  <a:schemeClr val="dk1"/>
                </a:solidFill>
                <a:latin typeface="Calibri"/>
                <a:ea typeface="Calibri"/>
                <a:cs typeface="Calibri"/>
                <a:sym typeface="Calibri"/>
              </a:rPr>
              <a:t>4. Begin met een kleine stap</a:t>
            </a:r>
            <a:endParaRPr sz="2000" dirty="0"/>
          </a:p>
        </p:txBody>
      </p:sp>
      <p:sp>
        <p:nvSpPr>
          <p:cNvPr id="274" name="Google Shape;274;p31"/>
          <p:cNvSpPr txBox="1"/>
          <p:nvPr/>
        </p:nvSpPr>
        <p:spPr>
          <a:xfrm>
            <a:off x="1254125" y="4430575"/>
            <a:ext cx="7788900" cy="719100"/>
          </a:xfrm>
          <a:prstGeom prst="rect">
            <a:avLst/>
          </a:prstGeom>
          <a:noFill/>
          <a:ln>
            <a:noFill/>
          </a:ln>
        </p:spPr>
        <p:txBody>
          <a:bodyPr spcFirstLastPara="1" wrap="square" lIns="91425" tIns="91425" rIns="91425" bIns="91425" anchor="t" anchorCtr="0">
            <a:noAutofit/>
          </a:bodyPr>
          <a:lstStyle/>
          <a:p>
            <a:pPr lvl="0"/>
            <a:r>
              <a:rPr lang="nl-NL" sz="2000" b="1" u="sng" dirty="0">
                <a:solidFill>
                  <a:schemeClr val="dk1"/>
                </a:solidFill>
                <a:latin typeface="Calibri"/>
                <a:ea typeface="Calibri"/>
                <a:cs typeface="Calibri"/>
                <a:sym typeface="Calibri"/>
              </a:rPr>
              <a:t>5. Vertel anderen over je toewijding aan jezelf</a:t>
            </a:r>
            <a:endParaRPr sz="2000" dirty="0"/>
          </a:p>
        </p:txBody>
      </p:sp>
      <p:sp>
        <p:nvSpPr>
          <p:cNvPr id="275" name="Google Shape;275;p31"/>
          <p:cNvSpPr txBox="1"/>
          <p:nvPr/>
        </p:nvSpPr>
        <p:spPr>
          <a:xfrm>
            <a:off x="1254125" y="4911827"/>
            <a:ext cx="6213600" cy="719100"/>
          </a:xfrm>
          <a:prstGeom prst="rect">
            <a:avLst/>
          </a:prstGeom>
          <a:noFill/>
          <a:ln>
            <a:noFill/>
          </a:ln>
        </p:spPr>
        <p:txBody>
          <a:bodyPr spcFirstLastPara="1" wrap="square" lIns="91425" tIns="91425" rIns="91425" bIns="91425" anchor="t" anchorCtr="0">
            <a:noAutofit/>
          </a:bodyPr>
          <a:lstStyle/>
          <a:p>
            <a:pPr lvl="0"/>
            <a:r>
              <a:rPr lang="en-GB" sz="2000" b="1" u="sng" dirty="0">
                <a:solidFill>
                  <a:schemeClr val="dk1"/>
                </a:solidFill>
                <a:latin typeface="Calibri"/>
                <a:ea typeface="Calibri"/>
                <a:cs typeface="Calibri"/>
                <a:sym typeface="Calibri"/>
              </a:rPr>
              <a:t>6. </a:t>
            </a:r>
            <a:r>
              <a:rPr lang="en-GB" sz="2000" b="1" u="sng" dirty="0" err="1">
                <a:solidFill>
                  <a:schemeClr val="dk1"/>
                </a:solidFill>
                <a:latin typeface="Calibri"/>
                <a:ea typeface="Calibri"/>
                <a:cs typeface="Calibri"/>
                <a:sym typeface="Calibri"/>
              </a:rPr>
              <a:t>Opvolging</a:t>
            </a:r>
            <a:r>
              <a:rPr lang="en-GB" sz="2000" b="1" u="sng" dirty="0">
                <a:solidFill>
                  <a:schemeClr val="dk1"/>
                </a:solidFill>
                <a:latin typeface="Calibri"/>
                <a:ea typeface="Calibri"/>
                <a:cs typeface="Calibri"/>
                <a:sym typeface="Calibri"/>
              </a:rPr>
              <a:t> door docent</a:t>
            </a:r>
            <a:endParaRPr lang="en-GB" sz="2000" dirty="0"/>
          </a:p>
        </p:txBody>
      </p:sp>
      <p:sp>
        <p:nvSpPr>
          <p:cNvPr id="276" name="Google Shape;276;p31"/>
          <p:cNvSpPr txBox="1"/>
          <p:nvPr/>
        </p:nvSpPr>
        <p:spPr>
          <a:xfrm>
            <a:off x="1254125" y="5407350"/>
            <a:ext cx="8614800" cy="719100"/>
          </a:xfrm>
          <a:prstGeom prst="rect">
            <a:avLst/>
          </a:prstGeom>
          <a:noFill/>
          <a:ln>
            <a:noFill/>
          </a:ln>
        </p:spPr>
        <p:txBody>
          <a:bodyPr spcFirstLastPara="1" wrap="square" lIns="91425" tIns="91425" rIns="91425" bIns="91425" anchor="t" anchorCtr="0">
            <a:noAutofit/>
          </a:bodyPr>
          <a:lstStyle/>
          <a:p>
            <a:pPr lvl="0"/>
            <a:r>
              <a:rPr lang="nl-NL" sz="2000" b="1" u="sng" dirty="0">
                <a:solidFill>
                  <a:schemeClr val="dk1"/>
                </a:solidFill>
                <a:latin typeface="Calibri"/>
                <a:ea typeface="Calibri"/>
                <a:cs typeface="Calibri"/>
                <a:sym typeface="Calibri"/>
              </a:rPr>
              <a:t>7. Vier je succes (ook al lijkt het misschien onbeduidend)</a:t>
            </a:r>
            <a:endParaRPr dirty="0"/>
          </a:p>
        </p:txBody>
      </p:sp>
      <p:sp>
        <p:nvSpPr>
          <p:cNvPr id="13" name="Google Shape;101;p14">
            <a:extLst>
              <a:ext uri="{FF2B5EF4-FFF2-40B4-BE49-F238E27FC236}">
                <a16:creationId xmlns:a16="http://schemas.microsoft.com/office/drawing/2014/main" id="{12BC11FB-A01E-4305-A4B8-04280C2CACC9}"/>
              </a:ext>
            </a:extLst>
          </p:cNvPr>
          <p:cNvSpPr txBox="1"/>
          <p:nvPr/>
        </p:nvSpPr>
        <p:spPr>
          <a:xfrm>
            <a:off x="5695950" y="0"/>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ZORG – </a:t>
            </a:r>
            <a:r>
              <a:rPr lang="en-US" sz="2200" b="1" i="0" u="none" dirty="0" err="1">
                <a:solidFill>
                  <a:srgbClr val="000000"/>
                </a:solidFill>
                <a:latin typeface="Calibri"/>
                <a:ea typeface="Calibri"/>
                <a:cs typeface="Calibri"/>
                <a:sym typeface="Calibri"/>
              </a:rPr>
              <a:t>Toepassing</a:t>
            </a:r>
            <a:endParaRPr sz="1800" b="0" i="0" u="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Module – ACTIE ONDERNEMEN</a:t>
            </a:r>
            <a:endParaRPr dirty="0"/>
          </a:p>
          <a:p>
            <a:pPr marL="0" marR="0" lvl="0" indent="0" algn="l" rtl="0">
              <a:lnSpc>
                <a:spcPct val="100000"/>
              </a:lnSpc>
              <a:spcBef>
                <a:spcPts val="0"/>
              </a:spcBef>
              <a:spcAft>
                <a:spcPts val="0"/>
              </a:spcAft>
              <a:buNone/>
            </a:pPr>
            <a:endParaRPr sz="2200" b="1" i="0" u="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1000"/>
                                        <p:tgtEl>
                                          <p:spTgt spid="2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fade">
                                      <p:cBhvr>
                                        <p:cTn id="12" dur="1000"/>
                                        <p:tgtEl>
                                          <p:spTgt spid="2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
                                        </p:tgtEl>
                                        <p:attrNameLst>
                                          <p:attrName>style.visibility</p:attrName>
                                        </p:attrNameLst>
                                      </p:cBhvr>
                                      <p:to>
                                        <p:strVal val="visible"/>
                                      </p:to>
                                    </p:set>
                                    <p:animEffect transition="in" filter="fade">
                                      <p:cBhvr>
                                        <p:cTn id="17" dur="1000"/>
                                        <p:tgtEl>
                                          <p:spTgt spid="2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3"/>
                                        </p:tgtEl>
                                        <p:attrNameLst>
                                          <p:attrName>style.visibility</p:attrName>
                                        </p:attrNameLst>
                                      </p:cBhvr>
                                      <p:to>
                                        <p:strVal val="visible"/>
                                      </p:to>
                                    </p:set>
                                    <p:animEffect transition="in" filter="fade">
                                      <p:cBhvr>
                                        <p:cTn id="22" dur="1000"/>
                                        <p:tgtEl>
                                          <p:spTgt spid="2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4"/>
                                        </p:tgtEl>
                                        <p:attrNameLst>
                                          <p:attrName>style.visibility</p:attrName>
                                        </p:attrNameLst>
                                      </p:cBhvr>
                                      <p:to>
                                        <p:strVal val="visible"/>
                                      </p:to>
                                    </p:set>
                                    <p:animEffect transition="in" filter="fade">
                                      <p:cBhvr>
                                        <p:cTn id="27" dur="1000"/>
                                        <p:tgtEl>
                                          <p:spTgt spid="27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5"/>
                                        </p:tgtEl>
                                        <p:attrNameLst>
                                          <p:attrName>style.visibility</p:attrName>
                                        </p:attrNameLst>
                                      </p:cBhvr>
                                      <p:to>
                                        <p:strVal val="visible"/>
                                      </p:to>
                                    </p:set>
                                    <p:animEffect transition="in" filter="fade">
                                      <p:cBhvr>
                                        <p:cTn id="32" dur="1000"/>
                                        <p:tgtEl>
                                          <p:spTgt spid="27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6"/>
                                        </p:tgtEl>
                                        <p:attrNameLst>
                                          <p:attrName>style.visibility</p:attrName>
                                        </p:attrNameLst>
                                      </p:cBhvr>
                                      <p:to>
                                        <p:strVal val="visible"/>
                                      </p:to>
                                    </p:set>
                                    <p:animEffect transition="in" filter="fade">
                                      <p:cBhvr>
                                        <p:cTn id="37" dur="1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3">
            <a:alphaModFix/>
          </a:blip>
          <a:srcRect/>
          <a:stretch/>
        </p:blipFill>
        <p:spPr>
          <a:xfrm>
            <a:off x="9674225" y="6138862"/>
            <a:ext cx="2517775" cy="719137"/>
          </a:xfrm>
          <a:prstGeom prst="rect">
            <a:avLst/>
          </a:prstGeom>
          <a:noFill/>
          <a:ln>
            <a:noFill/>
          </a:ln>
        </p:spPr>
      </p:pic>
      <p:pic>
        <p:nvPicPr>
          <p:cNvPr id="100" name="Google Shape;100;p14"/>
          <p:cNvPicPr preferRelativeResize="0"/>
          <p:nvPr/>
        </p:nvPicPr>
        <p:blipFill rotWithShape="1">
          <a:blip r:embed="rId4">
            <a:alphaModFix/>
          </a:blip>
          <a:srcRect t="17904" b="17962"/>
          <a:stretch/>
        </p:blipFill>
        <p:spPr>
          <a:xfrm>
            <a:off x="0" y="-14287"/>
            <a:ext cx="5757862" cy="1406525"/>
          </a:xfrm>
          <a:prstGeom prst="rect">
            <a:avLst/>
          </a:prstGeom>
          <a:noFill/>
          <a:ln>
            <a:noFill/>
          </a:ln>
        </p:spPr>
      </p:pic>
      <p:sp>
        <p:nvSpPr>
          <p:cNvPr id="101" name="Google Shape;101;p14"/>
          <p:cNvSpPr txBox="1"/>
          <p:nvPr/>
        </p:nvSpPr>
        <p:spPr>
          <a:xfrm>
            <a:off x="5695950" y="0"/>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ZORG – </a:t>
            </a:r>
            <a:r>
              <a:rPr lang="en-US" sz="2200" b="1" i="0" u="none" dirty="0" err="1">
                <a:solidFill>
                  <a:srgbClr val="000000"/>
                </a:solidFill>
                <a:latin typeface="Calibri"/>
                <a:ea typeface="Calibri"/>
                <a:cs typeface="Calibri"/>
                <a:sym typeface="Calibri"/>
              </a:rPr>
              <a:t>Toepassing</a:t>
            </a:r>
            <a:endParaRPr sz="1800" b="0" i="0" u="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Module – ACTIE ONDERNEMEN</a:t>
            </a:r>
            <a:endParaRPr dirty="0"/>
          </a:p>
          <a:p>
            <a:pPr marL="0" marR="0" lvl="0" indent="0" algn="l" rtl="0">
              <a:lnSpc>
                <a:spcPct val="100000"/>
              </a:lnSpc>
              <a:spcBef>
                <a:spcPts val="0"/>
              </a:spcBef>
              <a:spcAft>
                <a:spcPts val="0"/>
              </a:spcAft>
              <a:buNone/>
            </a:pPr>
            <a:endParaRPr sz="2200" b="1" i="0" u="none" dirty="0">
              <a:solidFill>
                <a:srgbClr val="000000"/>
              </a:solidFill>
              <a:latin typeface="Calibri"/>
              <a:ea typeface="Calibri"/>
              <a:cs typeface="Calibri"/>
              <a:sym typeface="Calibri"/>
            </a:endParaRPr>
          </a:p>
        </p:txBody>
      </p:sp>
      <p:pic>
        <p:nvPicPr>
          <p:cNvPr id="102" name="Google Shape;102;p14"/>
          <p:cNvPicPr preferRelativeResize="0"/>
          <p:nvPr/>
        </p:nvPicPr>
        <p:blipFill rotWithShape="1">
          <a:blip r:embed="rId5">
            <a:alphaModFix/>
          </a:blip>
          <a:srcRect/>
          <a:stretch/>
        </p:blipFill>
        <p:spPr>
          <a:xfrm>
            <a:off x="2679700" y="1392237"/>
            <a:ext cx="6832600" cy="54657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2"/>
          <p:cNvSpPr txBox="1">
            <a:spLocks noGrp="1"/>
          </p:cNvSpPr>
          <p:nvPr>
            <p:ph type="ctrTitle"/>
          </p:nvPr>
        </p:nvSpPr>
        <p:spPr>
          <a:xfrm>
            <a:off x="1524000" y="1122362"/>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endParaRPr sz="6000"/>
          </a:p>
        </p:txBody>
      </p:sp>
      <p:sp>
        <p:nvSpPr>
          <p:cNvPr id="282" name="Google Shape;282;p32"/>
          <p:cNvSpPr txBox="1">
            <a:spLocks noGrp="1"/>
          </p:cNvSpPr>
          <p:nvPr>
            <p:ph type="subTitle" idx="1"/>
          </p:nvPr>
        </p:nvSpPr>
        <p:spPr>
          <a:xfrm>
            <a:off x="1524000" y="3602037"/>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sz="2400"/>
          </a:p>
        </p:txBody>
      </p:sp>
      <p:pic>
        <p:nvPicPr>
          <p:cNvPr id="283" name="Google Shape;283;p32"/>
          <p:cNvPicPr preferRelativeResize="0"/>
          <p:nvPr/>
        </p:nvPicPr>
        <p:blipFill rotWithShape="1">
          <a:blip r:embed="rId3">
            <a:alphaModFix/>
          </a:blip>
          <a:srcRect l="-422" r="422" b="16658"/>
          <a:stretch/>
        </p:blipFill>
        <p:spPr>
          <a:xfrm>
            <a:off x="-50800" y="-9525"/>
            <a:ext cx="12242800" cy="6880225"/>
          </a:xfrm>
          <a:prstGeom prst="rect">
            <a:avLst/>
          </a:prstGeom>
          <a:noFill/>
          <a:ln>
            <a:noFill/>
          </a:ln>
        </p:spPr>
      </p:pic>
      <p:pic>
        <p:nvPicPr>
          <p:cNvPr id="284" name="Google Shape;284;p32"/>
          <p:cNvPicPr preferRelativeResize="0"/>
          <p:nvPr/>
        </p:nvPicPr>
        <p:blipFill rotWithShape="1">
          <a:blip r:embed="rId4">
            <a:alphaModFix/>
          </a:blip>
          <a:srcRect/>
          <a:stretch/>
        </p:blipFill>
        <p:spPr>
          <a:xfrm>
            <a:off x="4624387" y="4641850"/>
            <a:ext cx="2892425" cy="973137"/>
          </a:xfrm>
          <a:prstGeom prst="rect">
            <a:avLst/>
          </a:prstGeom>
          <a:noFill/>
          <a:ln>
            <a:noFill/>
          </a:ln>
        </p:spPr>
      </p:pic>
      <p:pic>
        <p:nvPicPr>
          <p:cNvPr id="285" name="Google Shape;285;p32"/>
          <p:cNvPicPr preferRelativeResize="0"/>
          <p:nvPr/>
        </p:nvPicPr>
        <p:blipFill rotWithShape="1">
          <a:blip r:embed="rId5">
            <a:alphaModFix/>
          </a:blip>
          <a:srcRect/>
          <a:stretch/>
        </p:blipFill>
        <p:spPr>
          <a:xfrm>
            <a:off x="0" y="-9525"/>
            <a:ext cx="2106612" cy="601662"/>
          </a:xfrm>
          <a:prstGeom prst="rect">
            <a:avLst/>
          </a:prstGeom>
          <a:noFill/>
          <a:ln>
            <a:noFill/>
          </a:ln>
        </p:spPr>
      </p:pic>
      <p:sp>
        <p:nvSpPr>
          <p:cNvPr id="286" name="Google Shape;286;p32"/>
          <p:cNvSpPr txBox="1"/>
          <p:nvPr/>
        </p:nvSpPr>
        <p:spPr>
          <a:xfrm>
            <a:off x="10237106" y="5457824"/>
            <a:ext cx="1911350" cy="2244725"/>
          </a:xfrm>
          <a:prstGeom prst="rect">
            <a:avLst/>
          </a:prstGeom>
          <a:noFill/>
          <a:ln>
            <a:noFill/>
          </a:ln>
        </p:spPr>
        <p:txBody>
          <a:bodyPr spcFirstLastPara="1" wrap="square" lIns="91425" tIns="45700" rIns="91425" bIns="45700" anchor="t" anchorCtr="0">
            <a:noAutofit/>
          </a:bodyPr>
          <a:lstStyle/>
          <a:p>
            <a:pPr marL="0" marR="0" lvl="0" indent="0" algn="r" rtl="0">
              <a:lnSpc>
                <a:spcPct val="70000"/>
              </a:lnSpc>
              <a:spcBef>
                <a:spcPts val="0"/>
              </a:spcBef>
              <a:spcAft>
                <a:spcPts val="0"/>
              </a:spcAft>
              <a:buClr>
                <a:schemeClr val="dk1"/>
              </a:buClr>
              <a:buSzPts val="1300"/>
              <a:buFont typeface="Calibri"/>
              <a:buNone/>
            </a:pPr>
            <a:r>
              <a:rPr lang="nl-NL" sz="1000" b="1" i="0" u="none" dirty="0">
                <a:solidFill>
                  <a:schemeClr val="dk1"/>
                </a:solidFill>
                <a:latin typeface="Calibri"/>
                <a:ea typeface="Calibri"/>
                <a:cs typeface="Calibri"/>
                <a:sym typeface="Calibri"/>
              </a:rPr>
              <a:t>Disclaimer: De publicatie is tot stand gekomen met steun van het Erasmus + Programma van de Europese Unie. De inhoud van deze pagina is uitsluitend de verantwoordelijkheid van partners en kan op geen enkele manier worden opgevat als een weergave van de standpunten van het NA en de Commissie.</a:t>
            </a:r>
            <a:endParaRPr sz="1000" dirty="0"/>
          </a:p>
        </p:txBody>
      </p:sp>
      <p:sp>
        <p:nvSpPr>
          <p:cNvPr id="287" name="Google Shape;287;p32"/>
          <p:cNvSpPr txBox="1"/>
          <p:nvPr/>
        </p:nvSpPr>
        <p:spPr>
          <a:xfrm>
            <a:off x="3968750" y="5873750"/>
            <a:ext cx="4254500" cy="706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Calibri"/>
              <a:buNone/>
            </a:pPr>
            <a:r>
              <a:rPr lang="en-US" sz="2000" b="1" i="0" u="none">
                <a:solidFill>
                  <a:schemeClr val="lt1"/>
                </a:solidFill>
                <a:latin typeface="Calibri"/>
                <a:ea typeface="Calibri"/>
                <a:cs typeface="Calibri"/>
                <a:sym typeface="Calibri"/>
              </a:rPr>
              <a:t>http://www.l2lifestyle.eu/ </a:t>
            </a:r>
            <a:endParaRPr sz="2000" b="0" i="0" u="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2000"/>
              <a:buFont typeface="Calibri"/>
              <a:buNone/>
            </a:pPr>
            <a:r>
              <a:rPr lang="en-US" sz="2000" b="1" i="0" u="none">
                <a:solidFill>
                  <a:schemeClr val="lt1"/>
                </a:solidFill>
                <a:latin typeface="Calibri"/>
                <a:ea typeface="Calibri"/>
                <a:cs typeface="Calibri"/>
                <a:sym typeface="Calibri"/>
              </a:rPr>
              <a:t>https://www.facebook.com/l2lifestyle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5"/>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08" name="Google Shape;108;p15"/>
          <p:cNvSpPr txBox="1"/>
          <p:nvPr/>
        </p:nvSpPr>
        <p:spPr>
          <a:xfrm>
            <a:off x="1427162" y="2327275"/>
            <a:ext cx="8247062" cy="198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nl-NL" sz="2000" b="0" i="0" u="none" dirty="0">
                <a:solidFill>
                  <a:schemeClr val="dk1"/>
                </a:solidFill>
                <a:latin typeface="Calibri"/>
                <a:ea typeface="Calibri"/>
                <a:cs typeface="Calibri"/>
                <a:sym typeface="Calibri"/>
              </a:rPr>
              <a:t>Het doel van deze pil is om leerlingen te helpen bij het ontwikkelen van leerstrategieën.</a:t>
            </a:r>
          </a:p>
          <a:p>
            <a:pPr marL="0" marR="0" lvl="0" indent="0" algn="l" rtl="0">
              <a:lnSpc>
                <a:spcPct val="100000"/>
              </a:lnSpc>
              <a:spcBef>
                <a:spcPts val="0"/>
              </a:spcBef>
              <a:spcAft>
                <a:spcPts val="0"/>
              </a:spcAft>
              <a:buClr>
                <a:schemeClr val="dk1"/>
              </a:buClr>
              <a:buSzPts val="2000"/>
              <a:buFont typeface="Calibri"/>
              <a:buNone/>
            </a:pPr>
            <a:endParaRPr lang="nl-NL" sz="20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nl-NL" sz="2000" b="1" i="0" u="none" dirty="0">
                <a:solidFill>
                  <a:schemeClr val="dk1"/>
                </a:solidFill>
                <a:latin typeface="Calibri"/>
                <a:ea typeface="Calibri"/>
                <a:cs typeface="Calibri"/>
                <a:sym typeface="Calibri"/>
              </a:rPr>
              <a:t>Doelen:</a:t>
            </a:r>
            <a:endParaRPr b="1" dirty="0"/>
          </a:p>
          <a:p>
            <a:pPr marL="0" marR="0" lvl="0" indent="-127000" algn="l" rtl="0">
              <a:lnSpc>
                <a:spcPct val="100000"/>
              </a:lnSpc>
              <a:spcBef>
                <a:spcPts val="400"/>
              </a:spcBef>
              <a:spcAft>
                <a:spcPts val="0"/>
              </a:spcAft>
              <a:buClr>
                <a:schemeClr val="dk1"/>
              </a:buClr>
              <a:buSzPts val="2000"/>
              <a:buFont typeface="Calibri"/>
              <a:buChar char="-"/>
            </a:pPr>
            <a:endParaRPr lang="en-US" sz="2000" b="0" i="0" u="none" dirty="0">
              <a:solidFill>
                <a:schemeClr val="dk1"/>
              </a:solidFill>
              <a:latin typeface="Calibri"/>
              <a:ea typeface="Calibri"/>
              <a:cs typeface="Calibri"/>
              <a:sym typeface="Calibri"/>
            </a:endParaRPr>
          </a:p>
          <a:p>
            <a:pPr marL="0" marR="0" lvl="0" indent="-127000" algn="l" rtl="0">
              <a:lnSpc>
                <a:spcPct val="100000"/>
              </a:lnSpc>
              <a:spcBef>
                <a:spcPts val="400"/>
              </a:spcBef>
              <a:spcAft>
                <a:spcPts val="0"/>
              </a:spcAft>
              <a:buClr>
                <a:schemeClr val="dk1"/>
              </a:buClr>
              <a:buSzPts val="2000"/>
              <a:buFont typeface="Calibri"/>
              <a:buChar char="-"/>
            </a:pPr>
            <a:r>
              <a:rPr lang="nl-NL" sz="2000" b="0" i="0" u="none" dirty="0">
                <a:solidFill>
                  <a:schemeClr val="dk1"/>
                </a:solidFill>
                <a:latin typeface="Calibri"/>
                <a:ea typeface="Calibri"/>
                <a:cs typeface="Calibri"/>
                <a:sym typeface="Calibri"/>
              </a:rPr>
              <a:t>Identificeer factoren die u ervan weerhouden actie te ondernemen</a:t>
            </a:r>
          </a:p>
          <a:p>
            <a:pPr marL="0" marR="0" lvl="0" indent="-127000" algn="l" rtl="0">
              <a:lnSpc>
                <a:spcPct val="100000"/>
              </a:lnSpc>
              <a:spcBef>
                <a:spcPts val="400"/>
              </a:spcBef>
              <a:spcAft>
                <a:spcPts val="0"/>
              </a:spcAft>
              <a:buClr>
                <a:schemeClr val="dk1"/>
              </a:buClr>
              <a:buSzPts val="2000"/>
              <a:buFont typeface="Calibri"/>
              <a:buChar char="-"/>
            </a:pPr>
            <a:r>
              <a:rPr lang="nl-NL" sz="2000" b="0" i="0" u="none" dirty="0">
                <a:solidFill>
                  <a:schemeClr val="dk1"/>
                </a:solidFill>
                <a:latin typeface="Calibri"/>
                <a:ea typeface="Calibri"/>
                <a:cs typeface="Calibri"/>
                <a:sym typeface="Calibri"/>
              </a:rPr>
              <a:t>Ontwikkel een strategie die is afgestemd op uw behoeften</a:t>
            </a:r>
          </a:p>
          <a:p>
            <a:pPr marL="0" marR="0" lvl="0" indent="-127000" algn="l" rtl="0">
              <a:lnSpc>
                <a:spcPct val="100000"/>
              </a:lnSpc>
              <a:spcBef>
                <a:spcPts val="400"/>
              </a:spcBef>
              <a:spcAft>
                <a:spcPts val="0"/>
              </a:spcAft>
              <a:buClr>
                <a:schemeClr val="dk1"/>
              </a:buClr>
              <a:buSzPts val="2000"/>
              <a:buFont typeface="Calibri"/>
              <a:buChar char="-"/>
            </a:pPr>
            <a:r>
              <a:rPr lang="nl-NL" sz="2000" b="0" i="0" u="none" dirty="0">
                <a:solidFill>
                  <a:schemeClr val="dk1"/>
                </a:solidFill>
                <a:latin typeface="Calibri"/>
                <a:ea typeface="Calibri"/>
                <a:cs typeface="Calibri"/>
                <a:sym typeface="Calibri"/>
              </a:rPr>
              <a:t>Leer hoe u actie kunt ondernemen.</a:t>
            </a:r>
            <a:endParaRPr sz="2000" b="0" i="0" u="none" dirty="0">
              <a:solidFill>
                <a:schemeClr val="dk1"/>
              </a:solidFill>
              <a:latin typeface="Calibri"/>
              <a:ea typeface="Calibri"/>
              <a:cs typeface="Calibri"/>
              <a:sym typeface="Calibri"/>
            </a:endParaRPr>
          </a:p>
        </p:txBody>
      </p:sp>
      <p:pic>
        <p:nvPicPr>
          <p:cNvPr id="109" name="Google Shape;109;p15"/>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10" name="Google Shape;110;p15"/>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Taking action</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6" name="Google Shape;101;p14">
            <a:extLst>
              <a:ext uri="{FF2B5EF4-FFF2-40B4-BE49-F238E27FC236}">
                <a16:creationId xmlns:a16="http://schemas.microsoft.com/office/drawing/2014/main" id="{030D3631-6EEE-4F8B-9FF1-87DF087D75F1}"/>
              </a:ext>
            </a:extLst>
          </p:cNvPr>
          <p:cNvSpPr txBox="1"/>
          <p:nvPr/>
        </p:nvSpPr>
        <p:spPr>
          <a:xfrm>
            <a:off x="5695950" y="0"/>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ZORG – </a:t>
            </a:r>
            <a:r>
              <a:rPr lang="en-US" sz="2200" b="1" i="0" u="none" dirty="0" err="1">
                <a:solidFill>
                  <a:srgbClr val="000000"/>
                </a:solidFill>
                <a:latin typeface="Calibri"/>
                <a:ea typeface="Calibri"/>
                <a:cs typeface="Calibri"/>
                <a:sym typeface="Calibri"/>
              </a:rPr>
              <a:t>Toepassing</a:t>
            </a:r>
            <a:endParaRPr sz="1800" b="0" i="0" u="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Module – ACTIE ONDERNEMEN</a:t>
            </a:r>
            <a:endParaRPr dirty="0"/>
          </a:p>
          <a:p>
            <a:pPr marL="0" marR="0" lvl="0" indent="0" algn="l" rtl="0">
              <a:lnSpc>
                <a:spcPct val="100000"/>
              </a:lnSpc>
              <a:spcBef>
                <a:spcPts val="0"/>
              </a:spcBef>
              <a:spcAft>
                <a:spcPts val="0"/>
              </a:spcAft>
              <a:buNone/>
            </a:pPr>
            <a:endParaRPr sz="2200" b="1" i="0" u="none" dirty="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6"/>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16" name="Google Shape;116;p16"/>
          <p:cNvSpPr txBox="1"/>
          <p:nvPr/>
        </p:nvSpPr>
        <p:spPr>
          <a:xfrm>
            <a:off x="1427162" y="2081212"/>
            <a:ext cx="8247062" cy="198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en-US" sz="2000" b="1" i="0" u="none" dirty="0" err="1">
                <a:solidFill>
                  <a:schemeClr val="dk1"/>
                </a:solidFill>
                <a:latin typeface="Calibri"/>
                <a:ea typeface="Calibri"/>
                <a:cs typeface="Calibri"/>
                <a:sym typeface="Calibri"/>
              </a:rPr>
              <a:t>Inhoud</a:t>
            </a:r>
            <a:endParaRPr lang="en-US" sz="20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b="1" dirty="0"/>
          </a:p>
          <a:p>
            <a:pPr marL="0" marR="0" lvl="0" indent="0" algn="l" rtl="0">
              <a:lnSpc>
                <a:spcPct val="100000"/>
              </a:lnSpc>
              <a:spcBef>
                <a:spcPts val="400"/>
              </a:spcBef>
              <a:spcAft>
                <a:spcPts val="0"/>
              </a:spcAft>
              <a:buClr>
                <a:schemeClr val="dk1"/>
              </a:buClr>
              <a:buSzPts val="2000"/>
              <a:buFont typeface="Calibri"/>
              <a:buNone/>
            </a:pPr>
            <a:r>
              <a:rPr lang="nl-NL" sz="2000" b="0" i="0" u="none" dirty="0">
                <a:solidFill>
                  <a:schemeClr val="dk1"/>
                </a:solidFill>
                <a:latin typeface="Calibri"/>
                <a:ea typeface="Calibri"/>
                <a:cs typeface="Calibri"/>
                <a:sym typeface="Calibri"/>
              </a:rPr>
              <a:t>1. Inleiding</a:t>
            </a:r>
          </a:p>
          <a:p>
            <a:pPr marL="0" marR="0" lvl="0" indent="0" algn="l" rtl="0">
              <a:lnSpc>
                <a:spcPct val="100000"/>
              </a:lnSpc>
              <a:spcBef>
                <a:spcPts val="400"/>
              </a:spcBef>
              <a:spcAft>
                <a:spcPts val="0"/>
              </a:spcAft>
              <a:buClr>
                <a:schemeClr val="dk1"/>
              </a:buClr>
              <a:buSzPts val="2000"/>
              <a:buFont typeface="Calibri"/>
              <a:buNone/>
            </a:pPr>
            <a:r>
              <a:rPr lang="nl-NL" sz="2000" b="0" i="0" u="none" dirty="0">
                <a:solidFill>
                  <a:schemeClr val="dk1"/>
                </a:solidFill>
                <a:latin typeface="Calibri"/>
                <a:ea typeface="Calibri"/>
                <a:cs typeface="Calibri"/>
                <a:sym typeface="Calibri"/>
              </a:rPr>
              <a:t>2. Factoren die u ervan weerhouden actie te ondernemen</a:t>
            </a:r>
          </a:p>
          <a:p>
            <a:pPr marL="0" marR="0" lvl="0" indent="0" algn="l" rtl="0">
              <a:lnSpc>
                <a:spcPct val="100000"/>
              </a:lnSpc>
              <a:spcBef>
                <a:spcPts val="400"/>
              </a:spcBef>
              <a:spcAft>
                <a:spcPts val="0"/>
              </a:spcAft>
              <a:buClr>
                <a:schemeClr val="dk1"/>
              </a:buClr>
              <a:buSzPts val="2000"/>
              <a:buFont typeface="Calibri"/>
              <a:buNone/>
            </a:pPr>
            <a:r>
              <a:rPr lang="nl-NL" sz="2000" b="0" i="0" u="none" dirty="0">
                <a:solidFill>
                  <a:schemeClr val="dk1"/>
                </a:solidFill>
                <a:latin typeface="Calibri"/>
                <a:ea typeface="Calibri"/>
                <a:cs typeface="Calibri"/>
                <a:sym typeface="Calibri"/>
              </a:rPr>
              <a:t>3. Verschil tussen mensen die actie ondernemen en niet</a:t>
            </a:r>
          </a:p>
          <a:p>
            <a:pPr marL="0" marR="0" lvl="0" indent="0" algn="l" rtl="0">
              <a:lnSpc>
                <a:spcPct val="100000"/>
              </a:lnSpc>
              <a:spcBef>
                <a:spcPts val="400"/>
              </a:spcBef>
              <a:spcAft>
                <a:spcPts val="0"/>
              </a:spcAft>
              <a:buClr>
                <a:schemeClr val="dk1"/>
              </a:buClr>
              <a:buSzPts val="2000"/>
              <a:buFont typeface="Calibri"/>
              <a:buNone/>
            </a:pPr>
            <a:r>
              <a:rPr lang="nl-NL" sz="2000" b="0" i="0" u="none" dirty="0">
                <a:solidFill>
                  <a:schemeClr val="dk1"/>
                </a:solidFill>
                <a:latin typeface="Calibri"/>
                <a:ea typeface="Calibri"/>
                <a:cs typeface="Calibri"/>
                <a:sym typeface="Calibri"/>
              </a:rPr>
              <a:t>4. Soorten studenten</a:t>
            </a:r>
          </a:p>
          <a:p>
            <a:pPr marL="0" marR="0" lvl="0" indent="0" algn="l" rtl="0">
              <a:lnSpc>
                <a:spcPct val="100000"/>
              </a:lnSpc>
              <a:spcBef>
                <a:spcPts val="400"/>
              </a:spcBef>
              <a:spcAft>
                <a:spcPts val="0"/>
              </a:spcAft>
              <a:buClr>
                <a:schemeClr val="dk1"/>
              </a:buClr>
              <a:buSzPts val="2000"/>
              <a:buFont typeface="Calibri"/>
              <a:buNone/>
            </a:pPr>
            <a:r>
              <a:rPr lang="nl-NL" sz="2000" b="0" i="0" u="none" dirty="0">
                <a:solidFill>
                  <a:schemeClr val="dk1"/>
                </a:solidFill>
                <a:latin typeface="Calibri"/>
                <a:ea typeface="Calibri"/>
                <a:cs typeface="Calibri"/>
                <a:sym typeface="Calibri"/>
              </a:rPr>
              <a:t>5. Van beslissen naar doen</a:t>
            </a:r>
          </a:p>
          <a:p>
            <a:pPr marL="0" marR="0" lvl="0" indent="0" algn="l" rtl="0">
              <a:lnSpc>
                <a:spcPct val="100000"/>
              </a:lnSpc>
              <a:spcBef>
                <a:spcPts val="400"/>
              </a:spcBef>
              <a:spcAft>
                <a:spcPts val="0"/>
              </a:spcAft>
              <a:buClr>
                <a:schemeClr val="dk1"/>
              </a:buClr>
              <a:buSzPts val="2000"/>
              <a:buFont typeface="Calibri"/>
              <a:buNone/>
            </a:pPr>
            <a:r>
              <a:rPr lang="nl-NL" sz="2000" b="0" i="0" u="none" dirty="0">
                <a:solidFill>
                  <a:schemeClr val="dk1"/>
                </a:solidFill>
                <a:latin typeface="Calibri"/>
                <a:ea typeface="Calibri"/>
                <a:cs typeface="Calibri"/>
                <a:sym typeface="Calibri"/>
              </a:rPr>
              <a:t>6. Activiteiten in de klas</a:t>
            </a:r>
          </a:p>
          <a:p>
            <a:pPr marL="0" marR="0" lvl="0" indent="0" algn="l" rtl="0">
              <a:lnSpc>
                <a:spcPct val="100000"/>
              </a:lnSpc>
              <a:spcBef>
                <a:spcPts val="400"/>
              </a:spcBef>
              <a:spcAft>
                <a:spcPts val="0"/>
              </a:spcAft>
              <a:buClr>
                <a:schemeClr val="dk1"/>
              </a:buClr>
              <a:buSzPts val="2000"/>
              <a:buFont typeface="Calibri"/>
              <a:buNone/>
            </a:pPr>
            <a:r>
              <a:rPr lang="nl-NL" sz="2000" b="0" i="0" u="none" dirty="0">
                <a:solidFill>
                  <a:schemeClr val="dk1"/>
                </a:solidFill>
                <a:latin typeface="Calibri"/>
                <a:ea typeface="Calibri"/>
                <a:cs typeface="Calibri"/>
                <a:sym typeface="Calibri"/>
              </a:rPr>
              <a:t>7. Groepsdiscussie</a:t>
            </a:r>
            <a:endParaRPr sz="2000" b="0" i="0" u="none" dirty="0">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000"/>
              <a:buFont typeface="Arial"/>
              <a:buNone/>
            </a:pPr>
            <a:endParaRPr sz="20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dirty="0">
              <a:solidFill>
                <a:schemeClr val="dk1"/>
              </a:solidFill>
              <a:latin typeface="Calibri"/>
              <a:ea typeface="Calibri"/>
              <a:cs typeface="Calibri"/>
              <a:sym typeface="Calibri"/>
            </a:endParaRPr>
          </a:p>
        </p:txBody>
      </p:sp>
      <p:pic>
        <p:nvPicPr>
          <p:cNvPr id="117" name="Google Shape;117;p16"/>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18" name="Google Shape;118;p16"/>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Taking action</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6" name="Google Shape;101;p14">
            <a:extLst>
              <a:ext uri="{FF2B5EF4-FFF2-40B4-BE49-F238E27FC236}">
                <a16:creationId xmlns:a16="http://schemas.microsoft.com/office/drawing/2014/main" id="{C87EB214-90FD-465E-AC57-E9F9AF17EC19}"/>
              </a:ext>
            </a:extLst>
          </p:cNvPr>
          <p:cNvSpPr txBox="1"/>
          <p:nvPr/>
        </p:nvSpPr>
        <p:spPr>
          <a:xfrm>
            <a:off x="5695950" y="0"/>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ZORG – </a:t>
            </a:r>
            <a:r>
              <a:rPr lang="en-US" sz="2200" b="1" i="0" u="none" dirty="0" err="1">
                <a:solidFill>
                  <a:srgbClr val="000000"/>
                </a:solidFill>
                <a:latin typeface="Calibri"/>
                <a:ea typeface="Calibri"/>
                <a:cs typeface="Calibri"/>
                <a:sym typeface="Calibri"/>
              </a:rPr>
              <a:t>Toepassing</a:t>
            </a:r>
            <a:endParaRPr sz="1800" b="0" i="0" u="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Module – ACTIE ONDERNEMEN</a:t>
            </a:r>
            <a:endParaRPr dirty="0"/>
          </a:p>
          <a:p>
            <a:pPr marL="0" marR="0" lvl="0" indent="0" algn="l" rtl="0">
              <a:lnSpc>
                <a:spcPct val="100000"/>
              </a:lnSpc>
              <a:spcBef>
                <a:spcPts val="0"/>
              </a:spcBef>
              <a:spcAft>
                <a:spcPts val="0"/>
              </a:spcAft>
              <a:buNone/>
            </a:pPr>
            <a:endParaRPr sz="2200" b="1" i="0" u="none" dirty="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7"/>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24" name="Google Shape;124;p17"/>
          <p:cNvSpPr txBox="1"/>
          <p:nvPr/>
        </p:nvSpPr>
        <p:spPr>
          <a:xfrm>
            <a:off x="3848100" y="1717676"/>
            <a:ext cx="4248150" cy="5101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en-US" sz="2000" b="0" i="0" u="none" dirty="0" err="1">
                <a:solidFill>
                  <a:schemeClr val="dk1"/>
                </a:solidFill>
                <a:latin typeface="Calibri"/>
                <a:ea typeface="Calibri"/>
                <a:cs typeface="Calibri"/>
                <a:sym typeface="Calibri"/>
              </a:rPr>
              <a:t>Hoeveel</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kikkers</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zie</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jij</a:t>
            </a:r>
            <a:r>
              <a:rPr lang="en-US" sz="2000" b="0" i="0" u="none" dirty="0">
                <a:solidFill>
                  <a:schemeClr val="dk1"/>
                </a:solidFill>
                <a:latin typeface="Calibri"/>
                <a:ea typeface="Calibri"/>
                <a:cs typeface="Calibri"/>
                <a:sym typeface="Calibri"/>
              </a:rPr>
              <a:t>?</a:t>
            </a:r>
            <a:endParaRPr sz="2000" b="0" i="0" u="none" dirty="0">
              <a:solidFill>
                <a:schemeClr val="dk1"/>
              </a:solidFill>
              <a:latin typeface="Calibri"/>
              <a:ea typeface="Calibri"/>
              <a:cs typeface="Calibri"/>
              <a:sym typeface="Calibri"/>
            </a:endParaRPr>
          </a:p>
        </p:txBody>
      </p:sp>
      <p:pic>
        <p:nvPicPr>
          <p:cNvPr id="125" name="Google Shape;125;p17"/>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26" name="Google Shape;126;p17"/>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Taking action</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5">
            <a:alphaModFix/>
          </a:blip>
          <a:srcRect/>
          <a:stretch/>
        </p:blipFill>
        <p:spPr>
          <a:xfrm>
            <a:off x="2724150" y="2227812"/>
            <a:ext cx="5943600" cy="3343275"/>
          </a:xfrm>
          <a:prstGeom prst="rect">
            <a:avLst/>
          </a:prstGeom>
          <a:noFill/>
          <a:ln>
            <a:noFill/>
          </a:ln>
        </p:spPr>
      </p:pic>
      <p:sp>
        <p:nvSpPr>
          <p:cNvPr id="2" name="1 Rectángulo"/>
          <p:cNvSpPr/>
          <p:nvPr/>
        </p:nvSpPr>
        <p:spPr>
          <a:xfrm>
            <a:off x="1975757" y="5877252"/>
            <a:ext cx="7647957" cy="707886"/>
          </a:xfrm>
          <a:prstGeom prst="rect">
            <a:avLst/>
          </a:prstGeom>
        </p:spPr>
        <p:txBody>
          <a:bodyPr wrap="square">
            <a:spAutoFit/>
          </a:bodyPr>
          <a:lstStyle/>
          <a:p>
            <a:pPr algn="just" eaLnBrk="1" hangingPunct="1">
              <a:spcBef>
                <a:spcPct val="0"/>
              </a:spcBef>
            </a:pPr>
            <a:r>
              <a:rPr lang="nl-NL" altLang="es-ES" sz="2000" dirty="0">
                <a:latin typeface="Calibri" panose="020F0502020204030204" pitchFamily="34" charset="0"/>
                <a:cs typeface="Calibri" panose="020F0502020204030204" pitchFamily="34" charset="0"/>
              </a:rPr>
              <a:t>5 kikkers zitten op een boomstam.</a:t>
            </a:r>
          </a:p>
          <a:p>
            <a:pPr algn="just" eaLnBrk="1" hangingPunct="1">
              <a:spcBef>
                <a:spcPct val="0"/>
              </a:spcBef>
            </a:pPr>
            <a:r>
              <a:rPr lang="nl-NL" altLang="es-ES" sz="2000" dirty="0">
                <a:latin typeface="Calibri" panose="020F0502020204030204" pitchFamily="34" charset="0"/>
                <a:cs typeface="Calibri" panose="020F0502020204030204" pitchFamily="34" charset="0"/>
              </a:rPr>
              <a:t>4 van de kikkers besluiten eraf te springen. Hoeveel kikkers zijn er nog?</a:t>
            </a:r>
            <a:endParaRPr lang="en-US" altLang="es-ES" sz="2000" dirty="0">
              <a:latin typeface="Calibri" panose="020F0502020204030204" pitchFamily="34" charset="0"/>
              <a:cs typeface="Calibri" panose="020F0502020204030204" pitchFamily="34" charset="0"/>
            </a:endParaRPr>
          </a:p>
        </p:txBody>
      </p:sp>
      <p:sp>
        <p:nvSpPr>
          <p:cNvPr id="8" name="Google Shape;101;p14">
            <a:extLst>
              <a:ext uri="{FF2B5EF4-FFF2-40B4-BE49-F238E27FC236}">
                <a16:creationId xmlns:a16="http://schemas.microsoft.com/office/drawing/2014/main" id="{32792068-0FD3-4A5B-8BAB-331F3A57DA0A}"/>
              </a:ext>
            </a:extLst>
          </p:cNvPr>
          <p:cNvSpPr txBox="1"/>
          <p:nvPr/>
        </p:nvSpPr>
        <p:spPr>
          <a:xfrm>
            <a:off x="5695950" y="0"/>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ZORG – </a:t>
            </a:r>
            <a:r>
              <a:rPr lang="en-US" sz="2200" b="1" i="0" u="none" dirty="0" err="1">
                <a:solidFill>
                  <a:srgbClr val="000000"/>
                </a:solidFill>
                <a:latin typeface="Calibri"/>
                <a:ea typeface="Calibri"/>
                <a:cs typeface="Calibri"/>
                <a:sym typeface="Calibri"/>
              </a:rPr>
              <a:t>Toepassing</a:t>
            </a:r>
            <a:endParaRPr sz="1800" b="0" i="0" u="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Module – ACTIE ONDERNEMEN</a:t>
            </a:r>
            <a:endParaRPr dirty="0"/>
          </a:p>
          <a:p>
            <a:pPr marL="0" marR="0" lvl="0" indent="0" algn="l" rtl="0">
              <a:lnSpc>
                <a:spcPct val="100000"/>
              </a:lnSpc>
              <a:spcBef>
                <a:spcPts val="0"/>
              </a:spcBef>
              <a:spcAft>
                <a:spcPts val="0"/>
              </a:spcAft>
              <a:buNone/>
            </a:pPr>
            <a:endParaRPr sz="2200" b="1" i="0" u="none" dirty="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8"/>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33" name="Google Shape;133;p18"/>
          <p:cNvSpPr txBox="1"/>
          <p:nvPr/>
        </p:nvSpPr>
        <p:spPr>
          <a:xfrm>
            <a:off x="222770" y="2366038"/>
            <a:ext cx="4798117" cy="3806652"/>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nl-NL" altLang="es-ES" sz="2000" dirty="0"/>
              <a:t>Heb je ooit skydiven gedaan?</a:t>
            </a:r>
          </a:p>
          <a:p>
            <a:pPr eaLnBrk="1" hangingPunct="1">
              <a:spcBef>
                <a:spcPct val="0"/>
              </a:spcBef>
            </a:pPr>
            <a:endParaRPr lang="nl-NL" altLang="es-ES" sz="2000" dirty="0"/>
          </a:p>
          <a:p>
            <a:pPr eaLnBrk="1" hangingPunct="1">
              <a:spcBef>
                <a:spcPct val="0"/>
              </a:spcBef>
            </a:pPr>
            <a:r>
              <a:rPr lang="nl-NL" altLang="es-ES" sz="2000" dirty="0"/>
              <a:t>Zou je het een keer willen doen?</a:t>
            </a:r>
          </a:p>
          <a:p>
            <a:pPr eaLnBrk="1" hangingPunct="1">
              <a:spcBef>
                <a:spcPct val="0"/>
              </a:spcBef>
            </a:pPr>
            <a:endParaRPr lang="nl-NL" altLang="es-ES" sz="2000" dirty="0"/>
          </a:p>
          <a:p>
            <a:pPr eaLnBrk="1" hangingPunct="1">
              <a:spcBef>
                <a:spcPct val="0"/>
              </a:spcBef>
            </a:pPr>
            <a:r>
              <a:rPr lang="nl-NL" altLang="es-ES" sz="2000" dirty="0"/>
              <a:t>Waarom heb je het tot nu toe niet gedaan?</a:t>
            </a:r>
            <a:endParaRPr lang="es-ES" altLang="es-ES" sz="2000" dirty="0"/>
          </a:p>
        </p:txBody>
      </p:sp>
      <p:pic>
        <p:nvPicPr>
          <p:cNvPr id="134" name="Google Shape;134;p18"/>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35" name="Google Shape;135;p18"/>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Taking action</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pic>
        <p:nvPicPr>
          <p:cNvPr id="136" name="Google Shape;136;p18"/>
          <p:cNvPicPr preferRelativeResize="0"/>
          <p:nvPr/>
        </p:nvPicPr>
        <p:blipFill rotWithShape="1">
          <a:blip r:embed="rId5">
            <a:alphaModFix/>
          </a:blip>
          <a:srcRect/>
          <a:stretch/>
        </p:blipFill>
        <p:spPr>
          <a:xfrm>
            <a:off x="5205701" y="2413332"/>
            <a:ext cx="4669819" cy="3388952"/>
          </a:xfrm>
          <a:prstGeom prst="rect">
            <a:avLst/>
          </a:prstGeom>
          <a:noFill/>
          <a:ln>
            <a:noFill/>
          </a:ln>
        </p:spPr>
      </p:pic>
      <p:sp>
        <p:nvSpPr>
          <p:cNvPr id="137" name="Google Shape;137;p18"/>
          <p:cNvSpPr txBox="1"/>
          <p:nvPr/>
        </p:nvSpPr>
        <p:spPr>
          <a:xfrm>
            <a:off x="1785043" y="1746250"/>
            <a:ext cx="5978525" cy="369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2000" b="0" i="0" u="none" dirty="0" err="1">
                <a:solidFill>
                  <a:schemeClr val="dk1"/>
                </a:solidFill>
                <a:latin typeface="Calibri"/>
                <a:ea typeface="Calibri"/>
                <a:cs typeface="Calibri"/>
                <a:sym typeface="Calibri"/>
              </a:rPr>
              <a:t>Parachutespringen</a:t>
            </a:r>
            <a:endParaRPr sz="2000" dirty="0"/>
          </a:p>
        </p:txBody>
      </p:sp>
      <p:sp>
        <p:nvSpPr>
          <p:cNvPr id="8" name="Google Shape;101;p14">
            <a:extLst>
              <a:ext uri="{FF2B5EF4-FFF2-40B4-BE49-F238E27FC236}">
                <a16:creationId xmlns:a16="http://schemas.microsoft.com/office/drawing/2014/main" id="{6A672A5D-9EF5-42AC-9AAC-3EE8A8C80C7E}"/>
              </a:ext>
            </a:extLst>
          </p:cNvPr>
          <p:cNvSpPr txBox="1"/>
          <p:nvPr/>
        </p:nvSpPr>
        <p:spPr>
          <a:xfrm>
            <a:off x="5695950" y="0"/>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ZORG – </a:t>
            </a:r>
            <a:r>
              <a:rPr lang="en-US" sz="2200" b="1" i="0" u="none" dirty="0" err="1">
                <a:solidFill>
                  <a:srgbClr val="000000"/>
                </a:solidFill>
                <a:latin typeface="Calibri"/>
                <a:ea typeface="Calibri"/>
                <a:cs typeface="Calibri"/>
                <a:sym typeface="Calibri"/>
              </a:rPr>
              <a:t>Toepassing</a:t>
            </a:r>
            <a:endParaRPr sz="1800" b="0" i="0" u="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Module – ACTIE ONDERNEMEN</a:t>
            </a:r>
            <a:endParaRPr dirty="0"/>
          </a:p>
          <a:p>
            <a:pPr marL="0" marR="0" lvl="0" indent="0" algn="l" rtl="0">
              <a:lnSpc>
                <a:spcPct val="100000"/>
              </a:lnSpc>
              <a:spcBef>
                <a:spcPts val="0"/>
              </a:spcBef>
              <a:spcAft>
                <a:spcPts val="0"/>
              </a:spcAft>
              <a:buNone/>
            </a:pPr>
            <a:endParaRPr sz="2200" b="1" i="0" u="none" dirty="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0"/>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51" name="Google Shape;151;p20"/>
          <p:cNvSpPr txBox="1"/>
          <p:nvPr/>
        </p:nvSpPr>
        <p:spPr>
          <a:xfrm>
            <a:off x="1074737" y="2160587"/>
            <a:ext cx="8247062" cy="1985962"/>
          </a:xfrm>
          <a:prstGeom prst="rect">
            <a:avLst/>
          </a:prstGeom>
          <a:noFill/>
          <a:ln>
            <a:noFill/>
          </a:ln>
        </p:spPr>
        <p:txBody>
          <a:bodyPr spcFirstLastPara="1" wrap="square" lIns="91425" tIns="45700" rIns="91425" bIns="45700" anchor="t" anchorCtr="0">
            <a:noAutofit/>
          </a:bodyPr>
          <a:lstStyle/>
          <a:p>
            <a:pPr marL="342900" marR="0" lvl="0" indent="-215900" algn="l" rtl="0">
              <a:lnSpc>
                <a:spcPct val="100000"/>
              </a:lnSpc>
              <a:spcBef>
                <a:spcPts val="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pic>
        <p:nvPicPr>
          <p:cNvPr id="152" name="Google Shape;152;p20"/>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53" name="Google Shape;153;p20"/>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Taking action</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154" name="Google Shape;154;p20"/>
          <p:cNvSpPr txBox="1"/>
          <p:nvPr/>
        </p:nvSpPr>
        <p:spPr>
          <a:xfrm>
            <a:off x="824057" y="1880941"/>
            <a:ext cx="6674024" cy="3694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nl-NL" sz="1800" b="0" i="0" u="none" dirty="0">
                <a:solidFill>
                  <a:schemeClr val="dk1"/>
                </a:solidFill>
                <a:latin typeface="Calibri"/>
                <a:ea typeface="Calibri"/>
                <a:cs typeface="Calibri"/>
                <a:sym typeface="Calibri"/>
              </a:rPr>
              <a:t>Redenen waarom mensen </a:t>
            </a:r>
            <a:r>
              <a:rPr lang="nl-NL" sz="1800" b="1" i="0" u="none" dirty="0">
                <a:solidFill>
                  <a:schemeClr val="dk1"/>
                </a:solidFill>
                <a:latin typeface="Calibri"/>
                <a:ea typeface="Calibri"/>
                <a:cs typeface="Calibri"/>
                <a:sym typeface="Calibri"/>
              </a:rPr>
              <a:t>geen</a:t>
            </a:r>
            <a:r>
              <a:rPr lang="nl-NL" sz="1800" b="0" i="0" u="none" dirty="0">
                <a:solidFill>
                  <a:schemeClr val="dk1"/>
                </a:solidFill>
                <a:latin typeface="Calibri"/>
                <a:ea typeface="Calibri"/>
                <a:cs typeface="Calibri"/>
                <a:sym typeface="Calibri"/>
              </a:rPr>
              <a:t> actie ondernemen:</a:t>
            </a:r>
          </a:p>
          <a:p>
            <a:pPr marL="0" marR="0" lvl="0" indent="0" algn="l" rtl="0">
              <a:lnSpc>
                <a:spcPct val="100000"/>
              </a:lnSpc>
              <a:spcBef>
                <a:spcPts val="0"/>
              </a:spcBef>
              <a:spcAft>
                <a:spcPts val="0"/>
              </a:spcAft>
              <a:buClr>
                <a:schemeClr val="dk1"/>
              </a:buClr>
              <a:buSzPts val="1800"/>
              <a:buFont typeface="Calibri"/>
              <a:buNone/>
            </a:pPr>
            <a:endParaRPr lang="nl-NL" sz="18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nl-NL" sz="1800" b="0" i="0" u="none" dirty="0">
                <a:solidFill>
                  <a:schemeClr val="dk1"/>
                </a:solidFill>
                <a:latin typeface="Calibri"/>
                <a:ea typeface="Calibri"/>
                <a:cs typeface="Calibri"/>
                <a:sym typeface="Calibri"/>
              </a:rPr>
              <a:t>- Mensen willen plezier verkrijgen en pijn vermijden</a:t>
            </a:r>
          </a:p>
          <a:p>
            <a:pPr marL="0" marR="0" lvl="0" indent="0" algn="l" rtl="0">
              <a:lnSpc>
                <a:spcPct val="100000"/>
              </a:lnSpc>
              <a:spcBef>
                <a:spcPts val="0"/>
              </a:spcBef>
              <a:spcAft>
                <a:spcPts val="0"/>
              </a:spcAft>
              <a:buClr>
                <a:schemeClr val="dk1"/>
              </a:buClr>
              <a:buSzPts val="1800"/>
              <a:buFont typeface="Calibri"/>
              <a:buNone/>
            </a:pPr>
            <a:endParaRPr lang="nl-NL" sz="18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nl-NL" sz="1800" b="0" i="0" u="none" dirty="0">
                <a:solidFill>
                  <a:schemeClr val="dk1"/>
                </a:solidFill>
                <a:latin typeface="Calibri"/>
                <a:ea typeface="Calibri"/>
                <a:cs typeface="Calibri"/>
                <a:sym typeface="Calibri"/>
              </a:rPr>
              <a:t>- Mensen zullen meer doen om pijn te vermijden dan om plezier te krijgen</a:t>
            </a:r>
          </a:p>
          <a:p>
            <a:pPr marL="0" marR="0" lvl="0" indent="0" algn="l" rtl="0">
              <a:lnSpc>
                <a:spcPct val="100000"/>
              </a:lnSpc>
              <a:spcBef>
                <a:spcPts val="0"/>
              </a:spcBef>
              <a:spcAft>
                <a:spcPts val="0"/>
              </a:spcAft>
              <a:buClr>
                <a:schemeClr val="dk1"/>
              </a:buClr>
              <a:buSzPts val="1800"/>
              <a:buFont typeface="Calibri"/>
              <a:buNone/>
            </a:pPr>
            <a:endParaRPr lang="nl-NL" sz="18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nl-NL" sz="1800" b="0" i="0" u="none" dirty="0">
                <a:solidFill>
                  <a:schemeClr val="dk1"/>
                </a:solidFill>
                <a:latin typeface="Calibri"/>
                <a:ea typeface="Calibri"/>
                <a:cs typeface="Calibri"/>
                <a:sym typeface="Calibri"/>
              </a:rPr>
              <a:t>- De manier waarop we ons pijn of plezier voorstellen is sterker dan de realiteit</a:t>
            </a:r>
          </a:p>
          <a:p>
            <a:pPr marL="0" marR="0" lvl="0" indent="0" algn="l" rtl="0">
              <a:lnSpc>
                <a:spcPct val="100000"/>
              </a:lnSpc>
              <a:spcBef>
                <a:spcPts val="0"/>
              </a:spcBef>
              <a:spcAft>
                <a:spcPts val="0"/>
              </a:spcAft>
              <a:buClr>
                <a:schemeClr val="dk1"/>
              </a:buClr>
              <a:buSzPts val="1800"/>
              <a:buFont typeface="Calibri"/>
              <a:buNone/>
            </a:pPr>
            <a:endParaRPr lang="nl-NL" sz="18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nl-NL" sz="1800" b="0" i="0" u="none" dirty="0">
                <a:solidFill>
                  <a:schemeClr val="dk1"/>
                </a:solidFill>
                <a:latin typeface="Calibri"/>
                <a:ea typeface="Calibri"/>
                <a:cs typeface="Calibri"/>
                <a:sym typeface="Calibri"/>
              </a:rPr>
              <a:t>- Onze perceptie van pijn en plezier wordt gemoduleerd door tijd en ervaring</a:t>
            </a:r>
          </a:p>
          <a:p>
            <a:pPr marL="0" marR="0" lvl="0" indent="0" algn="l" rtl="0">
              <a:lnSpc>
                <a:spcPct val="100000"/>
              </a:lnSpc>
              <a:spcBef>
                <a:spcPts val="0"/>
              </a:spcBef>
              <a:spcAft>
                <a:spcPts val="0"/>
              </a:spcAft>
              <a:buClr>
                <a:schemeClr val="dk1"/>
              </a:buClr>
              <a:buSzPts val="1800"/>
              <a:buFont typeface="Calibri"/>
              <a:buNone/>
            </a:pPr>
            <a:endParaRPr lang="nl-NL" sz="18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nl-NL" sz="1800" b="0" i="0" u="none" dirty="0">
                <a:solidFill>
                  <a:schemeClr val="dk1"/>
                </a:solidFill>
                <a:latin typeface="Calibri"/>
                <a:ea typeface="Calibri"/>
                <a:cs typeface="Calibri"/>
                <a:sym typeface="Calibri"/>
              </a:rPr>
              <a:t>- Emotie bedriegt logica, en emotionele pijn kan sterker zijn dan fysieke pijn</a:t>
            </a:r>
          </a:p>
          <a:p>
            <a:pPr marL="0" marR="0" lvl="0" indent="0" algn="l" rtl="0">
              <a:lnSpc>
                <a:spcPct val="100000"/>
              </a:lnSpc>
              <a:spcBef>
                <a:spcPts val="0"/>
              </a:spcBef>
              <a:spcAft>
                <a:spcPts val="0"/>
              </a:spcAft>
              <a:buClr>
                <a:schemeClr val="dk1"/>
              </a:buClr>
              <a:buSzPts val="1800"/>
              <a:buFont typeface="Calibri"/>
              <a:buNone/>
            </a:pPr>
            <a:endParaRPr lang="nl-NL" sz="18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nl-NL" sz="1800" b="0" i="0" u="none" dirty="0">
                <a:solidFill>
                  <a:schemeClr val="dk1"/>
                </a:solidFill>
                <a:latin typeface="Calibri"/>
                <a:ea typeface="Calibri"/>
                <a:cs typeface="Calibri"/>
                <a:sym typeface="Calibri"/>
              </a:rPr>
              <a:t>- Overleven is sterker dan verlangen</a:t>
            </a:r>
            <a:endParaRPr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9950" y="1707312"/>
            <a:ext cx="2873162" cy="4041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Google Shape;101;p14">
            <a:extLst>
              <a:ext uri="{FF2B5EF4-FFF2-40B4-BE49-F238E27FC236}">
                <a16:creationId xmlns:a16="http://schemas.microsoft.com/office/drawing/2014/main" id="{D5F98A82-8A88-480D-A5A6-0DBEBAF6A3BB}"/>
              </a:ext>
            </a:extLst>
          </p:cNvPr>
          <p:cNvSpPr txBox="1"/>
          <p:nvPr/>
        </p:nvSpPr>
        <p:spPr>
          <a:xfrm>
            <a:off x="5695950" y="0"/>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ZORG – </a:t>
            </a:r>
            <a:r>
              <a:rPr lang="en-US" sz="2200" b="1" i="0" u="none" dirty="0" err="1">
                <a:solidFill>
                  <a:srgbClr val="000000"/>
                </a:solidFill>
                <a:latin typeface="Calibri"/>
                <a:ea typeface="Calibri"/>
                <a:cs typeface="Calibri"/>
                <a:sym typeface="Calibri"/>
              </a:rPr>
              <a:t>Toepassing</a:t>
            </a:r>
            <a:endParaRPr sz="1800" b="0" i="0" u="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Module – ACTIE ONDERNEMEN</a:t>
            </a:r>
            <a:endParaRPr dirty="0"/>
          </a:p>
          <a:p>
            <a:pPr marL="0" marR="0" lvl="0" indent="0" algn="l" rtl="0">
              <a:lnSpc>
                <a:spcPct val="100000"/>
              </a:lnSpc>
              <a:spcBef>
                <a:spcPts val="0"/>
              </a:spcBef>
              <a:spcAft>
                <a:spcPts val="0"/>
              </a:spcAft>
              <a:buNone/>
            </a:pPr>
            <a:endParaRPr sz="2200" b="1" i="0" u="none" dirty="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1"/>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60" name="Google Shape;160;p21"/>
          <p:cNvSpPr txBox="1"/>
          <p:nvPr/>
        </p:nvSpPr>
        <p:spPr>
          <a:xfrm>
            <a:off x="4768878" y="2581519"/>
            <a:ext cx="6386802" cy="3558136"/>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nl-NL" altLang="es-ES" sz="1800" dirty="0"/>
              <a:t>Het is wetenschappelijk bewezen dat de meesten van ons gewoon niet geïnteresseerd zijn in risicovolle situaties en voor dit deel van de bevolking is er geen behoefte aan een extra adrenalinestoot.</a:t>
            </a:r>
          </a:p>
          <a:p>
            <a:pPr eaLnBrk="1" hangingPunct="1">
              <a:spcBef>
                <a:spcPct val="0"/>
              </a:spcBef>
            </a:pPr>
            <a:endParaRPr lang="nl-NL" altLang="es-ES" sz="1800" dirty="0"/>
          </a:p>
          <a:p>
            <a:pPr eaLnBrk="1" hangingPunct="1">
              <a:spcBef>
                <a:spcPct val="0"/>
              </a:spcBef>
            </a:pPr>
            <a:r>
              <a:rPr lang="nl-NL" altLang="es-ES" sz="1800" dirty="0"/>
              <a:t>Uw voorkeur bepaalt uw type persoonlijkheid.</a:t>
            </a:r>
          </a:p>
          <a:p>
            <a:pPr eaLnBrk="1" hangingPunct="1">
              <a:spcBef>
                <a:spcPct val="0"/>
              </a:spcBef>
            </a:pPr>
            <a:r>
              <a:rPr lang="nl-NL" altLang="es-ES" sz="1800" dirty="0"/>
              <a:t>Het bepaalt ook de manier waarop je handelt en hoe ver je bereid bent je comfortzone te verlaten.</a:t>
            </a:r>
          </a:p>
          <a:p>
            <a:pPr eaLnBrk="1" hangingPunct="1">
              <a:spcBef>
                <a:spcPct val="0"/>
              </a:spcBef>
            </a:pPr>
            <a:endParaRPr lang="nl-NL" altLang="es-ES" sz="1800" dirty="0"/>
          </a:p>
          <a:p>
            <a:pPr eaLnBrk="1" hangingPunct="1">
              <a:spcBef>
                <a:spcPct val="0"/>
              </a:spcBef>
            </a:pPr>
            <a:r>
              <a:rPr lang="nl-NL" altLang="es-ES" sz="1800" dirty="0"/>
              <a:t>Wat kun je doen om erachter te komen wat de persoonlijkheid van je leerling is?</a:t>
            </a:r>
            <a:endParaRPr lang="es-ES" altLang="es-ES" sz="1800" dirty="0"/>
          </a:p>
        </p:txBody>
      </p:sp>
      <p:pic>
        <p:nvPicPr>
          <p:cNvPr id="161" name="Google Shape;161;p21"/>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62" name="Google Shape;162;p21"/>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Taking action</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163" name="Google Shape;163;p21"/>
          <p:cNvSpPr txBox="1"/>
          <p:nvPr/>
        </p:nvSpPr>
        <p:spPr>
          <a:xfrm>
            <a:off x="1369507" y="1873250"/>
            <a:ext cx="5230798"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nl-NL" sz="2000" b="0" i="0" u="none" dirty="0">
                <a:solidFill>
                  <a:schemeClr val="dk1"/>
                </a:solidFill>
                <a:latin typeface="Calibri"/>
                <a:ea typeface="Calibri"/>
                <a:cs typeface="Calibri"/>
                <a:sym typeface="Calibri"/>
              </a:rPr>
              <a:t>Hoe weten we of studenten doeners zijn of niet?</a:t>
            </a:r>
            <a:endParaRPr sz="2000" dirty="0"/>
          </a:p>
        </p:txBody>
      </p:sp>
      <p:pic>
        <p:nvPicPr>
          <p:cNvPr id="164" name="Google Shape;164;p21"/>
          <p:cNvPicPr preferRelativeResize="0"/>
          <p:nvPr/>
        </p:nvPicPr>
        <p:blipFill rotWithShape="1">
          <a:blip r:embed="rId5">
            <a:alphaModFix/>
          </a:blip>
          <a:srcRect/>
          <a:stretch/>
        </p:blipFill>
        <p:spPr>
          <a:xfrm>
            <a:off x="1134269" y="2486818"/>
            <a:ext cx="2944812" cy="3652837"/>
          </a:xfrm>
          <a:prstGeom prst="rect">
            <a:avLst/>
          </a:prstGeom>
          <a:noFill/>
          <a:ln>
            <a:noFill/>
          </a:ln>
        </p:spPr>
      </p:pic>
      <p:sp>
        <p:nvSpPr>
          <p:cNvPr id="8" name="Google Shape;101;p14">
            <a:extLst>
              <a:ext uri="{FF2B5EF4-FFF2-40B4-BE49-F238E27FC236}">
                <a16:creationId xmlns:a16="http://schemas.microsoft.com/office/drawing/2014/main" id="{639A054B-5B98-4E3E-972F-09D0160FE4C7}"/>
              </a:ext>
            </a:extLst>
          </p:cNvPr>
          <p:cNvSpPr txBox="1"/>
          <p:nvPr/>
        </p:nvSpPr>
        <p:spPr>
          <a:xfrm>
            <a:off x="5695950" y="0"/>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ZORG – </a:t>
            </a:r>
            <a:r>
              <a:rPr lang="en-US" sz="2200" b="1" i="0" u="none" dirty="0" err="1">
                <a:solidFill>
                  <a:srgbClr val="000000"/>
                </a:solidFill>
                <a:latin typeface="Calibri"/>
                <a:ea typeface="Calibri"/>
                <a:cs typeface="Calibri"/>
                <a:sym typeface="Calibri"/>
              </a:rPr>
              <a:t>Toepassing</a:t>
            </a:r>
            <a:endParaRPr sz="1800" b="0" i="0" u="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Module – ACTIE ONDERNEMEN</a:t>
            </a:r>
            <a:endParaRPr dirty="0"/>
          </a:p>
          <a:p>
            <a:pPr marL="0" marR="0" lvl="0" indent="0" algn="l" rtl="0">
              <a:lnSpc>
                <a:spcPct val="100000"/>
              </a:lnSpc>
              <a:spcBef>
                <a:spcPts val="0"/>
              </a:spcBef>
              <a:spcAft>
                <a:spcPts val="0"/>
              </a:spcAft>
              <a:buNone/>
            </a:pPr>
            <a:endParaRPr sz="2200" b="1" i="0" u="none"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2"/>
          <p:cNvPicPr preferRelativeResize="0"/>
          <p:nvPr/>
        </p:nvPicPr>
        <p:blipFill rotWithShape="1">
          <a:blip r:embed="rId3">
            <a:alphaModFix/>
          </a:blip>
          <a:srcRect/>
          <a:stretch/>
        </p:blipFill>
        <p:spPr>
          <a:xfrm>
            <a:off x="9674225" y="6138862"/>
            <a:ext cx="2517775" cy="719137"/>
          </a:xfrm>
          <a:prstGeom prst="rect">
            <a:avLst/>
          </a:prstGeom>
          <a:noFill/>
          <a:ln>
            <a:noFill/>
          </a:ln>
        </p:spPr>
      </p:pic>
      <p:pic>
        <p:nvPicPr>
          <p:cNvPr id="171" name="Google Shape;171;p22"/>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72" name="Google Shape;172;p22"/>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Taking action</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173" name="Google Shape;173;p22"/>
          <p:cNvSpPr txBox="1"/>
          <p:nvPr/>
        </p:nvSpPr>
        <p:spPr>
          <a:xfrm>
            <a:off x="734898" y="1578783"/>
            <a:ext cx="6995940" cy="4560079"/>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nl-NL" sz="2000" dirty="0">
                <a:latin typeface="Calibri" panose="020F0502020204030204" pitchFamily="34" charset="0"/>
                <a:cs typeface="Calibri" panose="020F0502020204030204" pitchFamily="34" charset="0"/>
              </a:rPr>
              <a:t>Predisposities en grijze stof</a:t>
            </a:r>
          </a:p>
          <a:p>
            <a:pPr>
              <a:buClr>
                <a:schemeClr val="dk1"/>
              </a:buClr>
              <a:buSzPts val="1800"/>
            </a:pPr>
            <a:endParaRPr lang="nl-NL" sz="2000" dirty="0">
              <a:latin typeface="Calibri" panose="020F0502020204030204" pitchFamily="34" charset="0"/>
              <a:cs typeface="Calibri" panose="020F0502020204030204" pitchFamily="34" charset="0"/>
            </a:endParaRPr>
          </a:p>
          <a:p>
            <a:pPr>
              <a:buClr>
                <a:schemeClr val="dk1"/>
              </a:buClr>
              <a:buSzPts val="1800"/>
            </a:pPr>
            <a:r>
              <a:rPr lang="nl-NL" sz="2000" dirty="0">
                <a:latin typeface="Calibri" panose="020F0502020204030204" pitchFamily="34" charset="0"/>
                <a:cs typeface="Calibri" panose="020F0502020204030204" pitchFamily="34" charset="0"/>
              </a:rPr>
              <a:t>Wat is een </a:t>
            </a:r>
            <a:r>
              <a:rPr lang="nl-NL" sz="2000" b="1" dirty="0">
                <a:latin typeface="Calibri" panose="020F0502020204030204" pitchFamily="34" charset="0"/>
                <a:cs typeface="Calibri" panose="020F0502020204030204" pitchFamily="34" charset="0"/>
              </a:rPr>
              <a:t>aanleg</a:t>
            </a:r>
            <a:r>
              <a:rPr lang="nl-NL" sz="2000" dirty="0">
                <a:latin typeface="Calibri" panose="020F0502020204030204" pitchFamily="34" charset="0"/>
                <a:cs typeface="Calibri" panose="020F0502020204030204" pitchFamily="34" charset="0"/>
              </a:rPr>
              <a:t>?</a:t>
            </a:r>
          </a:p>
          <a:p>
            <a:pPr>
              <a:buClr>
                <a:schemeClr val="dk1"/>
              </a:buClr>
              <a:buSzPts val="1800"/>
            </a:pPr>
            <a:endParaRPr lang="nl-NL" sz="2000" dirty="0">
              <a:latin typeface="Calibri" panose="020F0502020204030204" pitchFamily="34" charset="0"/>
              <a:cs typeface="Calibri" panose="020F0502020204030204" pitchFamily="34" charset="0"/>
            </a:endParaRPr>
          </a:p>
          <a:p>
            <a:pPr>
              <a:buClr>
                <a:schemeClr val="dk1"/>
              </a:buClr>
              <a:buSzPts val="1800"/>
            </a:pPr>
            <a:r>
              <a:rPr lang="nl-NL" sz="2000" dirty="0">
                <a:latin typeface="Calibri" panose="020F0502020204030204" pitchFamily="34" charset="0"/>
                <a:cs typeface="Calibri" panose="020F0502020204030204" pitchFamily="34" charset="0"/>
              </a:rPr>
              <a:t>Volgens Oxford Dictionary is een aanleg "een aansprakelijkheid of neiging om aan een bepaalde aandoening te lijden, een bepaalde houding aan te nemen of op een bepaalde manier te handelen."</a:t>
            </a:r>
          </a:p>
          <a:p>
            <a:pPr>
              <a:buClr>
                <a:schemeClr val="dk1"/>
              </a:buClr>
              <a:buSzPts val="1800"/>
            </a:pPr>
            <a:endParaRPr lang="nl-NL" sz="2000" dirty="0">
              <a:latin typeface="Calibri" panose="020F0502020204030204" pitchFamily="34" charset="0"/>
              <a:cs typeface="Calibri" panose="020F0502020204030204" pitchFamily="34" charset="0"/>
            </a:endParaRPr>
          </a:p>
          <a:p>
            <a:pPr>
              <a:buClr>
                <a:schemeClr val="dk1"/>
              </a:buClr>
              <a:buSzPts val="1800"/>
            </a:pPr>
            <a:r>
              <a:rPr lang="nl-NL" sz="2000" dirty="0">
                <a:latin typeface="Calibri" panose="020F0502020204030204" pitchFamily="34" charset="0"/>
                <a:cs typeface="Calibri" panose="020F0502020204030204" pitchFamily="34" charset="0"/>
              </a:rPr>
              <a:t>Wat is </a:t>
            </a:r>
            <a:r>
              <a:rPr lang="nl-NL" sz="2000" b="1" dirty="0">
                <a:latin typeface="Calibri" panose="020F0502020204030204" pitchFamily="34" charset="0"/>
                <a:cs typeface="Calibri" panose="020F0502020204030204" pitchFamily="34" charset="0"/>
              </a:rPr>
              <a:t>grijze stof</a:t>
            </a:r>
            <a:r>
              <a:rPr lang="nl-NL" sz="2000" dirty="0">
                <a:latin typeface="Calibri" panose="020F0502020204030204" pitchFamily="34" charset="0"/>
                <a:cs typeface="Calibri" panose="020F0502020204030204" pitchFamily="34" charset="0"/>
              </a:rPr>
              <a:t>?</a:t>
            </a:r>
          </a:p>
          <a:p>
            <a:pPr>
              <a:buClr>
                <a:schemeClr val="dk1"/>
              </a:buClr>
              <a:buSzPts val="1800"/>
            </a:pPr>
            <a:endParaRPr lang="nl-NL" sz="2000" dirty="0">
              <a:latin typeface="Calibri" panose="020F0502020204030204" pitchFamily="34" charset="0"/>
              <a:cs typeface="Calibri" panose="020F0502020204030204" pitchFamily="34" charset="0"/>
            </a:endParaRPr>
          </a:p>
          <a:p>
            <a:pPr>
              <a:buClr>
                <a:schemeClr val="dk1"/>
              </a:buClr>
              <a:buSzPts val="1800"/>
            </a:pPr>
            <a:r>
              <a:rPr lang="nl-NL" sz="2000" dirty="0">
                <a:latin typeface="Calibri" panose="020F0502020204030204" pitchFamily="34" charset="0"/>
                <a:cs typeface="Calibri" panose="020F0502020204030204" pitchFamily="34" charset="0"/>
              </a:rPr>
              <a:t>Volgens Wikipedia "bevat grijze stof de meeste neuronale cellichamen van de hersenen. De grijze stof omvat hersengebieden die betrokken zijn bij spiercontrole en zintuiglijke waarneming zoals zien en horen, geheugen, emoties, spraak, besluitvorming en zelfbeheersing."</a:t>
            </a:r>
            <a:endParaRPr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5701" y="1392238"/>
            <a:ext cx="4576300" cy="45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Google Shape;101;p14">
            <a:extLst>
              <a:ext uri="{FF2B5EF4-FFF2-40B4-BE49-F238E27FC236}">
                <a16:creationId xmlns:a16="http://schemas.microsoft.com/office/drawing/2014/main" id="{3DD323FB-C9A9-45A7-B19D-8838C472F181}"/>
              </a:ext>
            </a:extLst>
          </p:cNvPr>
          <p:cNvSpPr txBox="1"/>
          <p:nvPr/>
        </p:nvSpPr>
        <p:spPr>
          <a:xfrm>
            <a:off x="5695950" y="0"/>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ZORG – </a:t>
            </a:r>
            <a:r>
              <a:rPr lang="en-US" sz="2200" b="1" i="0" u="none" dirty="0" err="1">
                <a:solidFill>
                  <a:srgbClr val="000000"/>
                </a:solidFill>
                <a:latin typeface="Calibri"/>
                <a:ea typeface="Calibri"/>
                <a:cs typeface="Calibri"/>
                <a:sym typeface="Calibri"/>
              </a:rPr>
              <a:t>Toepassing</a:t>
            </a:r>
            <a:endParaRPr sz="1800" b="0" i="0" u="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endParaRPr sz="2200" b="1" i="0" u="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200"/>
              <a:buFont typeface="Calibri"/>
              <a:buNone/>
            </a:pPr>
            <a:r>
              <a:rPr lang="en-US" sz="2200" b="1" i="0" u="none" dirty="0">
                <a:solidFill>
                  <a:srgbClr val="000000"/>
                </a:solidFill>
                <a:latin typeface="Calibri"/>
                <a:ea typeface="Calibri"/>
                <a:cs typeface="Calibri"/>
                <a:sym typeface="Calibri"/>
              </a:rPr>
              <a:t>Module – ACTIE ONDERNEMEN</a:t>
            </a:r>
            <a:endParaRPr dirty="0"/>
          </a:p>
          <a:p>
            <a:pPr marL="0" marR="0" lvl="0" indent="0" algn="l" rtl="0">
              <a:lnSpc>
                <a:spcPct val="100000"/>
              </a:lnSpc>
              <a:spcBef>
                <a:spcPts val="0"/>
              </a:spcBef>
              <a:spcAft>
                <a:spcPts val="0"/>
              </a:spcAft>
              <a:buNone/>
            </a:pPr>
            <a:endParaRPr sz="2200" b="1" i="0" u="none" dirty="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1524</Words>
  <Application>Microsoft Office PowerPoint</Application>
  <PresentationFormat>Widescreen</PresentationFormat>
  <Paragraphs>224</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L2</dc:creator>
  <cp:lastModifiedBy> </cp:lastModifiedBy>
  <cp:revision>9</cp:revision>
  <dcterms:modified xsi:type="dcterms:W3CDTF">2021-07-11T11:55:59Z</dcterms:modified>
</cp:coreProperties>
</file>