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8" r:id="rId4"/>
    <p:sldId id="261" r:id="rId5"/>
    <p:sldId id="262" r:id="rId6"/>
    <p:sldId id="263" r:id="rId7"/>
    <p:sldId id="264" r:id="rId8"/>
    <p:sldId id="265" r:id="rId9"/>
    <p:sldId id="266" r:id="rId10"/>
    <p:sldId id="269" r:id="rId11"/>
    <p:sldId id="270" r:id="rId12"/>
    <p:sldId id="271" r:id="rId13"/>
    <p:sldId id="278" r:id="rId14"/>
    <p:sldId id="267" r:id="rId15"/>
    <p:sldId id="273" r:id="rId16"/>
    <p:sldId id="274" r:id="rId17"/>
    <p:sldId id="275" r:id="rId18"/>
    <p:sldId id="276" r:id="rId19"/>
    <p:sldId id="272" r:id="rId20"/>
    <p:sldId id="258" r:id="rId21"/>
    <p:sldId id="277" r:id="rId22"/>
    <p:sldId id="260" r:id="rId2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19" autoAdjust="0"/>
    <p:restoredTop sz="81872"/>
  </p:normalViewPr>
  <p:slideViewPr>
    <p:cSldViewPr snapToGrid="0">
      <p:cViewPr varScale="1">
        <p:scale>
          <a:sx n="32" d="100"/>
          <a:sy n="32" d="100"/>
        </p:scale>
        <p:origin x="44" y="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C64E9D9-AB32-4EA7-9097-5606A1CB80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39F25900-977F-4E8B-8E2D-AF52B9A33D9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48AE8C8-4CEB-4330-8F11-03947BCEF933}" type="datetimeFigureOut">
              <a:rPr lang="es-ES"/>
              <a:pPr>
                <a:defRPr/>
              </a:pPr>
              <a:t>08/07/2021</a:t>
            </a:fld>
            <a:endParaRPr lang="es-ES"/>
          </a:p>
        </p:txBody>
      </p:sp>
      <p:sp>
        <p:nvSpPr>
          <p:cNvPr id="4" name="Marcador de imagen de diapositiva 3">
            <a:extLst>
              <a:ext uri="{FF2B5EF4-FFF2-40B4-BE49-F238E27FC236}">
                <a16:creationId xmlns:a16="http://schemas.microsoft.com/office/drawing/2014/main" id="{B17CA680-71F1-440F-9752-01E4DC7584A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92C37D7C-5BF7-4A00-A727-8A4BF34DB09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los estilos de texto del patrón
Segundo nivel
Tercer nivel
Cuarto nivel
Quinto nivel</a:t>
            </a:r>
          </a:p>
        </p:txBody>
      </p:sp>
      <p:sp>
        <p:nvSpPr>
          <p:cNvPr id="6" name="Marcador de pie de página 5">
            <a:extLst>
              <a:ext uri="{FF2B5EF4-FFF2-40B4-BE49-F238E27FC236}">
                <a16:creationId xmlns:a16="http://schemas.microsoft.com/office/drawing/2014/main" id="{3F7E975E-27C4-4FB4-A1FA-60CB0371F03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319C8EEF-84E3-403F-B5EF-340F2619B33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89FF56D-D19F-452D-A563-3AEE4A422107}"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arcador de imagen de diapositiva 1">
            <a:extLst>
              <a:ext uri="{FF2B5EF4-FFF2-40B4-BE49-F238E27FC236}">
                <a16:creationId xmlns:a16="http://schemas.microsoft.com/office/drawing/2014/main" id="{D67AAABC-FB91-4378-878C-259300762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Marcador de notas 2">
            <a:extLst>
              <a:ext uri="{FF2B5EF4-FFF2-40B4-BE49-F238E27FC236}">
                <a16:creationId xmlns:a16="http://schemas.microsoft.com/office/drawing/2014/main" id="{DF811EA6-DE9A-4559-8396-28882010DD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es-ES" dirty="0"/>
              <a:t>Je komt de klas binnen en alle studenten zijn stil:</a:t>
            </a:r>
          </a:p>
          <a:p>
            <a:pPr eaLnBrk="1" hangingPunct="1">
              <a:spcBef>
                <a:spcPct val="0"/>
              </a:spcBef>
            </a:pPr>
            <a:r>
              <a:rPr lang="nl-NL" altLang="es-ES" dirty="0"/>
              <a:t>Wat voel je ervan? Wat denk je? Word je zenuwachtig? Voel je je krachtig? Wat voor invloed heeft deze stilte op jou? Waarom denk je dat de situatie je beïnvloedt?</a:t>
            </a:r>
            <a:endParaRPr lang="en-GB" altLang="es-ES" dirty="0"/>
          </a:p>
        </p:txBody>
      </p:sp>
      <p:sp>
        <p:nvSpPr>
          <p:cNvPr id="5124" name="Marcador de número de diapositiva 3">
            <a:extLst>
              <a:ext uri="{FF2B5EF4-FFF2-40B4-BE49-F238E27FC236}">
                <a16:creationId xmlns:a16="http://schemas.microsoft.com/office/drawing/2014/main" id="{1DA8B1E5-1879-4E9C-8439-F9DEF95BD1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A03681-7D5F-49AA-A037-9CA12210E730}" type="slidenum">
              <a:rPr lang="es-ES" altLang="es-ES"/>
              <a:pPr>
                <a:spcBef>
                  <a:spcPct val="0"/>
                </a:spcBef>
              </a:pPr>
              <a:t>2</a:t>
            </a:fld>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0E9A48B1-247A-4EED-B63F-F7B9CA2ED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Marcador de notas 2">
            <a:extLst>
              <a:ext uri="{FF2B5EF4-FFF2-40B4-BE49-F238E27FC236}">
                <a16:creationId xmlns:a16="http://schemas.microsoft.com/office/drawing/2014/main" id="{EA2C9FB7-232A-4927-B217-F22651389F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es-ES" b="1" dirty="0"/>
              <a:t>Referentie: </a:t>
            </a:r>
            <a:r>
              <a:rPr lang="nl-NL" altLang="es-ES" b="0" dirty="0"/>
              <a:t>Mehrabian, A. (1981). Stille berichten: Impliciete communicatie van emoties en attitudes. Belmont, CA: Wadsworth (momenteel gedistribueerd door Albert Mehrabian, am@kaaj.com)</a:t>
            </a:r>
          </a:p>
          <a:p>
            <a:pPr eaLnBrk="1" hangingPunct="1">
              <a:spcBef>
                <a:spcPct val="0"/>
              </a:spcBef>
            </a:pPr>
            <a:r>
              <a:rPr lang="nl-NL" altLang="es-ES" b="0" dirty="0"/>
              <a:t>Lichaamstaal vertelt wie we zijn, hoe we ons voelen of wat onze smaak is. In de interactie bepaalt het non-verbale gedrag ook onze mate van begrip en mate van overeenstemming, en kan zelfs ontkennen wat we op dat moment zeggen.</a:t>
            </a:r>
          </a:p>
          <a:p>
            <a:pPr eaLnBrk="1" hangingPunct="1">
              <a:spcBef>
                <a:spcPct val="0"/>
              </a:spcBef>
            </a:pPr>
            <a:r>
              <a:rPr lang="nl-NL" altLang="es-ES" b="0" dirty="0"/>
              <a:t>Ben je het eens met deze theorie? Wat is uw mening erover? Kun je het beargumenteren?</a:t>
            </a:r>
            <a:endParaRPr lang="en-GB" altLang="es-ES" b="0" dirty="0"/>
          </a:p>
        </p:txBody>
      </p:sp>
      <p:sp>
        <p:nvSpPr>
          <p:cNvPr id="7172" name="Marcador de número de diapositiva 3">
            <a:extLst>
              <a:ext uri="{FF2B5EF4-FFF2-40B4-BE49-F238E27FC236}">
                <a16:creationId xmlns:a16="http://schemas.microsoft.com/office/drawing/2014/main" id="{1C26B753-3B6D-4F9E-A5B4-69977F8B82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B29683-56E5-4D06-93B1-E8669AF88741}" type="slidenum">
              <a:rPr lang="es-ES" altLang="es-ES"/>
              <a:pPr>
                <a:spcBef>
                  <a:spcPct val="0"/>
                </a:spcBef>
              </a:pPr>
              <a:t>3</a:t>
            </a:fld>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imagen de diapositiva 1">
            <a:extLst>
              <a:ext uri="{FF2B5EF4-FFF2-40B4-BE49-F238E27FC236}">
                <a16:creationId xmlns:a16="http://schemas.microsoft.com/office/drawing/2014/main" id="{3574189F-8AD6-48F0-89A4-1457F29009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Marcador de notas 2">
            <a:extLst>
              <a:ext uri="{FF2B5EF4-FFF2-40B4-BE49-F238E27FC236}">
                <a16:creationId xmlns:a16="http://schemas.microsoft.com/office/drawing/2014/main" id="{C2218DF2-5DD4-45BC-B7F5-6089A6C5C4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s-ES"/>
              <a:t>Definitions of the terms in the slides 10 to 13.</a:t>
            </a:r>
          </a:p>
        </p:txBody>
      </p:sp>
      <p:sp>
        <p:nvSpPr>
          <p:cNvPr id="12292" name="Marcador de número de diapositiva 3">
            <a:extLst>
              <a:ext uri="{FF2B5EF4-FFF2-40B4-BE49-F238E27FC236}">
                <a16:creationId xmlns:a16="http://schemas.microsoft.com/office/drawing/2014/main" id="{B19B4CC6-679C-4D23-8B91-6F5026ACB0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DEA595-D56A-4F85-872E-96C9569F412E}" type="slidenum">
              <a:rPr lang="es-ES" altLang="es-ES"/>
              <a:pPr>
                <a:spcBef>
                  <a:spcPct val="0"/>
                </a:spcBef>
              </a:pPr>
              <a:t>7</a:t>
            </a:fld>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arcador de imagen de diapositiva 1">
            <a:extLst>
              <a:ext uri="{FF2B5EF4-FFF2-40B4-BE49-F238E27FC236}">
                <a16:creationId xmlns:a16="http://schemas.microsoft.com/office/drawing/2014/main" id="{5EB37991-AF3B-48A9-A538-578CE3D148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Marcador de notas 2">
            <a:extLst>
              <a:ext uri="{FF2B5EF4-FFF2-40B4-BE49-F238E27FC236}">
                <a16:creationId xmlns:a16="http://schemas.microsoft.com/office/drawing/2014/main" id="{C98A5EA8-6AE1-45B0-BDCC-AE3F594485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es-ES" u="sng" dirty="0"/>
              <a:t>Zie het verschil tussen:</a:t>
            </a:r>
          </a:p>
          <a:p>
            <a:pPr eaLnBrk="1" hangingPunct="1">
              <a:spcBef>
                <a:spcPct val="0"/>
              </a:spcBef>
            </a:pPr>
            <a:endParaRPr lang="nl-NL" altLang="es-ES" u="sng" dirty="0"/>
          </a:p>
          <a:p>
            <a:pPr eaLnBrk="1" hangingPunct="1">
              <a:spcBef>
                <a:spcPct val="0"/>
              </a:spcBef>
            </a:pPr>
            <a:r>
              <a:rPr lang="nl-NL" altLang="es-ES" u="none" dirty="0"/>
              <a:t>Heb je hulp nodig? (op vragende toon en glimlachend) = Ik ben er voor jou</a:t>
            </a:r>
          </a:p>
          <a:p>
            <a:pPr eaLnBrk="1" hangingPunct="1">
              <a:spcBef>
                <a:spcPct val="0"/>
              </a:spcBef>
            </a:pPr>
            <a:r>
              <a:rPr lang="nl-NL" altLang="es-ES" u="none" dirty="0"/>
              <a:t>Of</a:t>
            </a:r>
          </a:p>
          <a:p>
            <a:pPr eaLnBrk="1" hangingPunct="1">
              <a:spcBef>
                <a:spcPct val="0"/>
              </a:spcBef>
            </a:pPr>
            <a:r>
              <a:rPr lang="nl-NL" altLang="es-ES" u="none" dirty="0"/>
              <a:t>Je hebt hulp nodig! (op gebiedende toon en serieuze blik zonder te glimlachen) = je bent niet in staat om dit te doen!</a:t>
            </a:r>
            <a:endParaRPr lang="en-GB" altLang="es-ES" u="none" dirty="0"/>
          </a:p>
        </p:txBody>
      </p:sp>
      <p:sp>
        <p:nvSpPr>
          <p:cNvPr id="14340" name="Marcador de número de diapositiva 3">
            <a:extLst>
              <a:ext uri="{FF2B5EF4-FFF2-40B4-BE49-F238E27FC236}">
                <a16:creationId xmlns:a16="http://schemas.microsoft.com/office/drawing/2014/main" id="{30B4092C-154D-46A5-8063-F0510D8D7D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287B48-3DCC-4A4A-9081-8E2EAB241DD2}" type="slidenum">
              <a:rPr lang="es-ES" altLang="es-ES"/>
              <a:pPr>
                <a:spcBef>
                  <a:spcPct val="0"/>
                </a:spcBef>
              </a:pPr>
              <a:t>8</a:t>
            </a:fld>
            <a:endParaRPr lang="es-ES"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imagen de diapositiva 1">
            <a:extLst>
              <a:ext uri="{FF2B5EF4-FFF2-40B4-BE49-F238E27FC236}">
                <a16:creationId xmlns:a16="http://schemas.microsoft.com/office/drawing/2014/main" id="{2EF57F53-B589-4771-8FE5-D8F4480324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Marcador de notas 2">
            <a:extLst>
              <a:ext uri="{FF2B5EF4-FFF2-40B4-BE49-F238E27FC236}">
                <a16:creationId xmlns:a16="http://schemas.microsoft.com/office/drawing/2014/main" id="{2D2CEBE6-6FF8-4023-B307-3AD1C0077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es-ES" dirty="0"/>
              <a:t>Bekijk de volgende video en open er een discussie over.</a:t>
            </a:r>
          </a:p>
          <a:p>
            <a:pPr eaLnBrk="1" hangingPunct="1">
              <a:spcBef>
                <a:spcPct val="0"/>
              </a:spcBef>
            </a:pPr>
            <a:endParaRPr lang="nl-NL" altLang="es-ES" dirty="0"/>
          </a:p>
          <a:p>
            <a:pPr eaLnBrk="1" hangingPunct="1">
              <a:spcBef>
                <a:spcPct val="0"/>
              </a:spcBef>
            </a:pPr>
            <a:r>
              <a:rPr lang="nl-NL" altLang="es-ES" dirty="0"/>
              <a:t> https://www.youtube.com/watch?v=Vt4Dfa4fOEY</a:t>
            </a:r>
          </a:p>
          <a:p>
            <a:pPr eaLnBrk="1" hangingPunct="1">
              <a:spcBef>
                <a:spcPct val="0"/>
              </a:spcBef>
            </a:pPr>
            <a:endParaRPr lang="nl-NL" altLang="es-ES" dirty="0"/>
          </a:p>
          <a:p>
            <a:pPr eaLnBrk="1" hangingPunct="1">
              <a:spcBef>
                <a:spcPct val="0"/>
              </a:spcBef>
            </a:pPr>
            <a:r>
              <a:rPr lang="nl-NL" altLang="es-ES" dirty="0"/>
              <a:t> Waar denk je dat het stel het over heeft? Hoe voelen zij zich? Wat is het verhaal?</a:t>
            </a:r>
            <a:endParaRPr lang="en-GB" altLang="es-ES" dirty="0"/>
          </a:p>
        </p:txBody>
      </p:sp>
      <p:sp>
        <p:nvSpPr>
          <p:cNvPr id="16388" name="Marcador de número de diapositiva 3">
            <a:extLst>
              <a:ext uri="{FF2B5EF4-FFF2-40B4-BE49-F238E27FC236}">
                <a16:creationId xmlns:a16="http://schemas.microsoft.com/office/drawing/2014/main" id="{D9EB444A-1B68-4D9A-8556-AB4242586D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FB9067-46B5-4EB2-8582-746EF49B50AF}" type="slidenum">
              <a:rPr lang="es-ES" altLang="es-ES"/>
              <a:pPr>
                <a:spcBef>
                  <a:spcPct val="0"/>
                </a:spcBef>
              </a:pPr>
              <a:t>9</a:t>
            </a:fld>
            <a:endParaRPr lang="es-ES"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a:extLst>
              <a:ext uri="{FF2B5EF4-FFF2-40B4-BE49-F238E27FC236}">
                <a16:creationId xmlns:a16="http://schemas.microsoft.com/office/drawing/2014/main" id="{CC0CF3AF-C73D-4B91-B3D6-085CB2C7BF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a:extLst>
              <a:ext uri="{FF2B5EF4-FFF2-40B4-BE49-F238E27FC236}">
                <a16:creationId xmlns:a16="http://schemas.microsoft.com/office/drawing/2014/main" id="{681B159B-8551-4FDE-9C15-8264F39F91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nl-NL" altLang="es-ES" dirty="0"/>
              <a:t>glimlachen is besmettelijk en onze hersenen herkennen de glimlach als een teken van vreugde, wat zorgt voor een positieve en vriendelijke sfeer</a:t>
            </a:r>
          </a:p>
          <a:p>
            <a:pPr marL="171450" indent="-171450" eaLnBrk="1" hangingPunct="1">
              <a:spcBef>
                <a:spcPct val="0"/>
              </a:spcBef>
              <a:buFontTx/>
              <a:buChar char="-"/>
            </a:pPr>
            <a:r>
              <a:rPr lang="nl-NL" altLang="es-ES" dirty="0"/>
              <a:t>een veilige en stevige stap maar zonder starheid straalt rust en veiligheid uit, precies het tegenovergestelde van de gekrompen en beteuterde houdingen.</a:t>
            </a:r>
          </a:p>
          <a:p>
            <a:pPr marL="171450" indent="-171450" eaLnBrk="1" hangingPunct="1">
              <a:spcBef>
                <a:spcPct val="0"/>
              </a:spcBef>
              <a:buFontTx/>
              <a:buChar char="-"/>
            </a:pPr>
            <a:r>
              <a:rPr lang="nl-NL" altLang="es-ES" dirty="0"/>
              <a:t>oogcontact houden en de ogen kruisen met elk van de studenten, verhoogt het niveau van aanwezigheid van hen en creëert tegelijkertijd een hechte en toegankelijke omgeving.</a:t>
            </a:r>
          </a:p>
          <a:p>
            <a:pPr marL="171450" indent="-171450" eaLnBrk="1" hangingPunct="1">
              <a:spcBef>
                <a:spcPct val="0"/>
              </a:spcBef>
              <a:buFontTx/>
              <a:buChar char="-"/>
            </a:pPr>
            <a:r>
              <a:rPr lang="nl-NL" altLang="es-ES" dirty="0"/>
              <a:t>wanneer je staat, door de klas lopen terwijl je spreekt, stuurt een bericht van controle over de ruimte en vermijdt afleiding.</a:t>
            </a:r>
          </a:p>
          <a:p>
            <a:pPr marL="171450" indent="-171450" eaLnBrk="1" hangingPunct="1">
              <a:spcBef>
                <a:spcPct val="0"/>
              </a:spcBef>
              <a:buFontTx/>
              <a:buChar char="-"/>
            </a:pPr>
            <a:r>
              <a:rPr lang="nl-NL" altLang="es-ES" dirty="0"/>
              <a:t>gebruik je handen en armen met open bewegingen, wijs en teken enkele concepten in de lucht, maar vermijd tegelijkertijd de gesloten vuisten die spanning aangeven of de wijsvinger die beschuldigend is.</a:t>
            </a:r>
          </a:p>
          <a:p>
            <a:pPr marL="171450" indent="-171450" eaLnBrk="1" hangingPunct="1">
              <a:spcBef>
                <a:spcPct val="0"/>
              </a:spcBef>
              <a:buFontTx/>
              <a:buChar char="-"/>
            </a:pPr>
            <a:r>
              <a:rPr lang="nl-NL" altLang="es-ES" dirty="0"/>
              <a:t>stilte communiceert ook, gebruik het om concepten te benadrukken en kan ook worden gebruikt als hulpmiddel bij houding en kijk om de stilte van studenten te bereiken in tijden van onrust</a:t>
            </a:r>
          </a:p>
          <a:p>
            <a:pPr marL="171450" indent="-171450" eaLnBrk="1" hangingPunct="1">
              <a:spcBef>
                <a:spcPct val="0"/>
              </a:spcBef>
              <a:buFontTx/>
              <a:buChar char="-"/>
            </a:pPr>
            <a:r>
              <a:rPr lang="nl-NL" altLang="es-ES" dirty="0"/>
              <a:t>sereen en vastberaden voor een berisping bijvoorbeeld. Modulatie en ritmevariaties vergemakkelijken de aandacht</a:t>
            </a:r>
            <a:endParaRPr lang="en-US" altLang="es-ES" dirty="0"/>
          </a:p>
        </p:txBody>
      </p:sp>
      <p:sp>
        <p:nvSpPr>
          <p:cNvPr id="23556" name="Marcador de número de diapositiva 3">
            <a:extLst>
              <a:ext uri="{FF2B5EF4-FFF2-40B4-BE49-F238E27FC236}">
                <a16:creationId xmlns:a16="http://schemas.microsoft.com/office/drawing/2014/main" id="{FD717CE7-D7DA-46DA-BFB2-5B47BA2B24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4522BF-9050-4E15-BD3E-31B9DC81FFAA}" type="slidenum">
              <a:rPr lang="es-ES" altLang="es-ES"/>
              <a:pPr>
                <a:spcBef>
                  <a:spcPct val="0"/>
                </a:spcBef>
              </a:pPr>
              <a:t>15</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EE34CC-545B-4121-91D2-0836CF29F169}"/>
              </a:ext>
            </a:extLst>
          </p:cNvPr>
          <p:cNvSpPr>
            <a:spLocks noGrp="1"/>
          </p:cNvSpPr>
          <p:nvPr>
            <p:ph type="dt" sz="half" idx="10"/>
          </p:nvPr>
        </p:nvSpPr>
        <p:spPr/>
        <p:txBody>
          <a:bodyPr/>
          <a:lstStyle>
            <a:lvl1pPr>
              <a:defRPr/>
            </a:lvl1pPr>
          </a:lstStyle>
          <a:p>
            <a:pPr>
              <a:defRPr/>
            </a:pPr>
            <a:fld id="{91A8621B-EEC6-4290-899B-57812A981D9B}" type="datetimeFigureOut">
              <a:rPr lang="en-GB"/>
              <a:pPr>
                <a:defRPr/>
              </a:pPr>
              <a:t>08/07/2021</a:t>
            </a:fld>
            <a:endParaRPr lang="en-GB"/>
          </a:p>
        </p:txBody>
      </p:sp>
      <p:sp>
        <p:nvSpPr>
          <p:cNvPr id="5" name="Footer Placeholder 4">
            <a:extLst>
              <a:ext uri="{FF2B5EF4-FFF2-40B4-BE49-F238E27FC236}">
                <a16:creationId xmlns:a16="http://schemas.microsoft.com/office/drawing/2014/main" id="{39A48B24-EE35-48D5-8587-369FF514F58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B0CC6D8-A3E2-44B5-97CC-A34CFBA4C7DB}"/>
              </a:ext>
            </a:extLst>
          </p:cNvPr>
          <p:cNvSpPr>
            <a:spLocks noGrp="1"/>
          </p:cNvSpPr>
          <p:nvPr>
            <p:ph type="sldNum" sz="quarter" idx="12"/>
          </p:nvPr>
        </p:nvSpPr>
        <p:spPr/>
        <p:txBody>
          <a:bodyPr/>
          <a:lstStyle>
            <a:lvl1pPr>
              <a:defRPr/>
            </a:lvl1pPr>
          </a:lstStyle>
          <a:p>
            <a:pPr>
              <a:defRPr/>
            </a:pPr>
            <a:fld id="{30E2BCD3-93DD-492F-B5AF-406493D365A7}" type="slidenum">
              <a:rPr lang="en-GB" altLang="en-US"/>
              <a:pPr>
                <a:defRPr/>
              </a:pPr>
              <a:t>‹#›</a:t>
            </a:fld>
            <a:endParaRPr lang="en-GB" altLang="en-US"/>
          </a:p>
        </p:txBody>
      </p:sp>
    </p:spTree>
    <p:extLst>
      <p:ext uri="{BB962C8B-B14F-4D97-AF65-F5344CB8AC3E}">
        <p14:creationId xmlns:p14="http://schemas.microsoft.com/office/powerpoint/2010/main" val="110323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F74D44-04CB-412E-BAF6-74B6EE71D725}"/>
              </a:ext>
            </a:extLst>
          </p:cNvPr>
          <p:cNvSpPr>
            <a:spLocks noGrp="1"/>
          </p:cNvSpPr>
          <p:nvPr>
            <p:ph type="dt" sz="half" idx="10"/>
          </p:nvPr>
        </p:nvSpPr>
        <p:spPr/>
        <p:txBody>
          <a:bodyPr/>
          <a:lstStyle>
            <a:lvl1pPr>
              <a:defRPr/>
            </a:lvl1pPr>
          </a:lstStyle>
          <a:p>
            <a:pPr>
              <a:defRPr/>
            </a:pPr>
            <a:fld id="{C2C3B33B-1D6D-4A2D-838A-1D20F34E98F7}" type="datetimeFigureOut">
              <a:rPr lang="en-GB"/>
              <a:pPr>
                <a:defRPr/>
              </a:pPr>
              <a:t>08/07/2021</a:t>
            </a:fld>
            <a:endParaRPr lang="en-GB"/>
          </a:p>
        </p:txBody>
      </p:sp>
      <p:sp>
        <p:nvSpPr>
          <p:cNvPr id="5" name="Footer Placeholder 4">
            <a:extLst>
              <a:ext uri="{FF2B5EF4-FFF2-40B4-BE49-F238E27FC236}">
                <a16:creationId xmlns:a16="http://schemas.microsoft.com/office/drawing/2014/main" id="{A61A2D05-1331-4380-8615-DE8B6B4C6A3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5793C69-9C33-491D-9E72-3FDBDB3F6A70}"/>
              </a:ext>
            </a:extLst>
          </p:cNvPr>
          <p:cNvSpPr>
            <a:spLocks noGrp="1"/>
          </p:cNvSpPr>
          <p:nvPr>
            <p:ph type="sldNum" sz="quarter" idx="12"/>
          </p:nvPr>
        </p:nvSpPr>
        <p:spPr/>
        <p:txBody>
          <a:bodyPr/>
          <a:lstStyle>
            <a:lvl1pPr>
              <a:defRPr/>
            </a:lvl1pPr>
          </a:lstStyle>
          <a:p>
            <a:pPr>
              <a:defRPr/>
            </a:pPr>
            <a:fld id="{F91DFEAE-A6DC-4300-AAF6-AE249AF879B2}" type="slidenum">
              <a:rPr lang="en-GB" altLang="en-US"/>
              <a:pPr>
                <a:defRPr/>
              </a:pPr>
              <a:t>‹#›</a:t>
            </a:fld>
            <a:endParaRPr lang="en-GB" altLang="en-US"/>
          </a:p>
        </p:txBody>
      </p:sp>
    </p:spTree>
    <p:extLst>
      <p:ext uri="{BB962C8B-B14F-4D97-AF65-F5344CB8AC3E}">
        <p14:creationId xmlns:p14="http://schemas.microsoft.com/office/powerpoint/2010/main" val="224143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75C384-1C2A-48B1-AB3E-394E6AD96688}"/>
              </a:ext>
            </a:extLst>
          </p:cNvPr>
          <p:cNvSpPr>
            <a:spLocks noGrp="1"/>
          </p:cNvSpPr>
          <p:nvPr>
            <p:ph type="dt" sz="half" idx="10"/>
          </p:nvPr>
        </p:nvSpPr>
        <p:spPr/>
        <p:txBody>
          <a:bodyPr/>
          <a:lstStyle>
            <a:lvl1pPr>
              <a:defRPr/>
            </a:lvl1pPr>
          </a:lstStyle>
          <a:p>
            <a:pPr>
              <a:defRPr/>
            </a:pPr>
            <a:fld id="{8B61AD27-FD1C-4543-98CA-F37D2D08D062}" type="datetimeFigureOut">
              <a:rPr lang="en-GB"/>
              <a:pPr>
                <a:defRPr/>
              </a:pPr>
              <a:t>08/07/2021</a:t>
            </a:fld>
            <a:endParaRPr lang="en-GB"/>
          </a:p>
        </p:txBody>
      </p:sp>
      <p:sp>
        <p:nvSpPr>
          <p:cNvPr id="5" name="Footer Placeholder 4">
            <a:extLst>
              <a:ext uri="{FF2B5EF4-FFF2-40B4-BE49-F238E27FC236}">
                <a16:creationId xmlns:a16="http://schemas.microsoft.com/office/drawing/2014/main" id="{1C132B41-CBB8-42FC-8F16-31AC1431DCB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ED4F74A-F719-4CB6-829B-CA6C585C2C75}"/>
              </a:ext>
            </a:extLst>
          </p:cNvPr>
          <p:cNvSpPr>
            <a:spLocks noGrp="1"/>
          </p:cNvSpPr>
          <p:nvPr>
            <p:ph type="sldNum" sz="quarter" idx="12"/>
          </p:nvPr>
        </p:nvSpPr>
        <p:spPr/>
        <p:txBody>
          <a:bodyPr/>
          <a:lstStyle>
            <a:lvl1pPr>
              <a:defRPr/>
            </a:lvl1pPr>
          </a:lstStyle>
          <a:p>
            <a:pPr>
              <a:defRPr/>
            </a:pPr>
            <a:fld id="{17B81283-B265-4276-AA5A-5AA044ABDD9F}" type="slidenum">
              <a:rPr lang="en-GB" altLang="en-US"/>
              <a:pPr>
                <a:defRPr/>
              </a:pPr>
              <a:t>‹#›</a:t>
            </a:fld>
            <a:endParaRPr lang="en-GB" altLang="en-US"/>
          </a:p>
        </p:txBody>
      </p:sp>
    </p:spTree>
    <p:extLst>
      <p:ext uri="{BB962C8B-B14F-4D97-AF65-F5344CB8AC3E}">
        <p14:creationId xmlns:p14="http://schemas.microsoft.com/office/powerpoint/2010/main" val="333193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C44F22-A195-497D-A527-026B3AC98C1B}"/>
              </a:ext>
            </a:extLst>
          </p:cNvPr>
          <p:cNvSpPr>
            <a:spLocks noGrp="1"/>
          </p:cNvSpPr>
          <p:nvPr>
            <p:ph type="dt" sz="half" idx="10"/>
          </p:nvPr>
        </p:nvSpPr>
        <p:spPr/>
        <p:txBody>
          <a:bodyPr/>
          <a:lstStyle>
            <a:lvl1pPr>
              <a:defRPr/>
            </a:lvl1pPr>
          </a:lstStyle>
          <a:p>
            <a:pPr>
              <a:defRPr/>
            </a:pPr>
            <a:fld id="{B038DE0D-C15D-4570-9936-D4325FC8438F}" type="datetimeFigureOut">
              <a:rPr lang="en-GB"/>
              <a:pPr>
                <a:defRPr/>
              </a:pPr>
              <a:t>08/07/2021</a:t>
            </a:fld>
            <a:endParaRPr lang="en-GB"/>
          </a:p>
        </p:txBody>
      </p:sp>
      <p:sp>
        <p:nvSpPr>
          <p:cNvPr id="5" name="Footer Placeholder 4">
            <a:extLst>
              <a:ext uri="{FF2B5EF4-FFF2-40B4-BE49-F238E27FC236}">
                <a16:creationId xmlns:a16="http://schemas.microsoft.com/office/drawing/2014/main" id="{F0970BB0-C1D7-42C1-A303-F64FBA76D70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759B8D1-4AD9-4245-9A67-650F0C6D0FBE}"/>
              </a:ext>
            </a:extLst>
          </p:cNvPr>
          <p:cNvSpPr>
            <a:spLocks noGrp="1"/>
          </p:cNvSpPr>
          <p:nvPr>
            <p:ph type="sldNum" sz="quarter" idx="12"/>
          </p:nvPr>
        </p:nvSpPr>
        <p:spPr/>
        <p:txBody>
          <a:bodyPr/>
          <a:lstStyle>
            <a:lvl1pPr>
              <a:defRPr/>
            </a:lvl1pPr>
          </a:lstStyle>
          <a:p>
            <a:pPr>
              <a:defRPr/>
            </a:pPr>
            <a:fld id="{200CBB67-ABB9-402C-A1B0-15E36D8A2447}" type="slidenum">
              <a:rPr lang="en-GB" altLang="en-US"/>
              <a:pPr>
                <a:defRPr/>
              </a:pPr>
              <a:t>‹#›</a:t>
            </a:fld>
            <a:endParaRPr lang="en-GB" altLang="en-US"/>
          </a:p>
        </p:txBody>
      </p:sp>
    </p:spTree>
    <p:extLst>
      <p:ext uri="{BB962C8B-B14F-4D97-AF65-F5344CB8AC3E}">
        <p14:creationId xmlns:p14="http://schemas.microsoft.com/office/powerpoint/2010/main" val="616578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FCFC4-9BBB-4BBD-990D-FE09FB5A2ED2}"/>
              </a:ext>
            </a:extLst>
          </p:cNvPr>
          <p:cNvSpPr>
            <a:spLocks noGrp="1"/>
          </p:cNvSpPr>
          <p:nvPr>
            <p:ph type="dt" sz="half" idx="10"/>
          </p:nvPr>
        </p:nvSpPr>
        <p:spPr/>
        <p:txBody>
          <a:bodyPr/>
          <a:lstStyle>
            <a:lvl1pPr>
              <a:defRPr/>
            </a:lvl1pPr>
          </a:lstStyle>
          <a:p>
            <a:pPr>
              <a:defRPr/>
            </a:pPr>
            <a:fld id="{76CA8B49-FE06-41EB-ABD9-A7E335825D76}" type="datetimeFigureOut">
              <a:rPr lang="en-GB"/>
              <a:pPr>
                <a:defRPr/>
              </a:pPr>
              <a:t>08/07/2021</a:t>
            </a:fld>
            <a:endParaRPr lang="en-GB"/>
          </a:p>
        </p:txBody>
      </p:sp>
      <p:sp>
        <p:nvSpPr>
          <p:cNvPr id="5" name="Footer Placeholder 4">
            <a:extLst>
              <a:ext uri="{FF2B5EF4-FFF2-40B4-BE49-F238E27FC236}">
                <a16:creationId xmlns:a16="http://schemas.microsoft.com/office/drawing/2014/main" id="{5B931C87-C9FB-4BC0-86A4-4CF5CEE579A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A668C71-4A36-4EDA-B966-D88237C62D1D}"/>
              </a:ext>
            </a:extLst>
          </p:cNvPr>
          <p:cNvSpPr>
            <a:spLocks noGrp="1"/>
          </p:cNvSpPr>
          <p:nvPr>
            <p:ph type="sldNum" sz="quarter" idx="12"/>
          </p:nvPr>
        </p:nvSpPr>
        <p:spPr/>
        <p:txBody>
          <a:bodyPr/>
          <a:lstStyle>
            <a:lvl1pPr>
              <a:defRPr/>
            </a:lvl1pPr>
          </a:lstStyle>
          <a:p>
            <a:pPr>
              <a:defRPr/>
            </a:pPr>
            <a:fld id="{45AE5CAD-5CE1-48CB-81C4-F1BB23EF46CA}" type="slidenum">
              <a:rPr lang="en-GB" altLang="en-US"/>
              <a:pPr>
                <a:defRPr/>
              </a:pPr>
              <a:t>‹#›</a:t>
            </a:fld>
            <a:endParaRPr lang="en-GB" altLang="en-US"/>
          </a:p>
        </p:txBody>
      </p:sp>
    </p:spTree>
    <p:extLst>
      <p:ext uri="{BB962C8B-B14F-4D97-AF65-F5344CB8AC3E}">
        <p14:creationId xmlns:p14="http://schemas.microsoft.com/office/powerpoint/2010/main" val="84487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1F9E8B9-9108-43DD-87F9-90D6079E0679}"/>
              </a:ext>
            </a:extLst>
          </p:cNvPr>
          <p:cNvSpPr>
            <a:spLocks noGrp="1"/>
          </p:cNvSpPr>
          <p:nvPr>
            <p:ph type="dt" sz="half" idx="10"/>
          </p:nvPr>
        </p:nvSpPr>
        <p:spPr/>
        <p:txBody>
          <a:bodyPr/>
          <a:lstStyle>
            <a:lvl1pPr>
              <a:defRPr/>
            </a:lvl1pPr>
          </a:lstStyle>
          <a:p>
            <a:pPr>
              <a:defRPr/>
            </a:pPr>
            <a:fld id="{8010C922-3D1B-46CF-92E1-6C8519B6EA38}" type="datetimeFigureOut">
              <a:rPr lang="en-GB"/>
              <a:pPr>
                <a:defRPr/>
              </a:pPr>
              <a:t>08/07/2021</a:t>
            </a:fld>
            <a:endParaRPr lang="en-GB"/>
          </a:p>
        </p:txBody>
      </p:sp>
      <p:sp>
        <p:nvSpPr>
          <p:cNvPr id="6" name="Footer Placeholder 4">
            <a:extLst>
              <a:ext uri="{FF2B5EF4-FFF2-40B4-BE49-F238E27FC236}">
                <a16:creationId xmlns:a16="http://schemas.microsoft.com/office/drawing/2014/main" id="{A8CB3D88-D89C-406B-9671-FEE67FFA626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65B77C2-50E0-466B-A0A7-A4C97C454CE3}"/>
              </a:ext>
            </a:extLst>
          </p:cNvPr>
          <p:cNvSpPr>
            <a:spLocks noGrp="1"/>
          </p:cNvSpPr>
          <p:nvPr>
            <p:ph type="sldNum" sz="quarter" idx="12"/>
          </p:nvPr>
        </p:nvSpPr>
        <p:spPr/>
        <p:txBody>
          <a:bodyPr/>
          <a:lstStyle>
            <a:lvl1pPr>
              <a:defRPr/>
            </a:lvl1pPr>
          </a:lstStyle>
          <a:p>
            <a:pPr>
              <a:defRPr/>
            </a:pPr>
            <a:fld id="{1643BAE5-AE1D-4427-BCDA-526BFF388673}" type="slidenum">
              <a:rPr lang="en-GB" altLang="en-US"/>
              <a:pPr>
                <a:defRPr/>
              </a:pPr>
              <a:t>‹#›</a:t>
            </a:fld>
            <a:endParaRPr lang="en-GB" altLang="en-US"/>
          </a:p>
        </p:txBody>
      </p:sp>
    </p:spTree>
    <p:extLst>
      <p:ext uri="{BB962C8B-B14F-4D97-AF65-F5344CB8AC3E}">
        <p14:creationId xmlns:p14="http://schemas.microsoft.com/office/powerpoint/2010/main" val="379886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3B0A538D-894B-466D-A37E-6B1BF0CB0CB3}"/>
              </a:ext>
            </a:extLst>
          </p:cNvPr>
          <p:cNvSpPr>
            <a:spLocks noGrp="1"/>
          </p:cNvSpPr>
          <p:nvPr>
            <p:ph type="dt" sz="half" idx="10"/>
          </p:nvPr>
        </p:nvSpPr>
        <p:spPr/>
        <p:txBody>
          <a:bodyPr/>
          <a:lstStyle>
            <a:lvl1pPr>
              <a:defRPr/>
            </a:lvl1pPr>
          </a:lstStyle>
          <a:p>
            <a:pPr>
              <a:defRPr/>
            </a:pPr>
            <a:fld id="{CE11D308-1CAE-4E68-86DD-BD84A0A4A1BA}" type="datetimeFigureOut">
              <a:rPr lang="en-GB"/>
              <a:pPr>
                <a:defRPr/>
              </a:pPr>
              <a:t>08/07/2021</a:t>
            </a:fld>
            <a:endParaRPr lang="en-GB"/>
          </a:p>
        </p:txBody>
      </p:sp>
      <p:sp>
        <p:nvSpPr>
          <p:cNvPr id="8" name="Footer Placeholder 4">
            <a:extLst>
              <a:ext uri="{FF2B5EF4-FFF2-40B4-BE49-F238E27FC236}">
                <a16:creationId xmlns:a16="http://schemas.microsoft.com/office/drawing/2014/main" id="{A36E0AFC-E5E6-4D30-8D14-699657417CE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93C43E7-EFE5-4AB4-AA00-7826F50C1ACF}"/>
              </a:ext>
            </a:extLst>
          </p:cNvPr>
          <p:cNvSpPr>
            <a:spLocks noGrp="1"/>
          </p:cNvSpPr>
          <p:nvPr>
            <p:ph type="sldNum" sz="quarter" idx="12"/>
          </p:nvPr>
        </p:nvSpPr>
        <p:spPr/>
        <p:txBody>
          <a:bodyPr/>
          <a:lstStyle>
            <a:lvl1pPr>
              <a:defRPr/>
            </a:lvl1pPr>
          </a:lstStyle>
          <a:p>
            <a:pPr>
              <a:defRPr/>
            </a:pPr>
            <a:fld id="{FD974A57-CB38-4B7D-B117-C8FF22F1A545}" type="slidenum">
              <a:rPr lang="en-GB" altLang="en-US"/>
              <a:pPr>
                <a:defRPr/>
              </a:pPr>
              <a:t>‹#›</a:t>
            </a:fld>
            <a:endParaRPr lang="en-GB" altLang="en-US"/>
          </a:p>
        </p:txBody>
      </p:sp>
    </p:spTree>
    <p:extLst>
      <p:ext uri="{BB962C8B-B14F-4D97-AF65-F5344CB8AC3E}">
        <p14:creationId xmlns:p14="http://schemas.microsoft.com/office/powerpoint/2010/main" val="90325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0CAE4E1-A25B-4CAA-BA45-AF8806BA411C}"/>
              </a:ext>
            </a:extLst>
          </p:cNvPr>
          <p:cNvSpPr>
            <a:spLocks noGrp="1"/>
          </p:cNvSpPr>
          <p:nvPr>
            <p:ph type="dt" sz="half" idx="10"/>
          </p:nvPr>
        </p:nvSpPr>
        <p:spPr/>
        <p:txBody>
          <a:bodyPr/>
          <a:lstStyle>
            <a:lvl1pPr>
              <a:defRPr/>
            </a:lvl1pPr>
          </a:lstStyle>
          <a:p>
            <a:pPr>
              <a:defRPr/>
            </a:pPr>
            <a:fld id="{973E4EBD-ABF0-43A4-9468-D4E6071D5616}" type="datetimeFigureOut">
              <a:rPr lang="en-GB"/>
              <a:pPr>
                <a:defRPr/>
              </a:pPr>
              <a:t>08/07/2021</a:t>
            </a:fld>
            <a:endParaRPr lang="en-GB"/>
          </a:p>
        </p:txBody>
      </p:sp>
      <p:sp>
        <p:nvSpPr>
          <p:cNvPr id="4" name="Footer Placeholder 4">
            <a:extLst>
              <a:ext uri="{FF2B5EF4-FFF2-40B4-BE49-F238E27FC236}">
                <a16:creationId xmlns:a16="http://schemas.microsoft.com/office/drawing/2014/main" id="{AFC5E0C5-7CB0-47D5-960B-911087A366D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B636886-9B11-4BFE-82AD-BEBD16FB79A7}"/>
              </a:ext>
            </a:extLst>
          </p:cNvPr>
          <p:cNvSpPr>
            <a:spLocks noGrp="1"/>
          </p:cNvSpPr>
          <p:nvPr>
            <p:ph type="sldNum" sz="quarter" idx="12"/>
          </p:nvPr>
        </p:nvSpPr>
        <p:spPr/>
        <p:txBody>
          <a:bodyPr/>
          <a:lstStyle>
            <a:lvl1pPr>
              <a:defRPr/>
            </a:lvl1pPr>
          </a:lstStyle>
          <a:p>
            <a:pPr>
              <a:defRPr/>
            </a:pPr>
            <a:fld id="{93FBCF55-AF05-4226-BE15-12488B2EEBD8}" type="slidenum">
              <a:rPr lang="en-GB" altLang="en-US"/>
              <a:pPr>
                <a:defRPr/>
              </a:pPr>
              <a:t>‹#›</a:t>
            </a:fld>
            <a:endParaRPr lang="en-GB" altLang="en-US"/>
          </a:p>
        </p:txBody>
      </p:sp>
    </p:spTree>
    <p:extLst>
      <p:ext uri="{BB962C8B-B14F-4D97-AF65-F5344CB8AC3E}">
        <p14:creationId xmlns:p14="http://schemas.microsoft.com/office/powerpoint/2010/main" val="412892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E43338-F0A1-4FA0-BCC7-2477D0F4E4BD}"/>
              </a:ext>
            </a:extLst>
          </p:cNvPr>
          <p:cNvSpPr>
            <a:spLocks noGrp="1"/>
          </p:cNvSpPr>
          <p:nvPr>
            <p:ph type="dt" sz="half" idx="10"/>
          </p:nvPr>
        </p:nvSpPr>
        <p:spPr/>
        <p:txBody>
          <a:bodyPr/>
          <a:lstStyle>
            <a:lvl1pPr>
              <a:defRPr/>
            </a:lvl1pPr>
          </a:lstStyle>
          <a:p>
            <a:pPr>
              <a:defRPr/>
            </a:pPr>
            <a:fld id="{CCAD198C-6E52-4280-9B1D-6392233C7999}" type="datetimeFigureOut">
              <a:rPr lang="en-GB"/>
              <a:pPr>
                <a:defRPr/>
              </a:pPr>
              <a:t>08/07/2021</a:t>
            </a:fld>
            <a:endParaRPr lang="en-GB"/>
          </a:p>
        </p:txBody>
      </p:sp>
      <p:sp>
        <p:nvSpPr>
          <p:cNvPr id="3" name="Footer Placeholder 4">
            <a:extLst>
              <a:ext uri="{FF2B5EF4-FFF2-40B4-BE49-F238E27FC236}">
                <a16:creationId xmlns:a16="http://schemas.microsoft.com/office/drawing/2014/main" id="{D2076383-94FD-4598-8810-ACA662C237A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5852230-264F-4276-8DBD-5D04326B3F30}"/>
              </a:ext>
            </a:extLst>
          </p:cNvPr>
          <p:cNvSpPr>
            <a:spLocks noGrp="1"/>
          </p:cNvSpPr>
          <p:nvPr>
            <p:ph type="sldNum" sz="quarter" idx="12"/>
          </p:nvPr>
        </p:nvSpPr>
        <p:spPr/>
        <p:txBody>
          <a:bodyPr/>
          <a:lstStyle>
            <a:lvl1pPr>
              <a:defRPr/>
            </a:lvl1pPr>
          </a:lstStyle>
          <a:p>
            <a:pPr>
              <a:defRPr/>
            </a:pPr>
            <a:fld id="{2613AAFA-038E-4898-9BBA-3E852CF569D1}" type="slidenum">
              <a:rPr lang="en-GB" altLang="en-US"/>
              <a:pPr>
                <a:defRPr/>
              </a:pPr>
              <a:t>‹#›</a:t>
            </a:fld>
            <a:endParaRPr lang="en-GB" altLang="en-US"/>
          </a:p>
        </p:txBody>
      </p:sp>
    </p:spTree>
    <p:extLst>
      <p:ext uri="{BB962C8B-B14F-4D97-AF65-F5344CB8AC3E}">
        <p14:creationId xmlns:p14="http://schemas.microsoft.com/office/powerpoint/2010/main" val="161278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2ABF038-EFB9-44D9-A05B-4D452DA442F4}"/>
              </a:ext>
            </a:extLst>
          </p:cNvPr>
          <p:cNvSpPr>
            <a:spLocks noGrp="1"/>
          </p:cNvSpPr>
          <p:nvPr>
            <p:ph type="dt" sz="half" idx="10"/>
          </p:nvPr>
        </p:nvSpPr>
        <p:spPr/>
        <p:txBody>
          <a:bodyPr/>
          <a:lstStyle>
            <a:lvl1pPr>
              <a:defRPr/>
            </a:lvl1pPr>
          </a:lstStyle>
          <a:p>
            <a:pPr>
              <a:defRPr/>
            </a:pPr>
            <a:fld id="{7BBA8F3C-6C0C-4CBE-8C7F-495CE9AF3879}" type="datetimeFigureOut">
              <a:rPr lang="en-GB"/>
              <a:pPr>
                <a:defRPr/>
              </a:pPr>
              <a:t>08/07/2021</a:t>
            </a:fld>
            <a:endParaRPr lang="en-GB"/>
          </a:p>
        </p:txBody>
      </p:sp>
      <p:sp>
        <p:nvSpPr>
          <p:cNvPr id="6" name="Footer Placeholder 4">
            <a:extLst>
              <a:ext uri="{FF2B5EF4-FFF2-40B4-BE49-F238E27FC236}">
                <a16:creationId xmlns:a16="http://schemas.microsoft.com/office/drawing/2014/main" id="{7FE783CE-389E-48E5-AE46-2E00CD507A2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0A703C5-995A-439A-8BCD-401267129198}"/>
              </a:ext>
            </a:extLst>
          </p:cNvPr>
          <p:cNvSpPr>
            <a:spLocks noGrp="1"/>
          </p:cNvSpPr>
          <p:nvPr>
            <p:ph type="sldNum" sz="quarter" idx="12"/>
          </p:nvPr>
        </p:nvSpPr>
        <p:spPr/>
        <p:txBody>
          <a:bodyPr/>
          <a:lstStyle>
            <a:lvl1pPr>
              <a:defRPr/>
            </a:lvl1pPr>
          </a:lstStyle>
          <a:p>
            <a:pPr>
              <a:defRPr/>
            </a:pPr>
            <a:fld id="{1326C49B-721E-470B-87AC-6C32683AEA64}" type="slidenum">
              <a:rPr lang="en-GB" altLang="en-US"/>
              <a:pPr>
                <a:defRPr/>
              </a:pPr>
              <a:t>‹#›</a:t>
            </a:fld>
            <a:endParaRPr lang="en-GB" altLang="en-US"/>
          </a:p>
        </p:txBody>
      </p:sp>
    </p:spTree>
    <p:extLst>
      <p:ext uri="{BB962C8B-B14F-4D97-AF65-F5344CB8AC3E}">
        <p14:creationId xmlns:p14="http://schemas.microsoft.com/office/powerpoint/2010/main" val="3865782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7A8CDC5-EFD6-4B9A-BA3B-7D7A1CB464ED}"/>
              </a:ext>
            </a:extLst>
          </p:cNvPr>
          <p:cNvSpPr>
            <a:spLocks noGrp="1"/>
          </p:cNvSpPr>
          <p:nvPr>
            <p:ph type="dt" sz="half" idx="10"/>
          </p:nvPr>
        </p:nvSpPr>
        <p:spPr/>
        <p:txBody>
          <a:bodyPr/>
          <a:lstStyle>
            <a:lvl1pPr>
              <a:defRPr/>
            </a:lvl1pPr>
          </a:lstStyle>
          <a:p>
            <a:pPr>
              <a:defRPr/>
            </a:pPr>
            <a:fld id="{428318B5-A55D-4F32-9B34-6163C3A203F8}" type="datetimeFigureOut">
              <a:rPr lang="en-GB"/>
              <a:pPr>
                <a:defRPr/>
              </a:pPr>
              <a:t>08/07/2021</a:t>
            </a:fld>
            <a:endParaRPr lang="en-GB"/>
          </a:p>
        </p:txBody>
      </p:sp>
      <p:sp>
        <p:nvSpPr>
          <p:cNvPr id="6" name="Footer Placeholder 4">
            <a:extLst>
              <a:ext uri="{FF2B5EF4-FFF2-40B4-BE49-F238E27FC236}">
                <a16:creationId xmlns:a16="http://schemas.microsoft.com/office/drawing/2014/main" id="{6BDBC48D-9B60-4679-96CB-227F18AE17B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97CD87D-CFED-4CBB-A523-AD02D9D29B8C}"/>
              </a:ext>
            </a:extLst>
          </p:cNvPr>
          <p:cNvSpPr>
            <a:spLocks noGrp="1"/>
          </p:cNvSpPr>
          <p:nvPr>
            <p:ph type="sldNum" sz="quarter" idx="12"/>
          </p:nvPr>
        </p:nvSpPr>
        <p:spPr/>
        <p:txBody>
          <a:bodyPr/>
          <a:lstStyle>
            <a:lvl1pPr>
              <a:defRPr/>
            </a:lvl1pPr>
          </a:lstStyle>
          <a:p>
            <a:pPr>
              <a:defRPr/>
            </a:pPr>
            <a:fld id="{B8AB4D47-0EAA-4287-B42F-A69DB48A3914}" type="slidenum">
              <a:rPr lang="en-GB" altLang="en-US"/>
              <a:pPr>
                <a:defRPr/>
              </a:pPr>
              <a:t>‹#›</a:t>
            </a:fld>
            <a:endParaRPr lang="en-GB" altLang="en-US"/>
          </a:p>
        </p:txBody>
      </p:sp>
    </p:spTree>
    <p:extLst>
      <p:ext uri="{BB962C8B-B14F-4D97-AF65-F5344CB8AC3E}">
        <p14:creationId xmlns:p14="http://schemas.microsoft.com/office/powerpoint/2010/main" val="348701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7A49B8-6D21-4175-A92B-E32087AE352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EB6DBB3-2B7E-49E3-8221-5AC4B8F79DF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68B44D54-95C5-402B-9CBA-E1B318B98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66716A7-7FB0-4E71-876D-B6FD134E96CF}" type="datetimeFigureOut">
              <a:rPr lang="en-GB"/>
              <a:pPr>
                <a:defRPr/>
              </a:pPr>
              <a:t>08/07/2021</a:t>
            </a:fld>
            <a:endParaRPr lang="en-GB"/>
          </a:p>
        </p:txBody>
      </p:sp>
      <p:sp>
        <p:nvSpPr>
          <p:cNvPr id="5" name="Footer Placeholder 4">
            <a:extLst>
              <a:ext uri="{FF2B5EF4-FFF2-40B4-BE49-F238E27FC236}">
                <a16:creationId xmlns:a16="http://schemas.microsoft.com/office/drawing/2014/main" id="{D150CA47-B735-47D2-9E91-0C3F9F3F2A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63EDA99C-E5C3-4305-AF67-D7E4582A509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6487E4D0-3887-4E5C-975A-B41F53338F2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E6B4A16-97B2-4297-97A8-952381D76625}"/>
              </a:ext>
            </a:extLst>
          </p:cNvPr>
          <p:cNvSpPr>
            <a:spLocks noGrp="1"/>
          </p:cNvSpPr>
          <p:nvPr>
            <p:ph type="ctrTitle"/>
          </p:nvPr>
        </p:nvSpPr>
        <p:spPr/>
        <p:txBody>
          <a:bodyPr/>
          <a:lstStyle/>
          <a:p>
            <a:pPr eaLnBrk="1" hangingPunct="1"/>
            <a:endParaRPr lang="en-GB" altLang="en-US"/>
          </a:p>
        </p:txBody>
      </p:sp>
      <p:sp>
        <p:nvSpPr>
          <p:cNvPr id="3075" name="Subtitle 2">
            <a:extLst>
              <a:ext uri="{FF2B5EF4-FFF2-40B4-BE49-F238E27FC236}">
                <a16:creationId xmlns:a16="http://schemas.microsoft.com/office/drawing/2014/main" id="{A35FDA17-EF3C-40A8-B334-FF290EAFFC4B}"/>
              </a:ext>
            </a:extLst>
          </p:cNvPr>
          <p:cNvSpPr>
            <a:spLocks noGrp="1"/>
          </p:cNvSpPr>
          <p:nvPr>
            <p:ph type="subTitle" idx="1"/>
          </p:nvPr>
        </p:nvSpPr>
        <p:spPr/>
        <p:txBody>
          <a:bodyPr/>
          <a:lstStyle/>
          <a:p>
            <a:pPr eaLnBrk="1" hangingPunct="1"/>
            <a:endParaRPr lang="en-GB" altLang="en-US"/>
          </a:p>
        </p:txBody>
      </p:sp>
      <p:pic>
        <p:nvPicPr>
          <p:cNvPr id="3076" name="Picture 3">
            <a:extLst>
              <a:ext uri="{FF2B5EF4-FFF2-40B4-BE49-F238E27FC236}">
                <a16:creationId xmlns:a16="http://schemas.microsoft.com/office/drawing/2014/main" id="{03D5B6AE-C5B9-4D97-8535-82B93CF884FC}"/>
              </a:ext>
            </a:extLst>
          </p:cNvPr>
          <p:cNvPicPr>
            <a:picLocks noChangeAspect="1"/>
          </p:cNvPicPr>
          <p:nvPr/>
        </p:nvPicPr>
        <p:blipFill>
          <a:blip r:embed="rId2">
            <a:extLst>
              <a:ext uri="{28A0092B-C50C-407E-A947-70E740481C1C}">
                <a14:useLocalDpi xmlns:a14="http://schemas.microsoft.com/office/drawing/2010/main" val="0"/>
              </a:ext>
            </a:extLst>
          </a:blip>
          <a:srcRect l="-423" r="423" b="16660"/>
          <a:stretch>
            <a:fillRect/>
          </a:stretch>
        </p:blipFill>
        <p:spPr bwMode="auto">
          <a:xfrm>
            <a:off x="-50800" y="-9525"/>
            <a:ext cx="122428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BB3478AA-D827-4C65-81ED-13F386560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4641850"/>
            <a:ext cx="28924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a:extLst>
              <a:ext uri="{FF2B5EF4-FFF2-40B4-BE49-F238E27FC236}">
                <a16:creationId xmlns:a16="http://schemas.microsoft.com/office/drawing/2014/main" id="{1AB4EECC-7706-4A5D-8D0F-88372140F8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210661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40FFF2CD-2FFA-4784-BB3A-556C1A54C9EF}"/>
              </a:ext>
            </a:extLst>
          </p:cNvPr>
          <p:cNvSpPr txBox="1">
            <a:spLocks/>
          </p:cNvSpPr>
          <p:nvPr/>
        </p:nvSpPr>
        <p:spPr>
          <a:xfrm>
            <a:off x="9185275" y="5626100"/>
            <a:ext cx="2965450" cy="1244600"/>
          </a:xfrm>
          <a:prstGeom prst="rect">
            <a:avLst/>
          </a:prstGeom>
          <a:noFill/>
        </p:spPr>
        <p:txBody>
          <a:bodyPr>
            <a:normAutofit fontScale="77500" lnSpcReduction="20000"/>
          </a:bodyPr>
          <a:lstStyle>
            <a:lvl1pPr marL="0" indent="0" algn="r" defTabSz="914400" rtl="0" eaLnBrk="1" latinLnBrk="0" hangingPunct="1">
              <a:spcBef>
                <a:spcPct val="20000"/>
              </a:spcBef>
              <a:buFont typeface="Arial" pitchFamily="34" charset="0"/>
              <a:buNone/>
              <a:defRPr sz="2800" b="0" i="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endParaRPr lang="en-GB" dirty="0"/>
          </a:p>
          <a:p>
            <a:pPr fontAlgn="auto">
              <a:spcAft>
                <a:spcPts val="0"/>
              </a:spcAft>
              <a:defRPr/>
            </a:pPr>
            <a:r>
              <a:rPr lang="en-GB" sz="3500" b="1" dirty="0"/>
              <a:t>Non-</a:t>
            </a:r>
            <a:r>
              <a:rPr lang="en-GB" sz="3500" b="1" dirty="0" err="1"/>
              <a:t>verbaal</a:t>
            </a:r>
            <a:endParaRPr lang="en-GB" sz="3500" b="1" dirty="0"/>
          </a:p>
          <a:p>
            <a:pPr fontAlgn="auto">
              <a:spcAft>
                <a:spcPts val="0"/>
              </a:spcAft>
              <a:defRPr/>
            </a:pPr>
            <a:r>
              <a:rPr lang="en-GB" sz="3500" b="1" dirty="0" err="1"/>
              <a:t>Communicatie</a:t>
            </a:r>
            <a:r>
              <a:rPr lang="en-GB" sz="3600" b="1" dirty="0"/>
              <a:t>  </a:t>
            </a:r>
          </a:p>
          <a:p>
            <a:pPr fontAlgn="auto">
              <a:spcAft>
                <a:spcPts val="0"/>
              </a:spcAft>
              <a:defRPr/>
            </a:pPr>
            <a:endParaRPr lang="en-GB" dirty="0"/>
          </a:p>
          <a:p>
            <a:pPr fontAlgn="auto">
              <a:spcAft>
                <a:spcPts val="0"/>
              </a:spcAft>
              <a:defRPr/>
            </a:pPr>
            <a:endParaRPr lang="en-GB" b="1" dirty="0"/>
          </a:p>
        </p:txBody>
      </p:sp>
      <p:sp>
        <p:nvSpPr>
          <p:cNvPr id="3080" name="Title 1">
            <a:extLst>
              <a:ext uri="{FF2B5EF4-FFF2-40B4-BE49-F238E27FC236}">
                <a16:creationId xmlns:a16="http://schemas.microsoft.com/office/drawing/2014/main" id="{C8D7F8F4-6C1B-4322-83D6-551C412E544D}"/>
              </a:ext>
            </a:extLst>
          </p:cNvPr>
          <p:cNvSpPr txBox="1">
            <a:spLocks/>
          </p:cNvSpPr>
          <p:nvPr/>
        </p:nvSpPr>
        <p:spPr bwMode="auto">
          <a:xfrm>
            <a:off x="9531350" y="-25400"/>
            <a:ext cx="2686050" cy="698500"/>
          </a:xfrm>
          <a:prstGeom prst="rect">
            <a:avLst/>
          </a:prstGeom>
          <a:solidFill>
            <a:srgbClr val="C1FF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GB" altLang="en-US" sz="2200" b="1" dirty="0"/>
              <a:t>ZORG</a:t>
            </a:r>
            <a:br>
              <a:rPr lang="en-GB" altLang="en-US" sz="2200" b="1" dirty="0"/>
            </a:br>
            <a:r>
              <a:rPr lang="en-GB" altLang="en-US" sz="2200" b="1" dirty="0" err="1"/>
              <a:t>Toepassing</a:t>
            </a:r>
            <a:endParaRPr lang="en-GB" altLang="en-US" sz="22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2426F884-3D32-4913-B359-B26E376209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4742CD1A-6F0A-4685-BC7A-1C81937D65B9}"/>
              </a:ext>
            </a:extLst>
          </p:cNvPr>
          <p:cNvSpPr txBox="1">
            <a:spLocks/>
          </p:cNvSpPr>
          <p:nvPr/>
        </p:nvSpPr>
        <p:spPr>
          <a:xfrm>
            <a:off x="542925" y="1630363"/>
            <a:ext cx="6629400" cy="4508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Font typeface="Arial" pitchFamily="34" charset="0"/>
              <a:buNone/>
              <a:defRPr/>
            </a:pPr>
            <a:r>
              <a:rPr lang="en-US" sz="2000" b="1" dirty="0" err="1"/>
              <a:t>Soorten</a:t>
            </a:r>
            <a:r>
              <a:rPr lang="en-US" sz="2000" b="1" dirty="0"/>
              <a:t> non-</a:t>
            </a:r>
            <a:r>
              <a:rPr lang="en-US" sz="2000" b="1" dirty="0" err="1"/>
              <a:t>verbale</a:t>
            </a:r>
            <a:r>
              <a:rPr lang="en-US" sz="2000" b="1" dirty="0"/>
              <a:t> </a:t>
            </a:r>
            <a:r>
              <a:rPr lang="en-US" sz="2000" b="1" dirty="0" err="1"/>
              <a:t>communicatie</a:t>
            </a:r>
            <a:r>
              <a:rPr lang="en-US" sz="2000" b="1" dirty="0"/>
              <a:t>:</a:t>
            </a:r>
          </a:p>
          <a:p>
            <a:pPr marL="0" indent="0" algn="just" fontAlgn="auto">
              <a:spcAft>
                <a:spcPts val="0"/>
              </a:spcAft>
              <a:buFont typeface="Arial" pitchFamily="34" charset="0"/>
              <a:buNone/>
              <a:defRPr/>
            </a:pPr>
            <a:endParaRPr lang="en-US" sz="2000" dirty="0"/>
          </a:p>
          <a:p>
            <a:pPr marL="0" indent="0" algn="just" fontAlgn="auto">
              <a:spcAft>
                <a:spcPts val="0"/>
              </a:spcAft>
              <a:buFont typeface="Arial" pitchFamily="34" charset="0"/>
              <a:buNone/>
              <a:defRPr/>
            </a:pPr>
            <a:r>
              <a:rPr lang="nl-NL" sz="2000" dirty="0"/>
              <a:t>Bij non-verbale communicatie worden drie typen onderscheiden:</a:t>
            </a:r>
          </a:p>
          <a:p>
            <a:pPr marL="0" indent="0" algn="just" fontAlgn="auto">
              <a:spcAft>
                <a:spcPts val="0"/>
              </a:spcAft>
              <a:buFont typeface="Arial" pitchFamily="34" charset="0"/>
              <a:buNone/>
              <a:defRPr/>
            </a:pPr>
            <a:endParaRPr lang="nl-NL" sz="2000" dirty="0"/>
          </a:p>
          <a:p>
            <a:pPr marL="0" indent="0" algn="just" fontAlgn="auto">
              <a:spcAft>
                <a:spcPts val="0"/>
              </a:spcAft>
              <a:buFont typeface="Arial" pitchFamily="34" charset="0"/>
              <a:buNone/>
              <a:defRPr/>
            </a:pPr>
            <a:r>
              <a:rPr lang="nl-NL" sz="2000" b="1" dirty="0"/>
              <a:t>Paralinguïstisch</a:t>
            </a:r>
          </a:p>
          <a:p>
            <a:pPr marL="0" indent="0" algn="just" fontAlgn="auto">
              <a:spcAft>
                <a:spcPts val="0"/>
              </a:spcAft>
              <a:buFont typeface="Arial" pitchFamily="34" charset="0"/>
              <a:buNone/>
              <a:defRPr/>
            </a:pPr>
            <a:endParaRPr lang="nl-NL" sz="2000" dirty="0"/>
          </a:p>
          <a:p>
            <a:pPr marL="0" indent="0" algn="just" fontAlgn="auto">
              <a:spcAft>
                <a:spcPts val="0"/>
              </a:spcAft>
              <a:buFont typeface="Arial" pitchFamily="34" charset="0"/>
              <a:buNone/>
              <a:defRPr/>
            </a:pPr>
            <a:r>
              <a:rPr lang="nl-NL" sz="2000" dirty="0"/>
              <a:t>De parataal is de verzameling non-verbale elementen van de stem, dat wil zeggen, het verwijst naar hoe iets wordt gezegd en niet naar wat er wordt gezegd. Is de niet-lexicale component van communicatie door spraak, bijvoorbeeld intonatie, toonhoogte en spreeksnelheid, aarzelingsgeluiden, gebaren en gezichtsuitdrukkingen.</a:t>
            </a:r>
            <a:endParaRPr lang="en-US" sz="2000" dirty="0"/>
          </a:p>
          <a:p>
            <a:pPr fontAlgn="auto">
              <a:spcAft>
                <a:spcPts val="0"/>
              </a:spcAft>
              <a:buFontTx/>
              <a:buChar char="-"/>
              <a:defRPr/>
            </a:pP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17412" name="Picture 9">
            <a:extLst>
              <a:ext uri="{FF2B5EF4-FFF2-40B4-BE49-F238E27FC236}">
                <a16:creationId xmlns:a16="http://schemas.microsoft.com/office/drawing/2014/main" id="{D2C2B3A3-6152-4FF7-AA0C-74F5DE264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agen 1">
            <a:extLst>
              <a:ext uri="{FF2B5EF4-FFF2-40B4-BE49-F238E27FC236}">
                <a16:creationId xmlns:a16="http://schemas.microsoft.com/office/drawing/2014/main" id="{E46A13BB-1B5C-4333-9665-A86842D46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275" y="1630363"/>
            <a:ext cx="45339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CuadroTexto 2">
            <a:extLst>
              <a:ext uri="{FF2B5EF4-FFF2-40B4-BE49-F238E27FC236}">
                <a16:creationId xmlns:a16="http://schemas.microsoft.com/office/drawing/2014/main" id="{B2DE5C05-D62D-48E1-A68D-0334F1DC494C}"/>
              </a:ext>
            </a:extLst>
          </p:cNvPr>
          <p:cNvSpPr txBox="1">
            <a:spLocks noChangeArrowheads="1"/>
          </p:cNvSpPr>
          <p:nvPr/>
        </p:nvSpPr>
        <p:spPr bwMode="auto">
          <a:xfrm>
            <a:off x="7902575" y="5124450"/>
            <a:ext cx="3543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Eddie Kopp in Unsplash</a:t>
            </a:r>
          </a:p>
        </p:txBody>
      </p:sp>
      <p:sp>
        <p:nvSpPr>
          <p:cNvPr id="8" name="Title 1">
            <a:extLst>
              <a:ext uri="{FF2B5EF4-FFF2-40B4-BE49-F238E27FC236}">
                <a16:creationId xmlns:a16="http://schemas.microsoft.com/office/drawing/2014/main" id="{1E11379E-ED2A-4F48-A5D1-A2D55DFC9172}"/>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173A8626-2711-4CD2-9390-DC4C17E4A7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3F0FD8A9-61B9-42DB-BC5E-FFE6C90EE134}"/>
              </a:ext>
            </a:extLst>
          </p:cNvPr>
          <p:cNvSpPr txBox="1">
            <a:spLocks/>
          </p:cNvSpPr>
          <p:nvPr/>
        </p:nvSpPr>
        <p:spPr>
          <a:xfrm>
            <a:off x="522288" y="2054225"/>
            <a:ext cx="5173662" cy="31591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Font typeface="Arial" pitchFamily="34" charset="0"/>
              <a:buNone/>
              <a:defRPr/>
            </a:pPr>
            <a:r>
              <a:rPr lang="en-US" sz="2000" b="1" dirty="0"/>
              <a:t>Proxemics</a:t>
            </a:r>
          </a:p>
          <a:p>
            <a:pPr marL="0" indent="0" algn="just" fontAlgn="auto">
              <a:spcAft>
                <a:spcPts val="0"/>
              </a:spcAft>
              <a:buFont typeface="Arial" pitchFamily="34" charset="0"/>
              <a:buNone/>
              <a:defRPr/>
            </a:pPr>
            <a:endParaRPr lang="en-US" sz="2000" dirty="0"/>
          </a:p>
          <a:p>
            <a:pPr marL="0" indent="0" algn="just" fontAlgn="auto">
              <a:spcAft>
                <a:spcPts val="0"/>
              </a:spcAft>
              <a:buFont typeface="Arial" pitchFamily="34" charset="0"/>
              <a:buNone/>
              <a:defRPr/>
            </a:pPr>
            <a:r>
              <a:rPr lang="nl-NL" sz="2000" dirty="0"/>
              <a:t>• Proxemics verwijst naar het gebruik van ruimte door twee of meer mensen in het communicatieproces. Dat wil zeggen, de fysieke ruimte of afstand die elke persoon onderhoudt met de mensen om hem heen</a:t>
            </a: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18436" name="Picture 9">
            <a:extLst>
              <a:ext uri="{FF2B5EF4-FFF2-40B4-BE49-F238E27FC236}">
                <a16:creationId xmlns:a16="http://schemas.microsoft.com/office/drawing/2014/main" id="{0DA070B5-42E7-4864-9632-CB0565000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n 1">
            <a:extLst>
              <a:ext uri="{FF2B5EF4-FFF2-40B4-BE49-F238E27FC236}">
                <a16:creationId xmlns:a16="http://schemas.microsoft.com/office/drawing/2014/main" id="{47DC6483-F005-44DD-BBE7-D9BF1F4F0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1641475"/>
            <a:ext cx="596423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CuadroTexto 2">
            <a:extLst>
              <a:ext uri="{FF2B5EF4-FFF2-40B4-BE49-F238E27FC236}">
                <a16:creationId xmlns:a16="http://schemas.microsoft.com/office/drawing/2014/main" id="{69489DDB-259E-4579-B7E2-3E909B677048}"/>
              </a:ext>
            </a:extLst>
          </p:cNvPr>
          <p:cNvSpPr txBox="1">
            <a:spLocks noChangeArrowheads="1"/>
          </p:cNvSpPr>
          <p:nvPr/>
        </p:nvSpPr>
        <p:spPr bwMode="auto">
          <a:xfrm>
            <a:off x="7085013" y="5307013"/>
            <a:ext cx="371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Eliott Reyna in Unsplash</a:t>
            </a:r>
          </a:p>
        </p:txBody>
      </p:sp>
      <p:sp>
        <p:nvSpPr>
          <p:cNvPr id="8" name="Title 1">
            <a:extLst>
              <a:ext uri="{FF2B5EF4-FFF2-40B4-BE49-F238E27FC236}">
                <a16:creationId xmlns:a16="http://schemas.microsoft.com/office/drawing/2014/main" id="{BAEEC895-8F98-43F2-A6D5-074134E87FAF}"/>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8185E4EB-102A-4B90-AF5D-5A2D62C308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C0587CC-8542-40E0-B7F2-D0D7B1E185B8}"/>
              </a:ext>
            </a:extLst>
          </p:cNvPr>
          <p:cNvSpPr txBox="1">
            <a:spLocks/>
          </p:cNvSpPr>
          <p:nvPr/>
        </p:nvSpPr>
        <p:spPr>
          <a:xfrm>
            <a:off x="652463" y="1779588"/>
            <a:ext cx="5330825" cy="3378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Font typeface="Arial" pitchFamily="34" charset="0"/>
              <a:buNone/>
              <a:defRPr/>
            </a:pPr>
            <a:r>
              <a:rPr lang="en-US" sz="2000" b="1" dirty="0"/>
              <a:t>De </a:t>
            </a:r>
            <a:r>
              <a:rPr lang="en-US" sz="2000" b="1" dirty="0" err="1"/>
              <a:t>Kinesica</a:t>
            </a:r>
            <a:endParaRPr lang="en-US" sz="2000" b="1" dirty="0"/>
          </a:p>
          <a:p>
            <a:pPr marL="0" indent="0" algn="just" fontAlgn="auto">
              <a:spcAft>
                <a:spcPts val="0"/>
              </a:spcAft>
              <a:buFont typeface="Arial" pitchFamily="34" charset="0"/>
              <a:buNone/>
              <a:defRPr/>
            </a:pPr>
            <a:endParaRPr lang="en-US" sz="2000" dirty="0"/>
          </a:p>
          <a:p>
            <a:pPr marL="0" indent="0" algn="just" fontAlgn="auto">
              <a:spcAft>
                <a:spcPts val="0"/>
              </a:spcAft>
              <a:buFont typeface="Arial" pitchFamily="34" charset="0"/>
              <a:buNone/>
              <a:defRPr/>
            </a:pPr>
            <a:r>
              <a:rPr lang="nl-NL" sz="2000" dirty="0"/>
              <a:t>• Kinesica bestudeert de betekenis van lichaamsbewegingen en gebaren in een communicatieve situatie. Het is essentieel om te benadrukken dat de uitgevoerde lichamelijke bewegingen al dan niet de bedoeling kunnen hebben en dat oogbewegingen ook worden opgenomen in Kinetic.</a:t>
            </a:r>
            <a:r>
              <a:rPr lang="en-US" sz="2000" dirty="0"/>
              <a:t> </a:t>
            </a:r>
          </a:p>
          <a:p>
            <a:pPr marL="0" indent="0" fontAlgn="auto">
              <a:spcAft>
                <a:spcPts val="0"/>
              </a:spcAft>
              <a:buFont typeface="Arial" pitchFamily="34" charset="0"/>
              <a:buNone/>
              <a:defRPr/>
            </a:pPr>
            <a:r>
              <a:rPr lang="en-US" sz="2000" dirty="0"/>
              <a:t> </a:t>
            </a:r>
          </a:p>
          <a:p>
            <a:pPr fontAlgn="auto">
              <a:spcAft>
                <a:spcPts val="0"/>
              </a:spcAft>
              <a:buFontTx/>
              <a:buChar char="-"/>
              <a:defRPr/>
            </a:pP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19460" name="Picture 9">
            <a:extLst>
              <a:ext uri="{FF2B5EF4-FFF2-40B4-BE49-F238E27FC236}">
                <a16:creationId xmlns:a16="http://schemas.microsoft.com/office/drawing/2014/main" id="{82AA0A7F-CB33-4FC0-9C98-D45C14D71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n 1">
            <a:extLst>
              <a:ext uri="{FF2B5EF4-FFF2-40B4-BE49-F238E27FC236}">
                <a16:creationId xmlns:a16="http://schemas.microsoft.com/office/drawing/2014/main" id="{4DB60D71-8CA6-4858-9551-3B2A3D5C8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213" y="1779588"/>
            <a:ext cx="46609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uadroTexto 2">
            <a:extLst>
              <a:ext uri="{FF2B5EF4-FFF2-40B4-BE49-F238E27FC236}">
                <a16:creationId xmlns:a16="http://schemas.microsoft.com/office/drawing/2014/main" id="{E6D6EADB-7AA2-43D3-BCFC-0349FF8C402C}"/>
              </a:ext>
            </a:extLst>
          </p:cNvPr>
          <p:cNvSpPr txBox="1">
            <a:spLocks noChangeArrowheads="1"/>
          </p:cNvSpPr>
          <p:nvPr/>
        </p:nvSpPr>
        <p:spPr bwMode="auto">
          <a:xfrm>
            <a:off x="7575550" y="4881563"/>
            <a:ext cx="3579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Wonderlane in Unsplash</a:t>
            </a:r>
          </a:p>
        </p:txBody>
      </p:sp>
      <p:sp>
        <p:nvSpPr>
          <p:cNvPr id="8" name="Title 1">
            <a:extLst>
              <a:ext uri="{FF2B5EF4-FFF2-40B4-BE49-F238E27FC236}">
                <a16:creationId xmlns:a16="http://schemas.microsoft.com/office/drawing/2014/main" id="{6143B6E0-09FB-4DEB-850B-58B7B7764786}"/>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E4210C17-EB4D-4A7A-B4A5-5FF4B65C2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C20291C-D5E6-4703-AE8E-254336D83B0C}"/>
              </a:ext>
            </a:extLst>
          </p:cNvPr>
          <p:cNvSpPr txBox="1">
            <a:spLocks/>
          </p:cNvSpPr>
          <p:nvPr/>
        </p:nvSpPr>
        <p:spPr>
          <a:xfrm>
            <a:off x="508000" y="1779588"/>
            <a:ext cx="6257925" cy="3378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Bef>
                <a:spcPts val="0"/>
              </a:spcBef>
              <a:spcAft>
                <a:spcPts val="0"/>
              </a:spcAft>
              <a:buFont typeface="Arial" pitchFamily="34" charset="0"/>
              <a:buNone/>
              <a:defRPr/>
            </a:pPr>
            <a:r>
              <a:rPr lang="en-GB" sz="2000" b="1" dirty="0" err="1"/>
              <a:t>Kronieken</a:t>
            </a:r>
            <a:endParaRPr lang="en-GB" sz="2000" b="1" dirty="0"/>
          </a:p>
          <a:p>
            <a:pPr marL="0" indent="0" algn="just" fontAlgn="auto">
              <a:spcBef>
                <a:spcPts val="0"/>
              </a:spcBef>
              <a:spcAft>
                <a:spcPts val="0"/>
              </a:spcAft>
              <a:buFont typeface="Arial" pitchFamily="34" charset="0"/>
              <a:buNone/>
              <a:defRPr/>
            </a:pPr>
            <a:endParaRPr lang="en-GB" sz="2000" dirty="0"/>
          </a:p>
          <a:p>
            <a:pPr marL="0" indent="0" algn="just" fontAlgn="auto">
              <a:spcBef>
                <a:spcPts val="0"/>
              </a:spcBef>
              <a:spcAft>
                <a:spcPts val="0"/>
              </a:spcAft>
              <a:buFont typeface="Arial" pitchFamily="34" charset="0"/>
              <a:buNone/>
              <a:defRPr/>
            </a:pPr>
            <a:r>
              <a:rPr lang="nl-NL" sz="2000" dirty="0"/>
              <a:t>- is de studie van het gebruik van tijd in non-verbale communicatie. De manier waarop een individu tijd zou waarnemen en waarderen, onze tijd zou structureren en op tijd zou reageren, is een krachtig communicatiemiddel en helpt de weg te effenen voor het communicatieproces. In alle culturen speelt tijdsperceptie een grote rol in het non-verbale communicatieproces. Tijdpercepties omvatten stiptheid, bereidheid om te wachten en interacties.</a:t>
            </a:r>
            <a:endParaRPr lang="en-US" sz="2000" dirty="0"/>
          </a:p>
          <a:p>
            <a:pPr marL="0" indent="0" fontAlgn="auto">
              <a:spcAft>
                <a:spcPts val="0"/>
              </a:spcAft>
              <a:buFont typeface="Arial" pitchFamily="34" charset="0"/>
              <a:buNone/>
              <a:defRPr/>
            </a:pPr>
            <a:r>
              <a:rPr lang="en-US" sz="2000" dirty="0"/>
              <a:t> </a:t>
            </a:r>
          </a:p>
          <a:p>
            <a:pPr fontAlgn="auto">
              <a:spcAft>
                <a:spcPts val="0"/>
              </a:spcAft>
              <a:buFontTx/>
              <a:buChar char="-"/>
              <a:defRPr/>
            </a:pP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20484" name="Picture 9">
            <a:extLst>
              <a:ext uri="{FF2B5EF4-FFF2-40B4-BE49-F238E27FC236}">
                <a16:creationId xmlns:a16="http://schemas.microsoft.com/office/drawing/2014/main" id="{779CB288-C740-4D8C-97FF-CEFA66C70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CuadroTexto 2">
            <a:extLst>
              <a:ext uri="{FF2B5EF4-FFF2-40B4-BE49-F238E27FC236}">
                <a16:creationId xmlns:a16="http://schemas.microsoft.com/office/drawing/2014/main" id="{F8FEC649-38EA-472C-982A-8E4745D21598}"/>
              </a:ext>
            </a:extLst>
          </p:cNvPr>
          <p:cNvSpPr txBox="1">
            <a:spLocks noChangeArrowheads="1"/>
          </p:cNvSpPr>
          <p:nvPr/>
        </p:nvSpPr>
        <p:spPr bwMode="auto">
          <a:xfrm>
            <a:off x="7575550" y="4881563"/>
            <a:ext cx="3579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Aron Visuals in Unsplash</a:t>
            </a:r>
          </a:p>
        </p:txBody>
      </p:sp>
      <p:pic>
        <p:nvPicPr>
          <p:cNvPr id="20487" name="Imagen 3">
            <a:extLst>
              <a:ext uri="{FF2B5EF4-FFF2-40B4-BE49-F238E27FC236}">
                <a16:creationId xmlns:a16="http://schemas.microsoft.com/office/drawing/2014/main" id="{D3EE0CA4-38BB-4664-B62C-32E386AB0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1576388"/>
            <a:ext cx="49561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FEF62E68-7545-467B-891F-E37FDF7A846D}"/>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D170CDBB-4932-46BA-B7CE-82C191838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5F64573-DCD0-4ECD-9040-7B167847E13C}"/>
              </a:ext>
            </a:extLst>
          </p:cNvPr>
          <p:cNvSpPr txBox="1">
            <a:spLocks/>
          </p:cNvSpPr>
          <p:nvPr/>
        </p:nvSpPr>
        <p:spPr>
          <a:xfrm>
            <a:off x="731838" y="1698625"/>
            <a:ext cx="5526087" cy="4440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endParaRPr lang="en-US" sz="2000" dirty="0"/>
          </a:p>
          <a:p>
            <a:pPr marL="0" indent="0" algn="just" fontAlgn="auto">
              <a:spcAft>
                <a:spcPts val="0"/>
              </a:spcAft>
              <a:buFont typeface="Arial" pitchFamily="34" charset="0"/>
              <a:buNone/>
              <a:defRPr/>
            </a:pPr>
            <a:r>
              <a:rPr lang="nl-NL" sz="2000" dirty="0"/>
              <a:t>Een van de voordelen van goede non-verbale communicatie is dat:</a:t>
            </a:r>
          </a:p>
          <a:p>
            <a:pPr marL="0" indent="0" algn="just" fontAlgn="auto">
              <a:spcAft>
                <a:spcPts val="0"/>
              </a:spcAft>
              <a:buFont typeface="Arial" pitchFamily="34" charset="0"/>
              <a:buNone/>
              <a:defRPr/>
            </a:pPr>
            <a:r>
              <a:rPr lang="nl-NL" sz="2000" dirty="0"/>
              <a:t>-	het genereert een gunstige leeromgeving,</a:t>
            </a:r>
          </a:p>
          <a:p>
            <a:pPr marL="0" indent="0" algn="just" fontAlgn="auto">
              <a:spcAft>
                <a:spcPts val="0"/>
              </a:spcAft>
              <a:buFont typeface="Arial" pitchFamily="34" charset="0"/>
              <a:buNone/>
              <a:defRPr/>
            </a:pPr>
            <a:r>
              <a:rPr lang="nl-NL" sz="2000" dirty="0"/>
              <a:t>-	verkleint de afstanden tussen leraar en leerling (zowel fysiek als psychisch),</a:t>
            </a:r>
          </a:p>
          <a:p>
            <a:pPr marL="0" indent="0" algn="just" fontAlgn="auto">
              <a:spcAft>
                <a:spcPts val="0"/>
              </a:spcAft>
              <a:buFont typeface="Arial" pitchFamily="34" charset="0"/>
              <a:buNone/>
              <a:defRPr/>
            </a:pPr>
            <a:r>
              <a:rPr lang="nl-NL" sz="2000" dirty="0"/>
              <a:t>-	assimilatie van inhoud te vergemakkelijken.</a:t>
            </a:r>
          </a:p>
          <a:p>
            <a:pPr marL="0" indent="0" algn="just" fontAlgn="auto">
              <a:spcAft>
                <a:spcPts val="0"/>
              </a:spcAft>
              <a:buFont typeface="Arial" pitchFamily="34" charset="0"/>
              <a:buNone/>
              <a:defRPr/>
            </a:pPr>
            <a:endParaRPr lang="nl-NL" sz="2000" dirty="0"/>
          </a:p>
          <a:p>
            <a:pPr marL="0" indent="0" algn="just" fontAlgn="auto">
              <a:spcAft>
                <a:spcPts val="0"/>
              </a:spcAft>
              <a:buFont typeface="Arial" pitchFamily="34" charset="0"/>
              <a:buNone/>
              <a:defRPr/>
            </a:pPr>
            <a:r>
              <a:rPr lang="nl-NL" sz="2000" dirty="0"/>
              <a:t>Bovendien tonen veel onderzoeken aan dat de goede resultaten van de leerlingen nauw verband houden met het vermogen van de leraar om de klas te leiden, te motiveren en een affectief leren te bieden.</a:t>
            </a:r>
            <a:r>
              <a:rPr lang="en-US" sz="2000" dirty="0"/>
              <a:t> </a:t>
            </a:r>
          </a:p>
          <a:p>
            <a:pPr fontAlgn="auto">
              <a:spcAft>
                <a:spcPts val="0"/>
              </a:spcAft>
              <a:buFontTx/>
              <a:buChar char="-"/>
              <a:defRPr/>
            </a:pP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21508" name="Picture 9">
            <a:extLst>
              <a:ext uri="{FF2B5EF4-FFF2-40B4-BE49-F238E27FC236}">
                <a16:creationId xmlns:a16="http://schemas.microsoft.com/office/drawing/2014/main" id="{7FAE5E46-AD64-41CE-B9B6-AA62FD25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n 1">
            <a:extLst>
              <a:ext uri="{FF2B5EF4-FFF2-40B4-BE49-F238E27FC236}">
                <a16:creationId xmlns:a16="http://schemas.microsoft.com/office/drawing/2014/main" id="{4DE3E397-08B1-4B31-9404-63EE12372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1698625"/>
            <a:ext cx="513715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CuadroTexto 2">
            <a:extLst>
              <a:ext uri="{FF2B5EF4-FFF2-40B4-BE49-F238E27FC236}">
                <a16:creationId xmlns:a16="http://schemas.microsoft.com/office/drawing/2014/main" id="{47DB137B-ACB0-4CE2-9D2D-666D868ED482}"/>
              </a:ext>
            </a:extLst>
          </p:cNvPr>
          <p:cNvSpPr txBox="1">
            <a:spLocks noChangeArrowheads="1"/>
          </p:cNvSpPr>
          <p:nvPr/>
        </p:nvSpPr>
        <p:spPr bwMode="auto">
          <a:xfrm>
            <a:off x="7874000" y="5138738"/>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Lonley Planet in Unsplash</a:t>
            </a:r>
          </a:p>
        </p:txBody>
      </p:sp>
      <p:sp>
        <p:nvSpPr>
          <p:cNvPr id="8" name="Title 1">
            <a:extLst>
              <a:ext uri="{FF2B5EF4-FFF2-40B4-BE49-F238E27FC236}">
                <a16:creationId xmlns:a16="http://schemas.microsoft.com/office/drawing/2014/main" id="{C69D95C2-A2C3-4FC2-8812-4ED82027CD63}"/>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F2ED42C8-C844-4997-96ED-DFCF2BCAA3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D5726ACD-F72C-4D66-B14B-0CEB3E530689}"/>
              </a:ext>
            </a:extLst>
          </p:cNvPr>
          <p:cNvSpPr txBox="1">
            <a:spLocks/>
          </p:cNvSpPr>
          <p:nvPr/>
        </p:nvSpPr>
        <p:spPr>
          <a:xfrm>
            <a:off x="574675" y="1841500"/>
            <a:ext cx="5434013" cy="3873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Font typeface="Arial" pitchFamily="34" charset="0"/>
              <a:buNone/>
              <a:defRPr/>
            </a:pPr>
            <a:r>
              <a:rPr lang="en-US" sz="2000" dirty="0"/>
              <a:t>	</a:t>
            </a:r>
            <a:r>
              <a:rPr lang="nl-NL" sz="2000" dirty="0"/>
              <a:t>Om de studenten te beïnvloeden, kun je enkele eenvoudige richtlijnen volgen die een goede respons van de studenten genereren, zoals:</a:t>
            </a:r>
            <a:endParaRPr lang="en-US" sz="2000" dirty="0"/>
          </a:p>
          <a:p>
            <a:pPr algn="just" fontAlgn="auto">
              <a:spcAft>
                <a:spcPts val="0"/>
              </a:spcAft>
              <a:buFontTx/>
              <a:buChar char="-"/>
              <a:defRPr/>
            </a:pPr>
            <a:r>
              <a:rPr lang="nl-NL" sz="2000" b="1" dirty="0"/>
              <a:t>Glimlach</a:t>
            </a:r>
          </a:p>
          <a:p>
            <a:pPr algn="just" fontAlgn="auto">
              <a:spcAft>
                <a:spcPts val="0"/>
              </a:spcAft>
              <a:buFontTx/>
              <a:buChar char="-"/>
              <a:defRPr/>
            </a:pPr>
            <a:r>
              <a:rPr lang="nl-NL" sz="2000" b="1" dirty="0"/>
              <a:t>De manier van lopen</a:t>
            </a:r>
          </a:p>
          <a:p>
            <a:pPr algn="just" fontAlgn="auto">
              <a:spcAft>
                <a:spcPts val="0"/>
              </a:spcAft>
              <a:buFontTx/>
              <a:buChar char="-"/>
              <a:defRPr/>
            </a:pPr>
            <a:r>
              <a:rPr lang="nl-NL" sz="2000" b="1" dirty="0"/>
              <a:t>Visueel contact</a:t>
            </a:r>
          </a:p>
          <a:p>
            <a:pPr algn="just" fontAlgn="auto">
              <a:spcAft>
                <a:spcPts val="0"/>
              </a:spcAft>
              <a:buFontTx/>
              <a:buChar char="-"/>
              <a:defRPr/>
            </a:pPr>
            <a:r>
              <a:rPr lang="nl-NL" sz="2000" b="1" dirty="0"/>
              <a:t>Beter staan ​​dan zitten</a:t>
            </a:r>
          </a:p>
          <a:p>
            <a:pPr algn="just" fontAlgn="auto">
              <a:spcAft>
                <a:spcPts val="0"/>
              </a:spcAft>
              <a:buFontTx/>
              <a:buChar char="-"/>
              <a:defRPr/>
            </a:pPr>
            <a:r>
              <a:rPr lang="nl-NL" sz="2000" b="1" dirty="0"/>
              <a:t>Gebaar</a:t>
            </a:r>
          </a:p>
          <a:p>
            <a:pPr algn="just" fontAlgn="auto">
              <a:spcAft>
                <a:spcPts val="0"/>
              </a:spcAft>
              <a:buFontTx/>
              <a:buChar char="-"/>
              <a:defRPr/>
            </a:pPr>
            <a:r>
              <a:rPr lang="nl-NL" sz="2000" b="1" dirty="0"/>
              <a:t>Stilte</a:t>
            </a:r>
          </a:p>
          <a:p>
            <a:pPr algn="just" fontAlgn="auto">
              <a:spcAft>
                <a:spcPts val="0"/>
              </a:spcAft>
              <a:buFontTx/>
              <a:buChar char="-"/>
              <a:defRPr/>
            </a:pPr>
            <a:r>
              <a:rPr lang="nl-NL" sz="2000" b="1" dirty="0"/>
              <a:t>De stem</a:t>
            </a:r>
            <a:endParaRPr lang="en-US" sz="2000" b="1" dirty="0"/>
          </a:p>
          <a:p>
            <a:pPr algn="just" fontAlgn="auto">
              <a:spcAft>
                <a:spcPts val="0"/>
              </a:spcAft>
              <a:buFontTx/>
              <a:buChar char="-"/>
              <a:defRPr/>
            </a:pPr>
            <a:endParaRPr lang="en-US" sz="2000" b="1" dirty="0"/>
          </a:p>
          <a:p>
            <a:pPr algn="just" fontAlgn="auto">
              <a:spcAft>
                <a:spcPts val="0"/>
              </a:spcAft>
              <a:buFontTx/>
              <a:buChar char="-"/>
              <a:defRPr/>
            </a:pPr>
            <a:endParaRPr lang="en-US" sz="2000" dirty="0"/>
          </a:p>
          <a:p>
            <a:pPr marL="0" indent="0" fontAlgn="auto">
              <a:spcAft>
                <a:spcPts val="0"/>
              </a:spcAft>
              <a:buFont typeface="Arial" pitchFamily="34" charset="0"/>
              <a:buNone/>
              <a:defRPr/>
            </a:pP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22532" name="Picture 9">
            <a:extLst>
              <a:ext uri="{FF2B5EF4-FFF2-40B4-BE49-F238E27FC236}">
                <a16:creationId xmlns:a16="http://schemas.microsoft.com/office/drawing/2014/main" id="{91DC342F-DDDA-4653-85A9-07B01D069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n 1">
            <a:extLst>
              <a:ext uri="{FF2B5EF4-FFF2-40B4-BE49-F238E27FC236}">
                <a16:creationId xmlns:a16="http://schemas.microsoft.com/office/drawing/2014/main" id="{C3963A51-9E6C-4489-9E47-6741CCC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688" y="2111375"/>
            <a:ext cx="567848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CuadroTexto 2">
            <a:extLst>
              <a:ext uri="{FF2B5EF4-FFF2-40B4-BE49-F238E27FC236}">
                <a16:creationId xmlns:a16="http://schemas.microsoft.com/office/drawing/2014/main" id="{420D0223-A91D-40FE-8241-13AB1222A67C}"/>
              </a:ext>
            </a:extLst>
          </p:cNvPr>
          <p:cNvSpPr txBox="1">
            <a:spLocks noChangeArrowheads="1"/>
          </p:cNvSpPr>
          <p:nvPr/>
        </p:nvSpPr>
        <p:spPr bwMode="auto">
          <a:xfrm>
            <a:off x="7258050" y="5302250"/>
            <a:ext cx="337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Austin Distel in Unsplash</a:t>
            </a:r>
          </a:p>
        </p:txBody>
      </p:sp>
      <p:sp>
        <p:nvSpPr>
          <p:cNvPr id="8" name="Title 1">
            <a:extLst>
              <a:ext uri="{FF2B5EF4-FFF2-40B4-BE49-F238E27FC236}">
                <a16:creationId xmlns:a16="http://schemas.microsoft.com/office/drawing/2014/main" id="{86A4DF16-8604-48A1-81F6-F2C6CD97BBA2}"/>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34D0426D-F7BA-428F-8D6C-F3E4D1062E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3FDD51A4-B95B-471A-BEDC-03F69F7980E6}"/>
              </a:ext>
            </a:extLst>
          </p:cNvPr>
          <p:cNvSpPr txBox="1">
            <a:spLocks/>
          </p:cNvSpPr>
          <p:nvPr/>
        </p:nvSpPr>
        <p:spPr>
          <a:xfrm>
            <a:off x="757238" y="1963738"/>
            <a:ext cx="10804525" cy="38274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nl-NL" sz="2000" b="1" dirty="0"/>
              <a:t>Laten we de concepten oefenen met enkele voorbeelden:</a:t>
            </a:r>
          </a:p>
          <a:p>
            <a:pPr marL="0" indent="0" fontAlgn="auto">
              <a:spcAft>
                <a:spcPts val="0"/>
              </a:spcAft>
              <a:buFont typeface="Arial" pitchFamily="34" charset="0"/>
              <a:buNone/>
              <a:defRPr/>
            </a:pPr>
            <a:endParaRPr lang="en-US" sz="2000" b="1" dirty="0"/>
          </a:p>
          <a:p>
            <a:pPr marL="0" indent="0" fontAlgn="auto">
              <a:spcAft>
                <a:spcPts val="0"/>
              </a:spcAft>
              <a:buFont typeface="Arial" pitchFamily="34" charset="0"/>
              <a:buNone/>
              <a:defRPr/>
            </a:pPr>
            <a:r>
              <a:rPr lang="en-US" sz="2000" b="1" dirty="0" err="1"/>
              <a:t>Voorbeeld</a:t>
            </a:r>
            <a:r>
              <a:rPr lang="en-US" sz="2000" b="1" dirty="0"/>
              <a:t> 1:</a:t>
            </a:r>
          </a:p>
          <a:p>
            <a:pPr marL="0" indent="0" fontAlgn="auto">
              <a:spcAft>
                <a:spcPts val="0"/>
              </a:spcAft>
              <a:buFont typeface="Arial" pitchFamily="34" charset="0"/>
              <a:buNone/>
              <a:defRPr/>
            </a:pPr>
            <a:endParaRPr lang="en-US" sz="2000" b="1" dirty="0"/>
          </a:p>
          <a:p>
            <a:pPr marL="0" indent="0" fontAlgn="auto">
              <a:spcAft>
                <a:spcPts val="0"/>
              </a:spcAft>
              <a:buFont typeface="Arial" pitchFamily="34" charset="0"/>
              <a:buNone/>
              <a:defRPr/>
            </a:pPr>
            <a:r>
              <a:rPr lang="nl-NL" sz="2000" dirty="0"/>
              <a:t>De lerares komt met een aarzelende houding de klas binnen en gaat op het bureau zitten. Begroet de leerlingen zonder ze aan te kijken en start de les van de dag.</a:t>
            </a:r>
          </a:p>
          <a:p>
            <a:pPr marL="0" indent="0" fontAlgn="auto">
              <a:spcAft>
                <a:spcPts val="0"/>
              </a:spcAft>
              <a:buFont typeface="Arial" pitchFamily="34" charset="0"/>
              <a:buNone/>
              <a:defRPr/>
            </a:pPr>
            <a:endParaRPr lang="nl-NL" sz="2000" dirty="0"/>
          </a:p>
          <a:p>
            <a:pPr marL="0" indent="0" fontAlgn="auto">
              <a:spcAft>
                <a:spcPts val="0"/>
              </a:spcAft>
              <a:buFont typeface="Arial" pitchFamily="34" charset="0"/>
              <a:buNone/>
              <a:defRPr/>
            </a:pPr>
            <a:r>
              <a:rPr lang="nl-NL" sz="2000" dirty="0"/>
              <a:t>Wat vind je van de houding van de leraar?</a:t>
            </a:r>
          </a:p>
          <a:p>
            <a:pPr marL="0" indent="0" fontAlgn="auto">
              <a:spcAft>
                <a:spcPts val="0"/>
              </a:spcAft>
              <a:buFont typeface="Arial" pitchFamily="34" charset="0"/>
              <a:buNone/>
              <a:defRPr/>
            </a:pPr>
            <a:r>
              <a:rPr lang="nl-NL" sz="2000" dirty="0"/>
              <a:t>Hoe denk je dat de leerlingen zich voelen?</a:t>
            </a:r>
          </a:p>
          <a:p>
            <a:pPr marL="0" indent="0" fontAlgn="auto">
              <a:spcAft>
                <a:spcPts val="0"/>
              </a:spcAft>
              <a:buFont typeface="Arial" pitchFamily="34" charset="0"/>
              <a:buNone/>
              <a:defRPr/>
            </a:pPr>
            <a:r>
              <a:rPr lang="nl-NL" sz="2000" dirty="0"/>
              <a:t>Welk advies zou je de leraar geven op basis van de non-verbale communicatietips in deze pil?</a:t>
            </a:r>
            <a:r>
              <a:rPr lang="en-US" sz="2000" dirty="0"/>
              <a:t> </a:t>
            </a:r>
          </a:p>
          <a:p>
            <a:pPr fontAlgn="auto">
              <a:spcAft>
                <a:spcPts val="0"/>
              </a:spcAft>
              <a:buFontTx/>
              <a:buChar char="-"/>
              <a:defRPr/>
            </a:pP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24580" name="Picture 9">
            <a:extLst>
              <a:ext uri="{FF2B5EF4-FFF2-40B4-BE49-F238E27FC236}">
                <a16:creationId xmlns:a16="http://schemas.microsoft.com/office/drawing/2014/main" id="{A399D4DC-7696-438A-8245-071534CD0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295DFE9E-C414-45D6-B6B6-A48B756A91B0}"/>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2067AA8D-A007-4FE6-B05C-D57ED1CB1B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1736CFDD-871F-435B-B917-313D0D70DEC3}"/>
              </a:ext>
            </a:extLst>
          </p:cNvPr>
          <p:cNvSpPr txBox="1">
            <a:spLocks/>
          </p:cNvSpPr>
          <p:nvPr/>
        </p:nvSpPr>
        <p:spPr>
          <a:xfrm>
            <a:off x="771525" y="1712913"/>
            <a:ext cx="10529888" cy="44259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2000" b="1" dirty="0" err="1"/>
              <a:t>Voorbeeld</a:t>
            </a:r>
            <a:r>
              <a:rPr lang="en-US" sz="2000" b="1" dirty="0"/>
              <a:t> 2: </a:t>
            </a:r>
          </a:p>
          <a:p>
            <a:pPr fontAlgn="auto">
              <a:spcAft>
                <a:spcPts val="0"/>
              </a:spcAft>
              <a:buFontTx/>
              <a:buChar char="-"/>
              <a:defRPr/>
            </a:pPr>
            <a:endParaRPr lang="en-US" sz="2000" dirty="0"/>
          </a:p>
          <a:p>
            <a:pPr fontAlgn="auto">
              <a:spcAft>
                <a:spcPts val="0"/>
              </a:spcAft>
              <a:buFontTx/>
              <a:buChar char="-"/>
              <a:defRPr/>
            </a:pPr>
            <a:r>
              <a:rPr lang="nl-NL" sz="2000" dirty="0"/>
              <a:t>De docent legt de grammaticaregels uit en vraagt ​​of alles duidelijk is. Een van de studenten steekt zijn hand op. zegt de leraar, zonder hem aan te kijken: - Wat? De student, aarzelend, stelt de leraar een vraag over een twijfel. De leraar antwoordt streng en voegt eraan toe: nog iets? De student buigt zijn hoofd en bedankt voor het antwoord.</a:t>
            </a:r>
          </a:p>
          <a:p>
            <a:pPr fontAlgn="auto">
              <a:spcAft>
                <a:spcPts val="0"/>
              </a:spcAft>
              <a:buFontTx/>
              <a:buChar char="-"/>
              <a:defRPr/>
            </a:pPr>
            <a:endParaRPr lang="nl-NL" sz="2000" dirty="0"/>
          </a:p>
          <a:p>
            <a:pPr fontAlgn="auto">
              <a:spcAft>
                <a:spcPts val="0"/>
              </a:spcAft>
              <a:buFontTx/>
              <a:buChar char="-"/>
              <a:defRPr/>
            </a:pPr>
            <a:r>
              <a:rPr lang="nl-NL" sz="2000" dirty="0"/>
              <a:t>Wat is uw mening over de situatie?</a:t>
            </a:r>
          </a:p>
          <a:p>
            <a:pPr fontAlgn="auto">
              <a:spcAft>
                <a:spcPts val="0"/>
              </a:spcAft>
              <a:buFontTx/>
              <a:buChar char="-"/>
              <a:defRPr/>
            </a:pPr>
            <a:r>
              <a:rPr lang="nl-NL" sz="2000" dirty="0"/>
              <a:t>Wat vind je van de houding van de leraar?</a:t>
            </a:r>
          </a:p>
          <a:p>
            <a:pPr fontAlgn="auto">
              <a:spcAft>
                <a:spcPts val="0"/>
              </a:spcAft>
              <a:buFontTx/>
              <a:buChar char="-"/>
              <a:defRPr/>
            </a:pPr>
            <a:r>
              <a:rPr lang="nl-NL" sz="2000" dirty="0"/>
              <a:t>Op basis van de tips van de pil hoe denk jij dat de leerling zich voelt?</a:t>
            </a:r>
          </a:p>
          <a:p>
            <a:pPr fontAlgn="auto">
              <a:spcAft>
                <a:spcPts val="0"/>
              </a:spcAft>
              <a:buFontTx/>
              <a:buChar char="-"/>
              <a:defRPr/>
            </a:pPr>
            <a:r>
              <a:rPr lang="nl-NL" sz="2000" dirty="0"/>
              <a:t>Een tip voor de leraar?</a:t>
            </a:r>
          </a:p>
          <a:p>
            <a:pPr fontAlgn="auto">
              <a:spcAft>
                <a:spcPts val="0"/>
              </a:spcAft>
              <a:buFontTx/>
              <a:buChar char="-"/>
              <a:defRPr/>
            </a:pPr>
            <a:r>
              <a:rPr lang="nl-NL" sz="2000" dirty="0"/>
              <a:t>Wat zijn de impliciete berichten in deze situatie?</a:t>
            </a:r>
            <a:endParaRPr lang="en-US" sz="2000" dirty="0"/>
          </a:p>
          <a:p>
            <a:pPr marL="0" indent="0" fontAlgn="auto">
              <a:spcAft>
                <a:spcPts val="0"/>
              </a:spcAft>
              <a:buFont typeface="Arial" pitchFamily="34" charset="0"/>
              <a:buNone/>
              <a:defRPr/>
            </a:pPr>
            <a:endParaRPr lang="en-US" dirty="0"/>
          </a:p>
        </p:txBody>
      </p:sp>
      <p:pic>
        <p:nvPicPr>
          <p:cNvPr id="25604" name="Picture 9">
            <a:extLst>
              <a:ext uri="{FF2B5EF4-FFF2-40B4-BE49-F238E27FC236}">
                <a16:creationId xmlns:a16="http://schemas.microsoft.com/office/drawing/2014/main" id="{2ED4068D-784F-482F-AEE2-8888FDAFC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69ED4C0-6A37-474D-9FEF-A5F3745B3E0C}"/>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1B9E34D8-2373-416D-A8A1-6ECEE84497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F6B5DF89-5E92-443C-AF6F-A0B9D02429D0}"/>
              </a:ext>
            </a:extLst>
          </p:cNvPr>
          <p:cNvSpPr txBox="1">
            <a:spLocks/>
          </p:cNvSpPr>
          <p:nvPr/>
        </p:nvSpPr>
        <p:spPr>
          <a:xfrm>
            <a:off x="1284288" y="1884363"/>
            <a:ext cx="10053637" cy="40497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Font typeface="Arial" pitchFamily="34" charset="0"/>
              <a:buNone/>
              <a:defRPr/>
            </a:pPr>
            <a:r>
              <a:rPr lang="en-US" sz="2000" b="1" dirty="0" err="1"/>
              <a:t>Voorbeeld</a:t>
            </a:r>
            <a:r>
              <a:rPr lang="en-US" sz="2000" b="1" dirty="0"/>
              <a:t> 3:</a:t>
            </a:r>
          </a:p>
          <a:p>
            <a:pPr marL="0" indent="0" algn="just" fontAlgn="auto">
              <a:spcAft>
                <a:spcPts val="0"/>
              </a:spcAft>
              <a:buFont typeface="Arial" pitchFamily="34" charset="0"/>
              <a:buNone/>
              <a:defRPr/>
            </a:pPr>
            <a:endParaRPr lang="en-US" sz="2000" dirty="0"/>
          </a:p>
          <a:p>
            <a:pPr marL="0" indent="0" algn="just" fontAlgn="auto">
              <a:spcAft>
                <a:spcPts val="0"/>
              </a:spcAft>
              <a:buFont typeface="Arial" pitchFamily="34" charset="0"/>
              <a:buNone/>
              <a:defRPr/>
            </a:pPr>
            <a:r>
              <a:rPr lang="nl-NL" sz="2000" dirty="0"/>
              <a:t>Jij bent de nieuwe leraar van de Engelse school. Je komt de klas binnen, stelt jezelf voor en maakt grappen met de leerlingen. Je gaat op vriendelijke toon verder met de klas, maar de leerlingen blijven praten en grappen maken. Je vraagt ​​ze beleefd om aandachtig te zijn en ze zwijgen even. Je stelt ze vragen, maar niemand antwoordt zelfs als je ze wilt helpen.</a:t>
            </a:r>
          </a:p>
          <a:p>
            <a:pPr marL="0" indent="0" algn="just" fontAlgn="auto">
              <a:spcAft>
                <a:spcPts val="0"/>
              </a:spcAft>
              <a:buFont typeface="Arial" pitchFamily="34" charset="0"/>
              <a:buNone/>
              <a:defRPr/>
            </a:pPr>
            <a:endParaRPr lang="en-US" sz="2000" dirty="0"/>
          </a:p>
          <a:p>
            <a:pPr algn="just" fontAlgn="auto">
              <a:spcAft>
                <a:spcPts val="0"/>
              </a:spcAft>
              <a:buFontTx/>
              <a:buChar char="-"/>
              <a:defRPr/>
            </a:pPr>
            <a:r>
              <a:rPr lang="nl-NL" sz="2000" dirty="0"/>
              <a:t>Wat denk je dat er is gebeurd?</a:t>
            </a:r>
          </a:p>
          <a:p>
            <a:pPr algn="just" fontAlgn="auto">
              <a:spcAft>
                <a:spcPts val="0"/>
              </a:spcAft>
              <a:buFontTx/>
              <a:buChar char="-"/>
              <a:defRPr/>
            </a:pPr>
            <a:r>
              <a:rPr lang="nl-NL" sz="2000" dirty="0"/>
              <a:t>Hoe moet je handelen in deze situatie?</a:t>
            </a:r>
          </a:p>
          <a:p>
            <a:pPr algn="just" fontAlgn="auto">
              <a:spcAft>
                <a:spcPts val="0"/>
              </a:spcAft>
              <a:buFontTx/>
              <a:buChar char="-"/>
              <a:defRPr/>
            </a:pPr>
            <a:r>
              <a:rPr lang="nl-NL" sz="2000" dirty="0"/>
              <a:t>Waarom gedragen de leerlingen zich zo?</a:t>
            </a:r>
          </a:p>
          <a:p>
            <a:pPr algn="just" fontAlgn="auto">
              <a:spcAft>
                <a:spcPts val="0"/>
              </a:spcAft>
              <a:buFontTx/>
              <a:buChar char="-"/>
              <a:defRPr/>
            </a:pPr>
            <a:r>
              <a:rPr lang="nl-NL" sz="2000" dirty="0"/>
              <a:t>Kun je deze situatie vermijden of veranderen met de kennis die je in deze pil hebt geleerd?</a:t>
            </a:r>
            <a:endParaRPr lang="en-US" sz="2000" dirty="0"/>
          </a:p>
        </p:txBody>
      </p:sp>
      <p:pic>
        <p:nvPicPr>
          <p:cNvPr id="26628" name="Picture 9">
            <a:extLst>
              <a:ext uri="{FF2B5EF4-FFF2-40B4-BE49-F238E27FC236}">
                <a16:creationId xmlns:a16="http://schemas.microsoft.com/office/drawing/2014/main" id="{42BB26B0-30F7-4BB7-9E8F-0586B01EE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1296938-71DD-42A9-AE6D-6F7576A88F07}"/>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178CE993-A938-4EEA-8123-ADF52C9819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66368ED6-1E5E-40F7-BCF5-84BB7C095E65}"/>
              </a:ext>
            </a:extLst>
          </p:cNvPr>
          <p:cNvSpPr txBox="1">
            <a:spLocks/>
          </p:cNvSpPr>
          <p:nvPr/>
        </p:nvSpPr>
        <p:spPr>
          <a:xfrm>
            <a:off x="858838" y="1914525"/>
            <a:ext cx="5724525" cy="36052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2000" b="1" dirty="0" err="1"/>
              <a:t>Functies</a:t>
            </a:r>
            <a:r>
              <a:rPr lang="en-US" sz="2000" b="1" dirty="0"/>
              <a:t> van non-</a:t>
            </a:r>
            <a:r>
              <a:rPr lang="en-US" sz="2000" b="1" dirty="0" err="1"/>
              <a:t>verbale</a:t>
            </a:r>
            <a:r>
              <a:rPr lang="en-US" sz="2000" b="1" dirty="0"/>
              <a:t> </a:t>
            </a:r>
            <a:r>
              <a:rPr lang="en-US" sz="2000" b="1" dirty="0" err="1"/>
              <a:t>boodschappen</a:t>
            </a:r>
            <a:r>
              <a:rPr lang="en-US" sz="2000" b="1" dirty="0"/>
              <a:t>: </a:t>
            </a:r>
          </a:p>
          <a:p>
            <a:pPr marL="0" indent="0" fontAlgn="auto">
              <a:spcAft>
                <a:spcPts val="0"/>
              </a:spcAft>
              <a:buFont typeface="Arial" pitchFamily="34" charset="0"/>
              <a:buNone/>
              <a:defRPr/>
            </a:pPr>
            <a:endParaRPr lang="en-US" sz="2000" dirty="0"/>
          </a:p>
          <a:p>
            <a:pPr marL="0" indent="0" fontAlgn="auto">
              <a:spcAft>
                <a:spcPts val="0"/>
              </a:spcAft>
              <a:buFont typeface="Arial" pitchFamily="34" charset="0"/>
              <a:buNone/>
              <a:defRPr/>
            </a:pPr>
            <a:r>
              <a:rPr lang="nl-NL" sz="2000" dirty="0"/>
              <a:t>Er zijn verschillende functies die non-verbale berichten vervullen:</a:t>
            </a:r>
          </a:p>
          <a:p>
            <a:pPr marL="0" indent="0" fontAlgn="auto">
              <a:spcAft>
                <a:spcPts val="0"/>
              </a:spcAft>
              <a:buFont typeface="Arial" pitchFamily="34" charset="0"/>
              <a:buNone/>
              <a:defRPr/>
            </a:pPr>
            <a:r>
              <a:rPr lang="nl-NL" sz="2000" dirty="0"/>
              <a:t>• Benadruk de verbale boodschap (bewust of onbewust).</a:t>
            </a:r>
          </a:p>
          <a:p>
            <a:pPr marL="0" indent="0" fontAlgn="auto">
              <a:spcAft>
                <a:spcPts val="0"/>
              </a:spcAft>
              <a:buFont typeface="Arial" pitchFamily="34" charset="0"/>
              <a:buNone/>
              <a:defRPr/>
            </a:pPr>
            <a:r>
              <a:rPr lang="nl-NL" sz="2000" dirty="0"/>
              <a:t>• Herhaal de verbale boodschap, bijvoorbeeld door uw hand te bewegen na het afscheid.</a:t>
            </a:r>
          </a:p>
          <a:p>
            <a:pPr marL="0" indent="0" fontAlgn="auto">
              <a:spcAft>
                <a:spcPts val="0"/>
              </a:spcAft>
              <a:buFont typeface="Arial" pitchFamily="34" charset="0"/>
              <a:buNone/>
              <a:defRPr/>
            </a:pPr>
            <a:r>
              <a:rPr lang="nl-NL" sz="2000" dirty="0"/>
              <a:t>• Vervang het verbale bericht, beweeg bijvoorbeeld uw hand om afscheid te nemen.</a:t>
            </a:r>
            <a:endParaRPr lang="en-US" sz="2000" dirty="0"/>
          </a:p>
          <a:p>
            <a:pPr marL="0" indent="0" fontAlgn="auto">
              <a:spcAft>
                <a:spcPts val="0"/>
              </a:spcAft>
              <a:buFont typeface="Arial" pitchFamily="34" charset="0"/>
              <a:buNone/>
              <a:defRPr/>
            </a:pPr>
            <a:endParaRPr lang="en-US" dirty="0"/>
          </a:p>
        </p:txBody>
      </p:sp>
      <p:pic>
        <p:nvPicPr>
          <p:cNvPr id="27652" name="Picture 9">
            <a:extLst>
              <a:ext uri="{FF2B5EF4-FFF2-40B4-BE49-F238E27FC236}">
                <a16:creationId xmlns:a16="http://schemas.microsoft.com/office/drawing/2014/main" id="{F4AABC11-C9EB-41D1-90BF-F3765B4F7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n 1">
            <a:extLst>
              <a:ext uri="{FF2B5EF4-FFF2-40B4-BE49-F238E27FC236}">
                <a16:creationId xmlns:a16="http://schemas.microsoft.com/office/drawing/2014/main" id="{50603DD5-CBD3-401F-87D1-3EC259643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1698625"/>
            <a:ext cx="501491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CuadroTexto 2">
            <a:extLst>
              <a:ext uri="{FF2B5EF4-FFF2-40B4-BE49-F238E27FC236}">
                <a16:creationId xmlns:a16="http://schemas.microsoft.com/office/drawing/2014/main" id="{F346FE9A-50C3-457B-B605-4616066D3BFD}"/>
              </a:ext>
            </a:extLst>
          </p:cNvPr>
          <p:cNvSpPr txBox="1">
            <a:spLocks noChangeArrowheads="1"/>
          </p:cNvSpPr>
          <p:nvPr/>
        </p:nvSpPr>
        <p:spPr bwMode="auto">
          <a:xfrm>
            <a:off x="7267575" y="5035550"/>
            <a:ext cx="4024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Raphael Rychetsky in Unsplash</a:t>
            </a:r>
          </a:p>
        </p:txBody>
      </p:sp>
      <p:sp>
        <p:nvSpPr>
          <p:cNvPr id="8" name="Title 1">
            <a:extLst>
              <a:ext uri="{FF2B5EF4-FFF2-40B4-BE49-F238E27FC236}">
                <a16:creationId xmlns:a16="http://schemas.microsoft.com/office/drawing/2014/main" id="{17AF8B77-8E3A-4D43-A3C5-30100FAFCBE0}"/>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02BB21A0-774A-40F8-A719-81823BB491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C686127-1494-4CBB-B580-523CACA935DE}"/>
              </a:ext>
            </a:extLst>
          </p:cNvPr>
          <p:cNvSpPr txBox="1">
            <a:spLocks/>
          </p:cNvSpPr>
          <p:nvPr/>
        </p:nvSpPr>
        <p:spPr>
          <a:xfrm>
            <a:off x="3017838" y="1560513"/>
            <a:ext cx="7120075" cy="18986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nl-NL" sz="2800" dirty="0"/>
              <a:t>"Het is niet mogelijk om niet te communiceren"</a:t>
            </a:r>
            <a:endParaRPr lang="en-US" sz="2800" dirty="0"/>
          </a:p>
          <a:p>
            <a:pPr algn="just" fontAlgn="auto">
              <a:spcAft>
                <a:spcPts val="0"/>
              </a:spcAft>
              <a:defRPr/>
            </a:pPr>
            <a:r>
              <a:rPr lang="nl-NL" sz="2800" dirty="0"/>
              <a:t>"Het is niet mogelijk om niet te beïnvloeden"</a:t>
            </a:r>
            <a:endParaRPr lang="en-US" sz="2000" dirty="0"/>
          </a:p>
          <a:p>
            <a:pPr marL="0" indent="0" fontAlgn="auto">
              <a:spcAft>
                <a:spcPts val="0"/>
              </a:spcAft>
              <a:buFont typeface="Arial" pitchFamily="34" charset="0"/>
              <a:buNone/>
              <a:defRPr/>
            </a:pPr>
            <a:endParaRPr lang="en-US" dirty="0"/>
          </a:p>
        </p:txBody>
      </p:sp>
      <p:pic>
        <p:nvPicPr>
          <p:cNvPr id="4100" name="Picture 9">
            <a:extLst>
              <a:ext uri="{FF2B5EF4-FFF2-40B4-BE49-F238E27FC236}">
                <a16:creationId xmlns:a16="http://schemas.microsoft.com/office/drawing/2014/main" id="{61E79A90-C435-4802-84E2-DC99533EA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000C67F8-29A2-463F-9D72-9332C1273413}"/>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
        <p:nvSpPr>
          <p:cNvPr id="3" name="Flecha curvada hacia la derecha 2">
            <a:extLst>
              <a:ext uri="{FF2B5EF4-FFF2-40B4-BE49-F238E27FC236}">
                <a16:creationId xmlns:a16="http://schemas.microsoft.com/office/drawing/2014/main" id="{8DF4BB97-CA60-4DDF-A20D-771254ADE459}"/>
              </a:ext>
            </a:extLst>
          </p:cNvPr>
          <p:cNvSpPr/>
          <p:nvPr/>
        </p:nvSpPr>
        <p:spPr>
          <a:xfrm>
            <a:off x="2514600" y="1822450"/>
            <a:ext cx="503238" cy="1268413"/>
          </a:xfrm>
          <a:prstGeom prst="curved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pic>
        <p:nvPicPr>
          <p:cNvPr id="4103" name="Imagen 1">
            <a:extLst>
              <a:ext uri="{FF2B5EF4-FFF2-40B4-BE49-F238E27FC236}">
                <a16:creationId xmlns:a16="http://schemas.microsoft.com/office/drawing/2014/main" id="{A21C4A12-1C22-4F67-BB64-600D15BB59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288" y="3200400"/>
            <a:ext cx="48387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CuadroTexto 3">
            <a:extLst>
              <a:ext uri="{FF2B5EF4-FFF2-40B4-BE49-F238E27FC236}">
                <a16:creationId xmlns:a16="http://schemas.microsoft.com/office/drawing/2014/main" id="{C7D5848D-82E4-463A-86D2-CEB3C779173B}"/>
              </a:ext>
            </a:extLst>
          </p:cNvPr>
          <p:cNvSpPr txBox="1">
            <a:spLocks noChangeArrowheads="1"/>
          </p:cNvSpPr>
          <p:nvPr/>
        </p:nvSpPr>
        <p:spPr bwMode="auto">
          <a:xfrm>
            <a:off x="3848100" y="6407150"/>
            <a:ext cx="369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Maria Krisanova in Unsplash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A3DF0D0A-E694-4599-840F-D477756E75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a:extLst>
              <a:ext uri="{FF2B5EF4-FFF2-40B4-BE49-F238E27FC236}">
                <a16:creationId xmlns:a16="http://schemas.microsoft.com/office/drawing/2014/main" id="{E2845FF9-FDEE-48BA-8238-E83AD8DDAB54}"/>
              </a:ext>
            </a:extLst>
          </p:cNvPr>
          <p:cNvSpPr txBox="1">
            <a:spLocks noChangeArrowheads="1"/>
          </p:cNvSpPr>
          <p:nvPr/>
        </p:nvSpPr>
        <p:spPr bwMode="auto">
          <a:xfrm>
            <a:off x="698500" y="1951038"/>
            <a:ext cx="589121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 typeface="Arial" panose="020B0604020202020204" pitchFamily="34" charset="0"/>
              <a:buNone/>
            </a:pPr>
            <a:r>
              <a:rPr lang="en-US" altLang="es-ES" sz="2000" b="1" u="sng" dirty="0" err="1"/>
              <a:t>Conclusies</a:t>
            </a:r>
            <a:r>
              <a:rPr lang="en-US" altLang="es-ES" sz="2000" b="1" u="sng" dirty="0"/>
              <a:t>:</a:t>
            </a:r>
          </a:p>
          <a:p>
            <a:pPr eaLnBrk="1" hangingPunct="1">
              <a:lnSpc>
                <a:spcPct val="100000"/>
              </a:lnSpc>
              <a:spcBef>
                <a:spcPct val="20000"/>
              </a:spcBef>
              <a:buFont typeface="Arial" panose="020B0604020202020204" pitchFamily="34" charset="0"/>
              <a:buNone/>
            </a:pPr>
            <a:endParaRPr lang="en-US" altLang="es-ES" sz="2000" b="1" u="sng" dirty="0"/>
          </a:p>
          <a:p>
            <a:pPr eaLnBrk="1" hangingPunct="1">
              <a:lnSpc>
                <a:spcPct val="100000"/>
              </a:lnSpc>
              <a:spcBef>
                <a:spcPct val="20000"/>
              </a:spcBef>
              <a:buFont typeface="Arial" panose="020B0604020202020204" pitchFamily="34" charset="0"/>
              <a:buNone/>
            </a:pPr>
            <a:r>
              <a:rPr lang="nl-NL" altLang="es-ES" sz="2000" dirty="0"/>
              <a:t>- Non-verbale communicatie creëert een sterkere relatieband dan verbaal</a:t>
            </a:r>
          </a:p>
          <a:p>
            <a:pPr eaLnBrk="1" hangingPunct="1">
              <a:lnSpc>
                <a:spcPct val="100000"/>
              </a:lnSpc>
              <a:spcBef>
                <a:spcPct val="20000"/>
              </a:spcBef>
              <a:buFont typeface="Arial" panose="020B0604020202020204" pitchFamily="34" charset="0"/>
              <a:buNone/>
            </a:pPr>
            <a:r>
              <a:rPr lang="nl-NL" altLang="es-ES" sz="2000" dirty="0"/>
              <a:t>- Het helpt om non-verbale feedback te geven tijdens verbale communicatie</a:t>
            </a:r>
          </a:p>
          <a:p>
            <a:pPr eaLnBrk="1" hangingPunct="1">
              <a:lnSpc>
                <a:spcPct val="100000"/>
              </a:lnSpc>
              <a:spcBef>
                <a:spcPct val="20000"/>
              </a:spcBef>
              <a:buFont typeface="Arial" panose="020B0604020202020204" pitchFamily="34" charset="0"/>
              <a:buNone/>
            </a:pPr>
            <a:r>
              <a:rPr lang="nl-NL" altLang="es-ES" sz="2000" dirty="0"/>
              <a:t>- Het is een nuttig hulpmiddel bij verbale communicatie wanneer de luisteraar zich niet bewust is van mondelinge taal</a:t>
            </a:r>
            <a:endParaRPr lang="en-US" altLang="es-ES" sz="2000" dirty="0"/>
          </a:p>
        </p:txBody>
      </p:sp>
      <p:pic>
        <p:nvPicPr>
          <p:cNvPr id="28676" name="Picture 7">
            <a:extLst>
              <a:ext uri="{FF2B5EF4-FFF2-40B4-BE49-F238E27FC236}">
                <a16:creationId xmlns:a16="http://schemas.microsoft.com/office/drawing/2014/main" id="{F3333A47-9700-4C9A-9002-087CE992B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magen 1">
            <a:extLst>
              <a:ext uri="{FF2B5EF4-FFF2-40B4-BE49-F238E27FC236}">
                <a16:creationId xmlns:a16="http://schemas.microsoft.com/office/drawing/2014/main" id="{24F6093D-0093-42FB-8EE7-9C78888A0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713" y="1704975"/>
            <a:ext cx="51784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CuadroTexto 2">
            <a:extLst>
              <a:ext uri="{FF2B5EF4-FFF2-40B4-BE49-F238E27FC236}">
                <a16:creationId xmlns:a16="http://schemas.microsoft.com/office/drawing/2014/main" id="{22A6A162-FF17-46E5-9E1E-B65C551BF9B6}"/>
              </a:ext>
            </a:extLst>
          </p:cNvPr>
          <p:cNvSpPr txBox="1">
            <a:spLocks noChangeArrowheads="1"/>
          </p:cNvSpPr>
          <p:nvPr/>
        </p:nvSpPr>
        <p:spPr bwMode="auto">
          <a:xfrm>
            <a:off x="7661275" y="5303838"/>
            <a:ext cx="3676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You X Ventures in Unsplash</a:t>
            </a:r>
          </a:p>
        </p:txBody>
      </p:sp>
      <p:sp>
        <p:nvSpPr>
          <p:cNvPr id="8" name="Title 1">
            <a:extLst>
              <a:ext uri="{FF2B5EF4-FFF2-40B4-BE49-F238E27FC236}">
                <a16:creationId xmlns:a16="http://schemas.microsoft.com/office/drawing/2014/main" id="{EE4EBEE9-F7B6-40E7-847A-B34D9101768A}"/>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942243D8-FCAA-43DA-AA5E-C96D3B83A0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1893DD77-C37C-400F-9DD7-EA32E32FC96C}"/>
              </a:ext>
            </a:extLst>
          </p:cNvPr>
          <p:cNvSpPr txBox="1">
            <a:spLocks/>
          </p:cNvSpPr>
          <p:nvPr/>
        </p:nvSpPr>
        <p:spPr>
          <a:xfrm>
            <a:off x="766763" y="2303463"/>
            <a:ext cx="5849937" cy="41941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nl-NL" sz="2000" dirty="0"/>
              <a:t>Rekening houdend met de informatie van deze pil:</a:t>
            </a:r>
          </a:p>
          <a:p>
            <a:pPr marL="0" indent="0" fontAlgn="auto">
              <a:spcAft>
                <a:spcPts val="0"/>
              </a:spcAft>
              <a:buFont typeface="Arial" pitchFamily="34" charset="0"/>
              <a:buNone/>
              <a:defRPr/>
            </a:pPr>
            <a:endParaRPr lang="en-GB" sz="2000" dirty="0"/>
          </a:p>
          <a:p>
            <a:pPr fontAlgn="auto">
              <a:spcAft>
                <a:spcPts val="0"/>
              </a:spcAft>
              <a:buFontTx/>
              <a:buChar char="-"/>
              <a:defRPr/>
            </a:pPr>
            <a:r>
              <a:rPr lang="nl-NL" sz="2000" dirty="0"/>
              <a:t>Wat heb je geleerd in deze module?</a:t>
            </a:r>
          </a:p>
          <a:p>
            <a:pPr fontAlgn="auto">
              <a:spcAft>
                <a:spcPts val="0"/>
              </a:spcAft>
              <a:buFontTx/>
              <a:buChar char="-"/>
              <a:defRPr/>
            </a:pPr>
            <a:endParaRPr lang="nl-NL" sz="2000" dirty="0"/>
          </a:p>
          <a:p>
            <a:pPr fontAlgn="auto">
              <a:spcAft>
                <a:spcPts val="0"/>
              </a:spcAft>
              <a:buFontTx/>
              <a:buChar char="-"/>
              <a:defRPr/>
            </a:pPr>
            <a:r>
              <a:rPr lang="nl-NL" sz="2000" dirty="0"/>
              <a:t>Hoe kan dit uw lessen positief beïnvloeden?</a:t>
            </a:r>
          </a:p>
          <a:p>
            <a:pPr fontAlgn="auto">
              <a:spcAft>
                <a:spcPts val="0"/>
              </a:spcAft>
              <a:buFontTx/>
              <a:buChar char="-"/>
              <a:defRPr/>
            </a:pPr>
            <a:endParaRPr lang="nl-NL" sz="2000" dirty="0"/>
          </a:p>
          <a:p>
            <a:pPr fontAlgn="auto">
              <a:spcAft>
                <a:spcPts val="0"/>
              </a:spcAft>
              <a:buFontTx/>
              <a:buChar char="-"/>
              <a:defRPr/>
            </a:pPr>
            <a:r>
              <a:rPr lang="nl-NL" sz="2000" dirty="0"/>
              <a:t>Welke uitdagingen zie je om dit in de klas te implementeren?</a:t>
            </a:r>
            <a:endParaRPr lang="en-GB" sz="2000" dirty="0">
              <a:ea typeface="Adobe Ming Std L" panose="02020300000000000000" pitchFamily="18" charset="-128"/>
            </a:endParaRPr>
          </a:p>
        </p:txBody>
      </p:sp>
      <p:pic>
        <p:nvPicPr>
          <p:cNvPr id="29700" name="Picture 7">
            <a:extLst>
              <a:ext uri="{FF2B5EF4-FFF2-40B4-BE49-F238E27FC236}">
                <a16:creationId xmlns:a16="http://schemas.microsoft.com/office/drawing/2014/main" id="{82B6D881-B7B2-401C-8A1D-32F65E546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agen 1">
            <a:extLst>
              <a:ext uri="{FF2B5EF4-FFF2-40B4-BE49-F238E27FC236}">
                <a16:creationId xmlns:a16="http://schemas.microsoft.com/office/drawing/2014/main" id="{22A4A7B4-1F0C-4876-9518-73B82FF32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2060575"/>
            <a:ext cx="5151438"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CuadroTexto 2">
            <a:extLst>
              <a:ext uri="{FF2B5EF4-FFF2-40B4-BE49-F238E27FC236}">
                <a16:creationId xmlns:a16="http://schemas.microsoft.com/office/drawing/2014/main" id="{7BB6F14F-35EC-4E96-80E0-2AC540FD1122}"/>
              </a:ext>
            </a:extLst>
          </p:cNvPr>
          <p:cNvSpPr txBox="1">
            <a:spLocks noChangeArrowheads="1"/>
          </p:cNvSpPr>
          <p:nvPr/>
        </p:nvSpPr>
        <p:spPr bwMode="auto">
          <a:xfrm>
            <a:off x="7343775" y="5494338"/>
            <a:ext cx="369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JESHOOTS.COM in Unsplash</a:t>
            </a:r>
          </a:p>
        </p:txBody>
      </p:sp>
      <p:sp>
        <p:nvSpPr>
          <p:cNvPr id="8" name="Title 1">
            <a:extLst>
              <a:ext uri="{FF2B5EF4-FFF2-40B4-BE49-F238E27FC236}">
                <a16:creationId xmlns:a16="http://schemas.microsoft.com/office/drawing/2014/main" id="{9C363E18-E2AC-440F-9CE7-BD10DA2E85DF}"/>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11B4F27-5DC0-47C6-AF0B-DD8E5F5D1599}"/>
              </a:ext>
            </a:extLst>
          </p:cNvPr>
          <p:cNvSpPr>
            <a:spLocks noGrp="1"/>
          </p:cNvSpPr>
          <p:nvPr>
            <p:ph type="ctrTitle"/>
          </p:nvPr>
        </p:nvSpPr>
        <p:spPr/>
        <p:txBody>
          <a:bodyPr/>
          <a:lstStyle/>
          <a:p>
            <a:pPr eaLnBrk="1" hangingPunct="1"/>
            <a:endParaRPr lang="en-GB" altLang="en-US"/>
          </a:p>
        </p:txBody>
      </p:sp>
      <p:sp>
        <p:nvSpPr>
          <p:cNvPr id="30723" name="Subtitle 2">
            <a:extLst>
              <a:ext uri="{FF2B5EF4-FFF2-40B4-BE49-F238E27FC236}">
                <a16:creationId xmlns:a16="http://schemas.microsoft.com/office/drawing/2014/main" id="{E76F9142-1108-4EFF-ADC2-BF14062462D2}"/>
              </a:ext>
            </a:extLst>
          </p:cNvPr>
          <p:cNvSpPr>
            <a:spLocks noGrp="1"/>
          </p:cNvSpPr>
          <p:nvPr>
            <p:ph type="subTitle" idx="1"/>
          </p:nvPr>
        </p:nvSpPr>
        <p:spPr/>
        <p:txBody>
          <a:bodyPr/>
          <a:lstStyle/>
          <a:p>
            <a:pPr eaLnBrk="1" hangingPunct="1"/>
            <a:endParaRPr lang="en-GB" altLang="en-US"/>
          </a:p>
        </p:txBody>
      </p:sp>
      <p:pic>
        <p:nvPicPr>
          <p:cNvPr id="30724" name="Picture 3">
            <a:extLst>
              <a:ext uri="{FF2B5EF4-FFF2-40B4-BE49-F238E27FC236}">
                <a16:creationId xmlns:a16="http://schemas.microsoft.com/office/drawing/2014/main" id="{B66E3E38-5ABF-40EC-B05B-B19278080BE7}"/>
              </a:ext>
            </a:extLst>
          </p:cNvPr>
          <p:cNvPicPr>
            <a:picLocks noChangeAspect="1"/>
          </p:cNvPicPr>
          <p:nvPr/>
        </p:nvPicPr>
        <p:blipFill>
          <a:blip r:embed="rId2">
            <a:extLst>
              <a:ext uri="{28A0092B-C50C-407E-A947-70E740481C1C}">
                <a14:useLocalDpi xmlns:a14="http://schemas.microsoft.com/office/drawing/2010/main" val="0"/>
              </a:ext>
            </a:extLst>
          </a:blip>
          <a:srcRect l="-423" r="423" b="16660"/>
          <a:stretch>
            <a:fillRect/>
          </a:stretch>
        </p:blipFill>
        <p:spPr bwMode="auto">
          <a:xfrm>
            <a:off x="-50800" y="-9525"/>
            <a:ext cx="122428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EFC8249A-C445-424B-81C8-096B4648ED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4641850"/>
            <a:ext cx="28924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a:extLst>
              <a:ext uri="{FF2B5EF4-FFF2-40B4-BE49-F238E27FC236}">
                <a16:creationId xmlns:a16="http://schemas.microsoft.com/office/drawing/2014/main" id="{DE59CC6C-690D-4E2E-A380-9E62B1C6C8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210661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3A963584-FF1D-4EFB-B945-0FB4ED9450C0}"/>
              </a:ext>
            </a:extLst>
          </p:cNvPr>
          <p:cNvSpPr txBox="1">
            <a:spLocks/>
          </p:cNvSpPr>
          <p:nvPr/>
        </p:nvSpPr>
        <p:spPr>
          <a:xfrm>
            <a:off x="10274024" y="5349875"/>
            <a:ext cx="1911350" cy="224472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auto">
              <a:spcAft>
                <a:spcPts val="0"/>
              </a:spcAft>
              <a:defRPr/>
            </a:pPr>
            <a:r>
              <a:rPr lang="nl-NL" sz="1000" b="1" dirty="0"/>
              <a:t>Disclaimer: De publicatie is tot stand gekomen met steun van het Erasmus + Programma van de Europese Unie. De inhoud van deze pagina is uitsluitend de verantwoordelijkheid van partners en kan op geen enkele manier worden opgevat als een weergave van de standpunten van het NA en de Commissie.</a:t>
            </a:r>
            <a:endParaRPr lang="en-US" sz="1000" dirty="0"/>
          </a:p>
        </p:txBody>
      </p:sp>
      <p:sp>
        <p:nvSpPr>
          <p:cNvPr id="30728" name="Rectangle 7">
            <a:extLst>
              <a:ext uri="{FF2B5EF4-FFF2-40B4-BE49-F238E27FC236}">
                <a16:creationId xmlns:a16="http://schemas.microsoft.com/office/drawing/2014/main" id="{16C2A24E-9B16-4859-920F-7784C774E069}"/>
              </a:ext>
            </a:extLst>
          </p:cNvPr>
          <p:cNvSpPr>
            <a:spLocks noChangeArrowheads="1"/>
          </p:cNvSpPr>
          <p:nvPr/>
        </p:nvSpPr>
        <p:spPr bwMode="auto">
          <a:xfrm>
            <a:off x="3968750" y="5873750"/>
            <a:ext cx="42545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000" b="1">
                <a:solidFill>
                  <a:schemeClr val="bg1"/>
                </a:solidFill>
              </a:rPr>
              <a:t>http://www.l2lifestyle.eu/ </a:t>
            </a:r>
            <a:endParaRPr lang="en-GB" altLang="en-US" sz="2000">
              <a:solidFill>
                <a:schemeClr val="bg1"/>
              </a:solidFill>
            </a:endParaRPr>
          </a:p>
          <a:p>
            <a:pPr eaLnBrk="1" hangingPunct="1">
              <a:lnSpc>
                <a:spcPct val="100000"/>
              </a:lnSpc>
              <a:spcBef>
                <a:spcPct val="0"/>
              </a:spcBef>
              <a:buFontTx/>
              <a:buNone/>
            </a:pPr>
            <a:r>
              <a:rPr lang="en-GB" altLang="en-US" sz="2000" b="1">
                <a:solidFill>
                  <a:schemeClr val="bg1"/>
                </a:solidFill>
              </a:rPr>
              <a:t>https://www.facebook.com/l2lifestyle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843ACCA3-3473-4E8D-9D42-A91F6C621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a:extLst>
              <a:ext uri="{FF2B5EF4-FFF2-40B4-BE49-F238E27FC236}">
                <a16:creationId xmlns:a16="http://schemas.microsoft.com/office/drawing/2014/main" id="{F5A13FEC-C4CE-4E9E-8EBE-62BAFCAC0B8B}"/>
              </a:ext>
            </a:extLst>
          </p:cNvPr>
          <p:cNvSpPr txBox="1">
            <a:spLocks noChangeArrowheads="1"/>
          </p:cNvSpPr>
          <p:nvPr/>
        </p:nvSpPr>
        <p:spPr bwMode="auto">
          <a:xfrm>
            <a:off x="1158875" y="2697163"/>
            <a:ext cx="48577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endParaRPr lang="en-US" altLang="es-ES" dirty="0"/>
          </a:p>
          <a:p>
            <a:pPr algn="just" eaLnBrk="1" hangingPunct="1">
              <a:lnSpc>
                <a:spcPct val="100000"/>
              </a:lnSpc>
              <a:spcBef>
                <a:spcPct val="20000"/>
              </a:spcBef>
              <a:buFont typeface="Arial" panose="020B0604020202020204" pitchFamily="34" charset="0"/>
              <a:buNone/>
            </a:pPr>
            <a:r>
              <a:rPr lang="nl-NL" altLang="es-ES" sz="2000" dirty="0"/>
              <a:t>De theorie van Mehrabian zegt dat slechts 7% van de boodschap in woorden ligt, 38% in de suprasegmentele kenmerken van taal (toon, ritme, cadans ...) en 55% in non-verbale taal, qua uiterlijk.</a:t>
            </a:r>
            <a:endParaRPr lang="en-US" altLang="es-ES" sz="3200" dirty="0"/>
          </a:p>
        </p:txBody>
      </p:sp>
      <p:pic>
        <p:nvPicPr>
          <p:cNvPr id="6148" name="Picture 9">
            <a:extLst>
              <a:ext uri="{FF2B5EF4-FFF2-40B4-BE49-F238E27FC236}">
                <a16:creationId xmlns:a16="http://schemas.microsoft.com/office/drawing/2014/main" id="{F9E21911-AD2F-4F95-B107-3E739CA6F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1">
            <a:extLst>
              <a:ext uri="{FF2B5EF4-FFF2-40B4-BE49-F238E27FC236}">
                <a16:creationId xmlns:a16="http://schemas.microsoft.com/office/drawing/2014/main" id="{75520CD9-4709-4C90-B1BA-F9DCE625A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75" y="2297113"/>
            <a:ext cx="43942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CuadroTexto 2">
            <a:extLst>
              <a:ext uri="{FF2B5EF4-FFF2-40B4-BE49-F238E27FC236}">
                <a16:creationId xmlns:a16="http://schemas.microsoft.com/office/drawing/2014/main" id="{49EA0A3E-844A-448D-B76D-9A82D4E95C59}"/>
              </a:ext>
            </a:extLst>
          </p:cNvPr>
          <p:cNvSpPr txBox="1">
            <a:spLocks noChangeArrowheads="1"/>
          </p:cNvSpPr>
          <p:nvPr/>
        </p:nvSpPr>
        <p:spPr bwMode="auto">
          <a:xfrm>
            <a:off x="7415213" y="5233988"/>
            <a:ext cx="305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Claudia in Unsplash</a:t>
            </a:r>
          </a:p>
        </p:txBody>
      </p:sp>
      <p:sp>
        <p:nvSpPr>
          <p:cNvPr id="9" name="Title 1">
            <a:extLst>
              <a:ext uri="{FF2B5EF4-FFF2-40B4-BE49-F238E27FC236}">
                <a16:creationId xmlns:a16="http://schemas.microsoft.com/office/drawing/2014/main" id="{B49A9C68-DA3F-4C60-8D33-46CE6CA694D3}"/>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3884EFB1-7046-441E-AFB5-17D118409B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F8A7172-1E7A-4861-AB4A-646D9133276A}"/>
              </a:ext>
            </a:extLst>
          </p:cNvPr>
          <p:cNvSpPr txBox="1">
            <a:spLocks/>
          </p:cNvSpPr>
          <p:nvPr/>
        </p:nvSpPr>
        <p:spPr>
          <a:xfrm>
            <a:off x="1427163" y="2327275"/>
            <a:ext cx="4602162" cy="2516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Aft>
                <a:spcPts val="0"/>
              </a:spcAft>
              <a:defRPr/>
            </a:pPr>
            <a:r>
              <a:rPr lang="nl-NL" sz="2000" dirty="0"/>
              <a:t>Doel</a:t>
            </a:r>
          </a:p>
          <a:p>
            <a:pPr marL="0" indent="0" algn="just" fontAlgn="auto">
              <a:spcAft>
                <a:spcPts val="0"/>
              </a:spcAft>
              <a:buNone/>
              <a:defRPr/>
            </a:pPr>
            <a:r>
              <a:rPr lang="nl-NL" sz="2000" dirty="0"/>
              <a:t>Kan potentiële barrières identificeren die een leerling kan hebben door middel van lichaamstaal, de toon van de stem of de woorden die de leerling gebruikt</a:t>
            </a:r>
            <a:endParaRPr lang="en-US" sz="2000" dirty="0"/>
          </a:p>
          <a:p>
            <a:pPr marL="0" indent="0" fontAlgn="auto">
              <a:spcAft>
                <a:spcPts val="0"/>
              </a:spcAft>
              <a:buFont typeface="Arial" pitchFamily="34" charset="0"/>
              <a:buNone/>
              <a:defRPr/>
            </a:pPr>
            <a:endParaRPr lang="en-US" dirty="0"/>
          </a:p>
        </p:txBody>
      </p:sp>
      <p:pic>
        <p:nvPicPr>
          <p:cNvPr id="8196" name="Picture 9">
            <a:extLst>
              <a:ext uri="{FF2B5EF4-FFF2-40B4-BE49-F238E27FC236}">
                <a16:creationId xmlns:a16="http://schemas.microsoft.com/office/drawing/2014/main" id="{8AD7356D-8258-4D15-84AB-2CF7678CB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n 1">
            <a:extLst>
              <a:ext uri="{FF2B5EF4-FFF2-40B4-BE49-F238E27FC236}">
                <a16:creationId xmlns:a16="http://schemas.microsoft.com/office/drawing/2014/main" id="{14913EE2-4983-4F4A-97EE-AC5898EFE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1651000"/>
            <a:ext cx="541655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CuadroTexto 2">
            <a:extLst>
              <a:ext uri="{FF2B5EF4-FFF2-40B4-BE49-F238E27FC236}">
                <a16:creationId xmlns:a16="http://schemas.microsoft.com/office/drawing/2014/main" id="{89EA29EC-28D2-4C48-8D0F-61FE8CB8C8FA}"/>
              </a:ext>
            </a:extLst>
          </p:cNvPr>
          <p:cNvSpPr txBox="1">
            <a:spLocks noChangeArrowheads="1"/>
          </p:cNvSpPr>
          <p:nvPr/>
        </p:nvSpPr>
        <p:spPr bwMode="auto">
          <a:xfrm>
            <a:off x="7486650" y="5329238"/>
            <a:ext cx="374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MontyLov in Unsplash</a:t>
            </a:r>
          </a:p>
        </p:txBody>
      </p:sp>
      <p:sp>
        <p:nvSpPr>
          <p:cNvPr id="9" name="Title 1">
            <a:extLst>
              <a:ext uri="{FF2B5EF4-FFF2-40B4-BE49-F238E27FC236}">
                <a16:creationId xmlns:a16="http://schemas.microsoft.com/office/drawing/2014/main" id="{177829AD-7B16-40F5-A852-AF1BCD418EAE}"/>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F3CB4A72-6BBE-49C0-845F-5310158EE4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6BD9CBFB-64E0-48D8-9F84-78538C4D7628}"/>
              </a:ext>
            </a:extLst>
          </p:cNvPr>
          <p:cNvSpPr txBox="1">
            <a:spLocks/>
          </p:cNvSpPr>
          <p:nvPr/>
        </p:nvSpPr>
        <p:spPr>
          <a:xfrm>
            <a:off x="1212850" y="2227263"/>
            <a:ext cx="5794375" cy="24876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2000" b="1" dirty="0" err="1">
                <a:ea typeface="Adobe Ming Std L" panose="02020300000000000000" pitchFamily="18" charset="-128"/>
              </a:rPr>
              <a:t>Doelen</a:t>
            </a:r>
            <a:r>
              <a:rPr lang="en-US" sz="2000" b="1" dirty="0">
                <a:ea typeface="Adobe Ming Std L" panose="02020300000000000000" pitchFamily="18" charset="-128"/>
              </a:rPr>
              <a:t>:</a:t>
            </a:r>
          </a:p>
          <a:p>
            <a:pPr fontAlgn="auto">
              <a:spcAft>
                <a:spcPts val="0"/>
              </a:spcAft>
              <a:defRPr/>
            </a:pPr>
            <a:r>
              <a:rPr lang="nl-NL" sz="2000" dirty="0">
                <a:ea typeface="Adobe Ming Std L" panose="02020300000000000000" pitchFamily="18" charset="-128"/>
              </a:rPr>
              <a:t>Leren over non-verbale communicatie</a:t>
            </a:r>
          </a:p>
          <a:p>
            <a:pPr fontAlgn="auto">
              <a:spcAft>
                <a:spcPts val="0"/>
              </a:spcAft>
              <a:defRPr/>
            </a:pPr>
            <a:r>
              <a:rPr lang="nl-NL" sz="2000" dirty="0">
                <a:ea typeface="Adobe Ming Std L" panose="02020300000000000000" pitchFamily="18" charset="-128"/>
              </a:rPr>
              <a:t>Weet hoe u de informatie beter kunt verzenden</a:t>
            </a:r>
          </a:p>
          <a:p>
            <a:pPr fontAlgn="auto">
              <a:spcAft>
                <a:spcPts val="0"/>
              </a:spcAft>
              <a:defRPr/>
            </a:pPr>
            <a:r>
              <a:rPr lang="nl-NL" sz="2000" dirty="0">
                <a:ea typeface="Adobe Ming Std L" panose="02020300000000000000" pitchFamily="18" charset="-128"/>
              </a:rPr>
              <a:t>Detecteer het verbergbericht in de studentencommunicatie</a:t>
            </a:r>
            <a:endParaRPr lang="en-US" dirty="0"/>
          </a:p>
        </p:txBody>
      </p:sp>
      <p:pic>
        <p:nvPicPr>
          <p:cNvPr id="9220" name="Picture 9">
            <a:extLst>
              <a:ext uri="{FF2B5EF4-FFF2-40B4-BE49-F238E27FC236}">
                <a16:creationId xmlns:a16="http://schemas.microsoft.com/office/drawing/2014/main" id="{47CFA598-450F-463D-9896-BE948D6DD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n 1">
            <a:extLst>
              <a:ext uri="{FF2B5EF4-FFF2-40B4-BE49-F238E27FC236}">
                <a16:creationId xmlns:a16="http://schemas.microsoft.com/office/drawing/2014/main" id="{89DFE1D2-16E5-4DDF-974A-771AC7163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225" y="1636713"/>
            <a:ext cx="4889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CuadroTexto 2">
            <a:extLst>
              <a:ext uri="{FF2B5EF4-FFF2-40B4-BE49-F238E27FC236}">
                <a16:creationId xmlns:a16="http://schemas.microsoft.com/office/drawing/2014/main" id="{CDC616D4-4BFF-4F8F-887D-AA2E427C8F83}"/>
              </a:ext>
            </a:extLst>
          </p:cNvPr>
          <p:cNvSpPr txBox="1">
            <a:spLocks noChangeArrowheads="1"/>
          </p:cNvSpPr>
          <p:nvPr/>
        </p:nvSpPr>
        <p:spPr bwMode="auto">
          <a:xfrm>
            <a:off x="7042150" y="5365750"/>
            <a:ext cx="4600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Aaron Burden in Unsplash</a:t>
            </a:r>
          </a:p>
        </p:txBody>
      </p:sp>
      <p:sp>
        <p:nvSpPr>
          <p:cNvPr id="8" name="Title 1">
            <a:extLst>
              <a:ext uri="{FF2B5EF4-FFF2-40B4-BE49-F238E27FC236}">
                <a16:creationId xmlns:a16="http://schemas.microsoft.com/office/drawing/2014/main" id="{1A8D13BD-09B5-48A8-9C4F-555FB4B807D0}"/>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B6A6CE5C-F111-4F9A-A706-137A03A7D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E342A608-6CB2-44AF-8CAF-6CB2EAF0B741}"/>
              </a:ext>
            </a:extLst>
          </p:cNvPr>
          <p:cNvSpPr txBox="1">
            <a:spLocks/>
          </p:cNvSpPr>
          <p:nvPr/>
        </p:nvSpPr>
        <p:spPr>
          <a:xfrm>
            <a:off x="912813" y="2241550"/>
            <a:ext cx="5202237" cy="3287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2000" b="1" dirty="0" err="1">
                <a:ea typeface="Adobe Ming Std L" panose="02020300000000000000" pitchFamily="18" charset="-128"/>
              </a:rPr>
              <a:t>Inhoud</a:t>
            </a:r>
            <a:r>
              <a:rPr lang="en-US" sz="2000" b="1" dirty="0">
                <a:ea typeface="Adobe Ming Std L" panose="02020300000000000000" pitchFamily="18" charset="-128"/>
              </a:rPr>
              <a:t>:</a:t>
            </a:r>
          </a:p>
          <a:p>
            <a:pPr marL="0" indent="0" fontAlgn="auto">
              <a:spcAft>
                <a:spcPts val="0"/>
              </a:spcAft>
              <a:buFont typeface="Arial" pitchFamily="34" charset="0"/>
              <a:buNone/>
              <a:defRPr/>
            </a:pPr>
            <a:endParaRPr lang="en-US" sz="2000" b="1" dirty="0">
              <a:ea typeface="Adobe Ming Std L" panose="02020300000000000000" pitchFamily="18" charset="-128"/>
            </a:endParaRPr>
          </a:p>
          <a:p>
            <a:pPr fontAlgn="auto">
              <a:spcAft>
                <a:spcPts val="0"/>
              </a:spcAft>
              <a:buFontTx/>
              <a:buChar char="-"/>
              <a:defRPr/>
            </a:pPr>
            <a:r>
              <a:rPr lang="nl-NL" sz="2000" dirty="0"/>
              <a:t>Invoering</a:t>
            </a:r>
          </a:p>
          <a:p>
            <a:pPr fontAlgn="auto">
              <a:spcAft>
                <a:spcPts val="0"/>
              </a:spcAft>
              <a:buFontTx/>
              <a:buChar char="-"/>
              <a:defRPr/>
            </a:pPr>
            <a:r>
              <a:rPr lang="nl-NL" sz="2000" dirty="0"/>
              <a:t>Definitie</a:t>
            </a:r>
          </a:p>
          <a:p>
            <a:pPr fontAlgn="auto">
              <a:spcAft>
                <a:spcPts val="0"/>
              </a:spcAft>
              <a:buFontTx/>
              <a:buChar char="-"/>
              <a:defRPr/>
            </a:pPr>
            <a:r>
              <a:rPr lang="nl-NL" sz="2000" dirty="0"/>
              <a:t>Algemene kenmerken van non-verbale communicatie</a:t>
            </a:r>
          </a:p>
          <a:p>
            <a:pPr fontAlgn="auto">
              <a:spcAft>
                <a:spcPts val="0"/>
              </a:spcAft>
              <a:buFontTx/>
              <a:buChar char="-"/>
              <a:defRPr/>
            </a:pPr>
            <a:r>
              <a:rPr lang="nl-NL" sz="2000" dirty="0"/>
              <a:t>Soorten non-verbale communicatie</a:t>
            </a:r>
          </a:p>
          <a:p>
            <a:pPr fontAlgn="auto">
              <a:spcAft>
                <a:spcPts val="0"/>
              </a:spcAft>
              <a:buFontTx/>
              <a:buChar char="-"/>
              <a:defRPr/>
            </a:pPr>
            <a:r>
              <a:rPr lang="nl-NL" sz="2000" dirty="0"/>
              <a:t>Functies van non-verbale berichten</a:t>
            </a:r>
          </a:p>
          <a:p>
            <a:pPr fontAlgn="auto">
              <a:spcAft>
                <a:spcPts val="0"/>
              </a:spcAft>
              <a:buFontTx/>
              <a:buChar char="-"/>
              <a:defRPr/>
            </a:pPr>
            <a:r>
              <a:rPr lang="nl-NL" sz="2000" dirty="0"/>
              <a:t>conclusies</a:t>
            </a:r>
            <a:endParaRPr lang="en-US" sz="2000" dirty="0"/>
          </a:p>
          <a:p>
            <a:pPr marL="0" indent="0" fontAlgn="auto">
              <a:spcAft>
                <a:spcPts val="0"/>
              </a:spcAft>
              <a:buFont typeface="Arial" pitchFamily="34" charset="0"/>
              <a:buNone/>
              <a:defRPr/>
            </a:pPr>
            <a:endParaRPr lang="en-US" dirty="0"/>
          </a:p>
        </p:txBody>
      </p:sp>
      <p:pic>
        <p:nvPicPr>
          <p:cNvPr id="10244" name="Picture 9">
            <a:extLst>
              <a:ext uri="{FF2B5EF4-FFF2-40B4-BE49-F238E27FC236}">
                <a16:creationId xmlns:a16="http://schemas.microsoft.com/office/drawing/2014/main" id="{D9A1576B-5B9B-40B7-85A8-426C3FEAA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n 1">
            <a:extLst>
              <a:ext uri="{FF2B5EF4-FFF2-40B4-BE49-F238E27FC236}">
                <a16:creationId xmlns:a16="http://schemas.microsoft.com/office/drawing/2014/main" id="{A75B1C5E-0F56-4A8E-8D0E-59E903B74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1757363"/>
            <a:ext cx="56578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CuadroTexto 2">
            <a:extLst>
              <a:ext uri="{FF2B5EF4-FFF2-40B4-BE49-F238E27FC236}">
                <a16:creationId xmlns:a16="http://schemas.microsoft.com/office/drawing/2014/main" id="{E37F9D02-49CF-4E78-9527-AA7D646745C4}"/>
              </a:ext>
            </a:extLst>
          </p:cNvPr>
          <p:cNvSpPr txBox="1">
            <a:spLocks noChangeArrowheads="1"/>
          </p:cNvSpPr>
          <p:nvPr/>
        </p:nvSpPr>
        <p:spPr bwMode="auto">
          <a:xfrm>
            <a:off x="7646988" y="5524500"/>
            <a:ext cx="328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Kaleidico in Unsplash</a:t>
            </a:r>
          </a:p>
        </p:txBody>
      </p:sp>
      <p:sp>
        <p:nvSpPr>
          <p:cNvPr id="8" name="Title 1">
            <a:extLst>
              <a:ext uri="{FF2B5EF4-FFF2-40B4-BE49-F238E27FC236}">
                <a16:creationId xmlns:a16="http://schemas.microsoft.com/office/drawing/2014/main" id="{366D908B-48A9-4C9F-A0C2-0F1B5703C5D4}"/>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410B67CE-7C59-4883-9AD1-740362FC14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Content Placeholder 2">
            <a:extLst>
              <a:ext uri="{FF2B5EF4-FFF2-40B4-BE49-F238E27FC236}">
                <a16:creationId xmlns:a16="http://schemas.microsoft.com/office/drawing/2014/main" id="{2E6E08C2-2CF8-4227-A6EE-D45CC03E8635}"/>
              </a:ext>
            </a:extLst>
          </p:cNvPr>
          <p:cNvSpPr txBox="1">
            <a:spLocks noChangeArrowheads="1"/>
          </p:cNvSpPr>
          <p:nvPr/>
        </p:nvSpPr>
        <p:spPr bwMode="auto">
          <a:xfrm>
            <a:off x="627063" y="1779588"/>
            <a:ext cx="71850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 typeface="Arial" panose="020B0604020202020204" pitchFamily="34" charset="0"/>
              <a:buNone/>
            </a:pPr>
            <a:endParaRPr lang="en-US" altLang="es-ES" sz="2000" b="1" dirty="0"/>
          </a:p>
          <a:p>
            <a:pPr algn="just" eaLnBrk="1" hangingPunct="1">
              <a:lnSpc>
                <a:spcPct val="100000"/>
              </a:lnSpc>
              <a:spcBef>
                <a:spcPct val="20000"/>
              </a:spcBef>
              <a:buFont typeface="Arial" panose="020B0604020202020204" pitchFamily="34" charset="0"/>
              <a:buNone/>
            </a:pPr>
            <a:r>
              <a:rPr lang="en-US" altLang="es-ES" sz="2000" b="1" dirty="0" err="1"/>
              <a:t>Invoering</a:t>
            </a:r>
            <a:r>
              <a:rPr lang="en-US" altLang="es-ES" sz="2000" b="1" dirty="0"/>
              <a:t>:</a:t>
            </a:r>
          </a:p>
          <a:p>
            <a:pPr algn="just" eaLnBrk="1" hangingPunct="1">
              <a:lnSpc>
                <a:spcPct val="100000"/>
              </a:lnSpc>
              <a:spcBef>
                <a:spcPct val="20000"/>
              </a:spcBef>
              <a:buFont typeface="Arial" panose="020B0604020202020204" pitchFamily="34" charset="0"/>
              <a:buNone/>
            </a:pPr>
            <a:endParaRPr lang="en-US" altLang="es-ES" sz="2000" dirty="0"/>
          </a:p>
          <a:p>
            <a:pPr algn="just" eaLnBrk="1" hangingPunct="1">
              <a:lnSpc>
                <a:spcPct val="100000"/>
              </a:lnSpc>
              <a:spcBef>
                <a:spcPct val="20000"/>
              </a:spcBef>
              <a:buFont typeface="Arial" panose="020B0604020202020204" pitchFamily="34" charset="0"/>
              <a:buNone/>
            </a:pPr>
            <a:r>
              <a:rPr lang="nl-NL" altLang="es-ES" sz="2000" dirty="0"/>
              <a:t>In het onderwijs-/leerproces van een vreemde taal is het belangrijk om te werken met de non-verbale elementen die tussenkomen in de communicatie, respectievelijk de parataal, de kinesica, de chronemics en de proxemics (Benítez Pérez en Durão, 2001: 47) . (</a:t>
            </a:r>
            <a:r>
              <a:rPr lang="nl-NL" altLang="es-ES" sz="2000" i="1" dirty="0"/>
              <a:t>In de volgende dia's zullen we zien wat elk element betekent</a:t>
            </a:r>
            <a:r>
              <a:rPr lang="nl-NL" altLang="es-ES" sz="2000" dirty="0"/>
              <a:t>)</a:t>
            </a:r>
          </a:p>
          <a:p>
            <a:pPr algn="just" eaLnBrk="1" hangingPunct="1">
              <a:lnSpc>
                <a:spcPct val="100000"/>
              </a:lnSpc>
              <a:spcBef>
                <a:spcPct val="20000"/>
              </a:spcBef>
              <a:buFont typeface="Arial" panose="020B0604020202020204" pitchFamily="34" charset="0"/>
              <a:buNone/>
            </a:pPr>
            <a:r>
              <a:rPr lang="nl-NL" altLang="es-ES" sz="2000" dirty="0"/>
              <a:t>"Luister" naar de overtredingen in het gebruik van de eigen taal en die van anderen verduidelijkt de ware bedoeling van de communicatie.</a:t>
            </a:r>
            <a:endParaRPr lang="en-US" altLang="es-ES" sz="3200" dirty="0"/>
          </a:p>
        </p:txBody>
      </p:sp>
      <p:pic>
        <p:nvPicPr>
          <p:cNvPr id="11268" name="Picture 9">
            <a:extLst>
              <a:ext uri="{FF2B5EF4-FFF2-40B4-BE49-F238E27FC236}">
                <a16:creationId xmlns:a16="http://schemas.microsoft.com/office/drawing/2014/main" id="{5E5F349B-153B-490E-9B45-8E7AA2DD8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agen 1">
            <a:extLst>
              <a:ext uri="{FF2B5EF4-FFF2-40B4-BE49-F238E27FC236}">
                <a16:creationId xmlns:a16="http://schemas.microsoft.com/office/drawing/2014/main" id="{094E1449-EFDA-49E8-BE80-C03770BC0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4663" y="1392238"/>
            <a:ext cx="28384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CuadroTexto 2">
            <a:extLst>
              <a:ext uri="{FF2B5EF4-FFF2-40B4-BE49-F238E27FC236}">
                <a16:creationId xmlns:a16="http://schemas.microsoft.com/office/drawing/2014/main" id="{02F343EE-EBB6-4FC4-839A-957CFC4220B6}"/>
              </a:ext>
            </a:extLst>
          </p:cNvPr>
          <p:cNvSpPr txBox="1">
            <a:spLocks noChangeArrowheads="1"/>
          </p:cNvSpPr>
          <p:nvPr/>
        </p:nvSpPr>
        <p:spPr bwMode="auto">
          <a:xfrm rot="5400000">
            <a:off x="9489281" y="3580607"/>
            <a:ext cx="3406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Akira Hojo in Unsplash</a:t>
            </a:r>
          </a:p>
        </p:txBody>
      </p:sp>
      <p:sp>
        <p:nvSpPr>
          <p:cNvPr id="8" name="Title 1">
            <a:extLst>
              <a:ext uri="{FF2B5EF4-FFF2-40B4-BE49-F238E27FC236}">
                <a16:creationId xmlns:a16="http://schemas.microsoft.com/office/drawing/2014/main" id="{D2AEE838-5C3E-4C5E-B15D-1C40D5846456}"/>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23DDB3DF-6DE2-4B20-B567-855318B680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2">
            <a:extLst>
              <a:ext uri="{FF2B5EF4-FFF2-40B4-BE49-F238E27FC236}">
                <a16:creationId xmlns:a16="http://schemas.microsoft.com/office/drawing/2014/main" id="{75574B92-EC82-4F96-90DC-FFC081D21505}"/>
              </a:ext>
            </a:extLst>
          </p:cNvPr>
          <p:cNvSpPr txBox="1">
            <a:spLocks noChangeArrowheads="1"/>
          </p:cNvSpPr>
          <p:nvPr/>
        </p:nvSpPr>
        <p:spPr bwMode="auto">
          <a:xfrm>
            <a:off x="1184275" y="1912938"/>
            <a:ext cx="6273800"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buFont typeface="Arial" panose="020B0604020202020204" pitchFamily="34" charset="0"/>
              <a:buNone/>
            </a:pPr>
            <a:r>
              <a:rPr lang="en-US" altLang="es-ES" sz="2000" b="1" dirty="0" err="1"/>
              <a:t>Definitie</a:t>
            </a:r>
            <a:r>
              <a:rPr lang="en-US" altLang="es-ES" sz="2000" dirty="0"/>
              <a:t>:</a:t>
            </a:r>
          </a:p>
          <a:p>
            <a:pPr algn="just" eaLnBrk="1" hangingPunct="1">
              <a:lnSpc>
                <a:spcPct val="100000"/>
              </a:lnSpc>
              <a:spcBef>
                <a:spcPct val="20000"/>
              </a:spcBef>
              <a:buFont typeface="Arial" panose="020B0604020202020204" pitchFamily="34" charset="0"/>
              <a:buNone/>
            </a:pPr>
            <a:r>
              <a:rPr lang="en-US" altLang="es-ES" sz="2000" dirty="0"/>
              <a:t> </a:t>
            </a:r>
          </a:p>
          <a:p>
            <a:pPr algn="just" eaLnBrk="1" hangingPunct="1">
              <a:lnSpc>
                <a:spcPct val="100000"/>
              </a:lnSpc>
              <a:spcBef>
                <a:spcPct val="20000"/>
              </a:spcBef>
              <a:buFont typeface="Arial" panose="020B0604020202020204" pitchFamily="34" charset="0"/>
              <a:buNone/>
            </a:pPr>
            <a:r>
              <a:rPr lang="nl-NL" altLang="es-ES" sz="2000" dirty="0"/>
              <a:t>Non-verbale communicatie brengt impliciete boodschappen, al dan niet opzettelijk, tijdens een gesprek over en omvat gezichtsuitdrukkingen, de toon en toon van de stem, de gebaren die worden getoond door middel van lichaamstaal (kinetisch) en de fysieke afstand tussen communicatoren (proxemics).</a:t>
            </a:r>
          </a:p>
          <a:p>
            <a:pPr algn="just" eaLnBrk="1" hangingPunct="1">
              <a:lnSpc>
                <a:spcPct val="100000"/>
              </a:lnSpc>
              <a:spcBef>
                <a:spcPct val="20000"/>
              </a:spcBef>
              <a:buFont typeface="Arial" panose="020B0604020202020204" pitchFamily="34" charset="0"/>
              <a:buNone/>
            </a:pPr>
            <a:r>
              <a:rPr lang="nl-NL" altLang="es-ES" sz="2000" dirty="0"/>
              <a:t>Dit betekent dat communicatie niet alleen is wat we zeggen, maar ook hoe we het zeggen.</a:t>
            </a:r>
            <a:endParaRPr lang="en-US" altLang="es-ES" sz="3200" dirty="0"/>
          </a:p>
        </p:txBody>
      </p:sp>
      <p:pic>
        <p:nvPicPr>
          <p:cNvPr id="13316" name="Picture 9">
            <a:extLst>
              <a:ext uri="{FF2B5EF4-FFF2-40B4-BE49-F238E27FC236}">
                <a16:creationId xmlns:a16="http://schemas.microsoft.com/office/drawing/2014/main" id="{189E499E-A0AF-4435-8729-D53F1047D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n 1">
            <a:extLst>
              <a:ext uri="{FF2B5EF4-FFF2-40B4-BE49-F238E27FC236}">
                <a16:creationId xmlns:a16="http://schemas.microsoft.com/office/drawing/2014/main" id="{3149CA7E-3CAD-4DE5-BBA8-65D4A2C46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6375" y="1693863"/>
            <a:ext cx="3106738"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uadroTexto 2">
            <a:extLst>
              <a:ext uri="{FF2B5EF4-FFF2-40B4-BE49-F238E27FC236}">
                <a16:creationId xmlns:a16="http://schemas.microsoft.com/office/drawing/2014/main" id="{440713FE-BF43-4234-9558-FD1C97C3EBA5}"/>
              </a:ext>
            </a:extLst>
          </p:cNvPr>
          <p:cNvSpPr txBox="1">
            <a:spLocks noChangeArrowheads="1"/>
          </p:cNvSpPr>
          <p:nvPr/>
        </p:nvSpPr>
        <p:spPr bwMode="auto">
          <a:xfrm rot="5400000">
            <a:off x="9160669" y="3694907"/>
            <a:ext cx="391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Nicole Honeywill in Unsplash</a:t>
            </a:r>
          </a:p>
        </p:txBody>
      </p:sp>
      <p:sp>
        <p:nvSpPr>
          <p:cNvPr id="8" name="Title 1">
            <a:extLst>
              <a:ext uri="{FF2B5EF4-FFF2-40B4-BE49-F238E27FC236}">
                <a16:creationId xmlns:a16="http://schemas.microsoft.com/office/drawing/2014/main" id="{DCD117FF-D182-43FD-A6FD-A5788FBEAD0F}"/>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DDA0244B-F873-4F7A-B558-7F750E06DB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4225" y="6138863"/>
            <a:ext cx="2517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A517260-8020-4A3C-9273-900531958582}"/>
              </a:ext>
            </a:extLst>
          </p:cNvPr>
          <p:cNvSpPr txBox="1">
            <a:spLocks/>
          </p:cNvSpPr>
          <p:nvPr/>
        </p:nvSpPr>
        <p:spPr>
          <a:xfrm>
            <a:off x="682625" y="1949450"/>
            <a:ext cx="6075363" cy="41894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Font typeface="Arial" pitchFamily="34" charset="0"/>
              <a:buNone/>
              <a:defRPr/>
            </a:pPr>
            <a:r>
              <a:rPr lang="nl-NL" sz="2000" b="1" dirty="0"/>
              <a:t>Algemene kenmerken van non-verbale communicatie:</a:t>
            </a:r>
          </a:p>
          <a:p>
            <a:pPr marL="0" indent="0" algn="just" fontAlgn="auto">
              <a:spcAft>
                <a:spcPts val="0"/>
              </a:spcAft>
              <a:buFont typeface="Arial" pitchFamily="34" charset="0"/>
              <a:buNone/>
              <a:defRPr/>
            </a:pPr>
            <a:endParaRPr lang="en-US" sz="2000" b="1" dirty="0"/>
          </a:p>
          <a:p>
            <a:pPr marL="0" indent="0" algn="just" fontAlgn="auto">
              <a:spcAft>
                <a:spcPts val="0"/>
              </a:spcAft>
              <a:buFont typeface="Arial" pitchFamily="34" charset="0"/>
              <a:buNone/>
              <a:defRPr/>
            </a:pPr>
            <a:r>
              <a:rPr lang="en-US" sz="2000" dirty="0"/>
              <a:t>• </a:t>
            </a:r>
            <a:r>
              <a:rPr lang="nl-NL" sz="2000" dirty="0"/>
              <a:t>Non-verbale communicatie onderhoudt over het algemeen een relatie van onderlinge afhankelijkheid met verbale interactie.</a:t>
            </a:r>
          </a:p>
          <a:p>
            <a:pPr marL="0" indent="0" algn="just" fontAlgn="auto">
              <a:spcAft>
                <a:spcPts val="0"/>
              </a:spcAft>
              <a:buFont typeface="Arial" pitchFamily="34" charset="0"/>
              <a:buNone/>
              <a:defRPr/>
            </a:pPr>
            <a:r>
              <a:rPr lang="nl-NL" sz="2000" dirty="0"/>
              <a:t>• Non-verbale boodschappen hebben vaak meer betekenis dan verbale boodschappen.</a:t>
            </a:r>
          </a:p>
          <a:p>
            <a:pPr marL="0" indent="0" algn="just" fontAlgn="auto">
              <a:spcAft>
                <a:spcPts val="0"/>
              </a:spcAft>
              <a:buFont typeface="Arial" pitchFamily="34" charset="0"/>
              <a:buNone/>
              <a:defRPr/>
            </a:pPr>
            <a:r>
              <a:rPr lang="nl-NL" sz="2000" dirty="0"/>
              <a:t>• In elke communicatieve situatie is non-verbale communicatie onvermijdelijk.</a:t>
            </a:r>
          </a:p>
          <a:p>
            <a:pPr marL="0" indent="0" algn="just" fontAlgn="auto">
              <a:spcAft>
                <a:spcPts val="0"/>
              </a:spcAft>
              <a:buFont typeface="Arial" pitchFamily="34" charset="0"/>
              <a:buNone/>
              <a:defRPr/>
            </a:pPr>
            <a:r>
              <a:rPr lang="nl-NL" sz="2000" dirty="0"/>
              <a:t>• Bij non-verbale boodschappen overheerst de expressieve of gevoelsfunctie boven het referentiële.</a:t>
            </a:r>
          </a:p>
          <a:p>
            <a:pPr marL="0" indent="0" algn="just" fontAlgn="auto">
              <a:spcAft>
                <a:spcPts val="0"/>
              </a:spcAft>
              <a:buFont typeface="Arial" pitchFamily="34" charset="0"/>
              <a:buNone/>
              <a:defRPr/>
            </a:pPr>
            <a:r>
              <a:rPr lang="nl-NL" sz="2000" dirty="0"/>
              <a:t>• In verschillende culturen zijn er verschillende non-verbale systemen.</a:t>
            </a:r>
            <a:endParaRPr lang="en-US" sz="2000" dirty="0"/>
          </a:p>
          <a:p>
            <a:pPr fontAlgn="auto">
              <a:spcAft>
                <a:spcPts val="0"/>
              </a:spcAft>
              <a:defRPr/>
            </a:pPr>
            <a:endParaRPr lang="en-US" sz="2000" dirty="0"/>
          </a:p>
          <a:p>
            <a:pPr marL="0" indent="0" fontAlgn="auto">
              <a:spcAft>
                <a:spcPts val="0"/>
              </a:spcAft>
              <a:buFont typeface="Arial" pitchFamily="34" charset="0"/>
              <a:buNone/>
              <a:defRPr/>
            </a:pPr>
            <a:endParaRPr lang="en-US" dirty="0"/>
          </a:p>
        </p:txBody>
      </p:sp>
      <p:pic>
        <p:nvPicPr>
          <p:cNvPr id="15364" name="Picture 9">
            <a:extLst>
              <a:ext uri="{FF2B5EF4-FFF2-40B4-BE49-F238E27FC236}">
                <a16:creationId xmlns:a16="http://schemas.microsoft.com/office/drawing/2014/main" id="{407E6C60-3BFB-41B0-9D7A-B9F6B9160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575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n 1">
            <a:extLst>
              <a:ext uri="{FF2B5EF4-FFF2-40B4-BE49-F238E27FC236}">
                <a16:creationId xmlns:a16="http://schemas.microsoft.com/office/drawing/2014/main" id="{20BB273F-62FE-4D9C-B443-35C5850A2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438" y="1706563"/>
            <a:ext cx="5110162"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CuadroTexto 2">
            <a:extLst>
              <a:ext uri="{FF2B5EF4-FFF2-40B4-BE49-F238E27FC236}">
                <a16:creationId xmlns:a16="http://schemas.microsoft.com/office/drawing/2014/main" id="{ECE142C6-8E3C-4F01-A93E-05733092E651}"/>
              </a:ext>
            </a:extLst>
          </p:cNvPr>
          <p:cNvSpPr txBox="1">
            <a:spLocks noChangeArrowheads="1"/>
          </p:cNvSpPr>
          <p:nvPr/>
        </p:nvSpPr>
        <p:spPr bwMode="auto">
          <a:xfrm>
            <a:off x="7229475" y="5000625"/>
            <a:ext cx="451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a:t>Photo by NeONBRAND in Unsplash</a:t>
            </a:r>
          </a:p>
        </p:txBody>
      </p:sp>
      <p:sp>
        <p:nvSpPr>
          <p:cNvPr id="8" name="Title 1">
            <a:extLst>
              <a:ext uri="{FF2B5EF4-FFF2-40B4-BE49-F238E27FC236}">
                <a16:creationId xmlns:a16="http://schemas.microsoft.com/office/drawing/2014/main" id="{40812DEF-ADF4-4DB4-AC09-B144864E9B58}"/>
              </a:ext>
            </a:extLst>
          </p:cNvPr>
          <p:cNvSpPr txBox="1">
            <a:spLocks/>
          </p:cNvSpPr>
          <p:nvPr/>
        </p:nvSpPr>
        <p:spPr>
          <a:xfrm>
            <a:off x="5695950" y="-14288"/>
            <a:ext cx="6496050" cy="1406526"/>
          </a:xfrm>
          <a:prstGeom prst="rect">
            <a:avLst/>
          </a:prstGeom>
          <a:solidFill>
            <a:srgbClr val="C1FFA6"/>
          </a:solidFill>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GB" sz="2200" b="1" dirty="0">
                <a:latin typeface="Calibri"/>
                <a:ea typeface="+mn-ea"/>
                <a:cs typeface="+mn-cs"/>
              </a:rPr>
              <a:t>ZORG – </a:t>
            </a:r>
            <a:r>
              <a:rPr lang="en-GB" sz="2200" b="1" dirty="0" err="1">
                <a:latin typeface="Calibri"/>
                <a:ea typeface="+mn-ea"/>
                <a:cs typeface="+mn-cs"/>
              </a:rPr>
              <a:t>Toepassing</a:t>
            </a:r>
            <a:endParaRPr lang="en-GB" sz="2200" b="1" dirty="0">
              <a:latin typeface="Calibri"/>
              <a:ea typeface="+mn-ea"/>
              <a:cs typeface="+mn-cs"/>
            </a:endParaRPr>
          </a:p>
          <a:p>
            <a:pPr fontAlgn="auto">
              <a:spcAft>
                <a:spcPts val="0"/>
              </a:spcAft>
              <a:defRPr/>
            </a:pPr>
            <a:endParaRPr lang="es-ES" sz="2200" b="1" dirty="0">
              <a:latin typeface="Calibri"/>
              <a:ea typeface="+mn-ea"/>
              <a:cs typeface="+mn-cs"/>
            </a:endParaRPr>
          </a:p>
          <a:p>
            <a:pPr fontAlgn="auto">
              <a:spcAft>
                <a:spcPts val="0"/>
              </a:spcAft>
              <a:defRPr/>
            </a:pPr>
            <a:r>
              <a:rPr lang="es-ES" sz="2200" b="1" dirty="0">
                <a:latin typeface="Calibri"/>
                <a:ea typeface="+mn-ea"/>
                <a:cs typeface="+mn-cs"/>
              </a:rPr>
              <a:t>Module – Non-</a:t>
            </a:r>
            <a:r>
              <a:rPr lang="es-ES" sz="2200" b="1" dirty="0" err="1">
                <a:latin typeface="Calibri"/>
                <a:ea typeface="+mn-ea"/>
                <a:cs typeface="+mn-cs"/>
              </a:rPr>
              <a:t>verbaal</a:t>
            </a:r>
            <a:r>
              <a:rPr lang="es-ES" sz="2200" b="1" dirty="0">
                <a:latin typeface="Calibri"/>
                <a:ea typeface="+mn-ea"/>
                <a:cs typeface="+mn-cs"/>
              </a:rPr>
              <a:t> </a:t>
            </a:r>
            <a:r>
              <a:rPr lang="es-ES" sz="2200" b="1" dirty="0" err="1">
                <a:latin typeface="Calibri"/>
                <a:ea typeface="+mn-ea"/>
                <a:cs typeface="+mn-cs"/>
              </a:rPr>
              <a:t>Communicatie</a:t>
            </a:r>
            <a:endParaRPr lang="es-ES" sz="2200" b="1" dirty="0">
              <a:latin typeface="Calibri"/>
              <a:ea typeface="+mn-ea"/>
              <a:cs typeface="+mn-cs"/>
            </a:endParaRPr>
          </a:p>
          <a:p>
            <a:pPr fontAlgn="auto">
              <a:spcAft>
                <a:spcPts val="0"/>
              </a:spcAft>
              <a:defRPr/>
            </a:pPr>
            <a:endParaRPr lang="en-GB" sz="2200" b="1" dirty="0">
              <a:latin typeface="Calibri"/>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1897</Words>
  <Application>Microsoft Office PowerPoint</Application>
  <PresentationFormat>Widescreen</PresentationFormat>
  <Paragraphs>232</Paragraphs>
  <Slides>22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Arial</vt:lpstr>
      <vt:lpstr>Calibri Light</vt:lpstr>
      <vt:lpstr>Adobe Ming Std 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 and F</dc:creator>
  <cp:lastModifiedBy> </cp:lastModifiedBy>
  <cp:revision>60</cp:revision>
  <dcterms:created xsi:type="dcterms:W3CDTF">2019-01-24T13:31:01Z</dcterms:created>
  <dcterms:modified xsi:type="dcterms:W3CDTF">2021-07-08T10:02:49Z</dcterms:modified>
</cp:coreProperties>
</file>