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60"/>
  </p:normalViewPr>
  <p:slideViewPr>
    <p:cSldViewPr snapToGrid="0">
      <p:cViewPr>
        <p:scale>
          <a:sx n="39" d="100"/>
          <a:sy n="39" d="100"/>
        </p:scale>
        <p:origin x="88" y="8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54827655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554827655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54827655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554827655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maximum 5 minutes</a:t>
            </a: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5482765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55482765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54827655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554827655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54827655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554827655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54827655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maximum 5 minutes</a:t>
            </a:r>
            <a:endParaRPr/>
          </a:p>
        </p:txBody>
      </p:sp>
      <p:sp>
        <p:nvSpPr>
          <p:cNvPr id="153" name="Google Shape;153;g554827655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endParaRPr sz="6000"/>
          </a:p>
        </p:txBody>
      </p:sp>
      <p:sp>
        <p:nvSpPr>
          <p:cNvPr id="85" name="Google Shape;85;p13"/>
          <p:cNvSpPr txBox="1">
            <a:spLocks noGrp="1"/>
          </p:cNvSpPr>
          <p:nvPr>
            <p:ph type="subTitle" idx="1"/>
          </p:nvPr>
        </p:nvSpPr>
        <p:spPr>
          <a:xfrm>
            <a:off x="1524000" y="3602037"/>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86" name="Google Shape;86;p13"/>
          <p:cNvPicPr preferRelativeResize="0"/>
          <p:nvPr/>
        </p:nvPicPr>
        <p:blipFill rotWithShape="1">
          <a:blip r:embed="rId3">
            <a:alphaModFix/>
          </a:blip>
          <a:srcRect l="-422" r="422" b="16658"/>
          <a:stretch/>
        </p:blipFill>
        <p:spPr>
          <a:xfrm>
            <a:off x="-50800" y="-9525"/>
            <a:ext cx="12242800" cy="6880225"/>
          </a:xfrm>
          <a:prstGeom prst="rect">
            <a:avLst/>
          </a:prstGeom>
          <a:noFill/>
          <a:ln>
            <a:noFill/>
          </a:ln>
        </p:spPr>
      </p:pic>
      <p:pic>
        <p:nvPicPr>
          <p:cNvPr id="87" name="Google Shape;87;p13"/>
          <p:cNvPicPr preferRelativeResize="0"/>
          <p:nvPr/>
        </p:nvPicPr>
        <p:blipFill rotWithShape="1">
          <a:blip r:embed="rId4">
            <a:alphaModFix/>
          </a:blip>
          <a:srcRect/>
          <a:stretch/>
        </p:blipFill>
        <p:spPr>
          <a:xfrm>
            <a:off x="4624387" y="4641850"/>
            <a:ext cx="2892425" cy="973137"/>
          </a:xfrm>
          <a:prstGeom prst="rect">
            <a:avLst/>
          </a:prstGeom>
          <a:noFill/>
          <a:ln>
            <a:noFill/>
          </a:ln>
        </p:spPr>
      </p:pic>
      <p:pic>
        <p:nvPicPr>
          <p:cNvPr id="88" name="Google Shape;88;p13"/>
          <p:cNvPicPr preferRelativeResize="0"/>
          <p:nvPr/>
        </p:nvPicPr>
        <p:blipFill rotWithShape="1">
          <a:blip r:embed="rId5">
            <a:alphaModFix/>
          </a:blip>
          <a:srcRect/>
          <a:stretch/>
        </p:blipFill>
        <p:spPr>
          <a:xfrm>
            <a:off x="0" y="-9525"/>
            <a:ext cx="2106612" cy="601662"/>
          </a:xfrm>
          <a:prstGeom prst="rect">
            <a:avLst/>
          </a:prstGeom>
          <a:noFill/>
          <a:ln>
            <a:noFill/>
          </a:ln>
        </p:spPr>
      </p:pic>
      <p:sp>
        <p:nvSpPr>
          <p:cNvPr id="89" name="Google Shape;89;p13"/>
          <p:cNvSpPr txBox="1"/>
          <p:nvPr/>
        </p:nvSpPr>
        <p:spPr>
          <a:xfrm>
            <a:off x="9185275" y="5911850"/>
            <a:ext cx="2965450" cy="1244600"/>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chemeClr val="dk1"/>
              </a:buClr>
              <a:buSzPts val="2200"/>
              <a:buFont typeface="Calibri"/>
              <a:buNone/>
            </a:pPr>
            <a:endParaRPr sz="2200" b="0" i="0" u="none" strike="noStrike" cap="none" dirty="0">
              <a:solidFill>
                <a:schemeClr val="dk1"/>
              </a:solidFill>
              <a:latin typeface="Calibri"/>
              <a:ea typeface="Calibri"/>
              <a:cs typeface="Calibri"/>
              <a:sym typeface="Calibri"/>
            </a:endParaRPr>
          </a:p>
          <a:p>
            <a:pPr marL="0" marR="0" lvl="0" indent="0" algn="r" rtl="0">
              <a:lnSpc>
                <a:spcPct val="80000"/>
              </a:lnSpc>
              <a:spcBef>
                <a:spcPts val="540"/>
              </a:spcBef>
              <a:spcAft>
                <a:spcPts val="0"/>
              </a:spcAft>
              <a:buClr>
                <a:schemeClr val="dk1"/>
              </a:buClr>
              <a:buSzPts val="2700"/>
              <a:buFont typeface="Calibri"/>
              <a:buNone/>
            </a:pPr>
            <a:r>
              <a:rPr lang="en-US" sz="2700" b="1" i="0" u="none" strike="noStrike" cap="none" dirty="0">
                <a:solidFill>
                  <a:schemeClr val="dk1"/>
                </a:solidFill>
                <a:latin typeface="Calibri"/>
                <a:ea typeface="Calibri"/>
                <a:cs typeface="Calibri"/>
                <a:sym typeface="Calibri"/>
              </a:rPr>
              <a:t>DOELSTELLING</a:t>
            </a:r>
            <a:r>
              <a:rPr lang="en-US" sz="2800" b="1" i="0" u="none" strike="noStrike" cap="none" dirty="0">
                <a:solidFill>
                  <a:schemeClr val="dk1"/>
                </a:solidFill>
                <a:latin typeface="Calibri"/>
                <a:ea typeface="Calibri"/>
                <a:cs typeface="Calibri"/>
                <a:sym typeface="Calibri"/>
              </a:rPr>
              <a:t>  </a:t>
            </a:r>
            <a:endParaRPr dirty="0"/>
          </a:p>
          <a:p>
            <a:pPr marL="0" marR="0" lvl="0" indent="0" algn="r" rtl="0">
              <a:lnSpc>
                <a:spcPct val="80000"/>
              </a:lnSpc>
              <a:spcBef>
                <a:spcPts val="440"/>
              </a:spcBef>
              <a:spcAft>
                <a:spcPts val="0"/>
              </a:spcAft>
              <a:buClr>
                <a:schemeClr val="dk1"/>
              </a:buClr>
              <a:buSzPts val="2200"/>
              <a:buFont typeface="Calibri"/>
              <a:buNone/>
            </a:pP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dirty="0">
              <a:solidFill>
                <a:schemeClr val="dk1"/>
              </a:solidFill>
              <a:latin typeface="Calibri"/>
              <a:ea typeface="Calibri"/>
              <a:cs typeface="Calibri"/>
              <a:sym typeface="Calibri"/>
            </a:endParaRPr>
          </a:p>
        </p:txBody>
      </p:sp>
      <p:sp>
        <p:nvSpPr>
          <p:cNvPr id="90" name="Google Shape;90;p13"/>
          <p:cNvSpPr txBox="1"/>
          <p:nvPr/>
        </p:nvSpPr>
        <p:spPr>
          <a:xfrm>
            <a:off x="9531350" y="-25400"/>
            <a:ext cx="2686050" cy="6985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a:t>
            </a:r>
            <a:br>
              <a:rPr lang="en-US" sz="2200" b="1" i="0" u="none" dirty="0">
                <a:solidFill>
                  <a:schemeClr val="dk1"/>
                </a:solidFill>
                <a:latin typeface="Calibri"/>
                <a:ea typeface="Calibri"/>
                <a:cs typeface="Calibri"/>
                <a:sym typeface="Calibri"/>
              </a:rPr>
            </a:br>
            <a:r>
              <a:rPr lang="en-US" sz="2200" b="1" i="0" u="none" dirty="0">
                <a:solidFill>
                  <a:schemeClr val="dk1"/>
                </a:solidFill>
                <a:latin typeface="Calibri"/>
                <a:ea typeface="Calibri"/>
                <a:cs typeface="Calibri"/>
                <a:sym typeface="Calibri"/>
              </a:rPr>
              <a:t>Application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2"/>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64" name="Google Shape;164;p22"/>
          <p:cNvSpPr txBox="1"/>
          <p:nvPr/>
        </p:nvSpPr>
        <p:spPr>
          <a:xfrm>
            <a:off x="3194850" y="2724900"/>
            <a:ext cx="5802300" cy="14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1000" b="1" dirty="0">
                <a:solidFill>
                  <a:schemeClr val="dk1"/>
                </a:solidFill>
                <a:latin typeface="Calibri"/>
                <a:ea typeface="Calibri"/>
                <a:cs typeface="Calibri"/>
                <a:sym typeface="Calibri"/>
              </a:rPr>
              <a:t>SLIM</a:t>
            </a:r>
            <a:endParaRPr sz="2200" dirty="0">
              <a:solidFill>
                <a:schemeClr val="dk1"/>
              </a:solidFill>
              <a:latin typeface="Calibri"/>
              <a:ea typeface="Calibri"/>
              <a:cs typeface="Calibri"/>
              <a:sym typeface="Calibri"/>
            </a:endParaRPr>
          </a:p>
        </p:txBody>
      </p:sp>
      <p:pic>
        <p:nvPicPr>
          <p:cNvPr id="165" name="Google Shape;165;p22"/>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66" name="Google Shape;166;p22"/>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6" name="Google Shape;97;p14">
            <a:extLst>
              <a:ext uri="{FF2B5EF4-FFF2-40B4-BE49-F238E27FC236}">
                <a16:creationId xmlns:a16="http://schemas.microsoft.com/office/drawing/2014/main" id="{DDB6F6B8-55AF-4B4F-9BA8-FD16A5D8B7A8}"/>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3"/>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72" name="Google Shape;172;p23"/>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73" name="Google Shape;173;p23"/>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74" name="Google Shape;174;p23"/>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75" name="Google Shape;175;p23"/>
          <p:cNvSpPr txBox="1"/>
          <p:nvPr/>
        </p:nvSpPr>
        <p:spPr>
          <a:xfrm>
            <a:off x="939800" y="1944687"/>
            <a:ext cx="6542087" cy="3754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endParaRPr sz="2200" b="1" i="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1" i="0" u="sng" dirty="0" err="1">
                <a:solidFill>
                  <a:schemeClr val="dk1"/>
                </a:solidFill>
                <a:latin typeface="Calibri"/>
                <a:ea typeface="Calibri"/>
                <a:cs typeface="Calibri"/>
                <a:sym typeface="Calibri"/>
              </a:rPr>
              <a:t>Specifiek</a:t>
            </a:r>
            <a:r>
              <a:rPr lang="en-US" sz="2200" b="1" i="0" u="sng" dirty="0">
                <a:solidFill>
                  <a:schemeClr val="dk1"/>
                </a:solidFill>
                <a:latin typeface="Calibri"/>
                <a:ea typeface="Calibri"/>
                <a:cs typeface="Calibri"/>
                <a:sym typeface="Calibri"/>
              </a:rPr>
              <a:t> / </a:t>
            </a:r>
            <a:r>
              <a:rPr lang="en-US" sz="2200" b="1" i="0" u="sng" dirty="0" err="1">
                <a:solidFill>
                  <a:schemeClr val="dk1"/>
                </a:solidFill>
                <a:latin typeface="Calibri"/>
                <a:ea typeface="Calibri"/>
                <a:cs typeface="Calibri"/>
                <a:sym typeface="Calibri"/>
              </a:rPr>
              <a:t>Aanzienlijk</a:t>
            </a:r>
            <a:endParaRPr lang="en-US" sz="2200" b="1" i="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Wat willen ze precies bereiken? Hoe specifieker ze zijn, hoe groter de kans dat ze hun doel bereiken.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Veel leerlingen zeggen: </a:t>
            </a:r>
            <a:r>
              <a:rPr lang="nl-NL" sz="2200" b="1" i="1" u="none" dirty="0">
                <a:solidFill>
                  <a:schemeClr val="dk1"/>
                </a:solidFill>
                <a:latin typeface="Calibri"/>
                <a:ea typeface="Calibri"/>
                <a:cs typeface="Calibri"/>
                <a:sym typeface="Calibri"/>
              </a:rPr>
              <a:t>'Ik wil mijn niveau Engels verbeteren</a:t>
            </a:r>
            <a:r>
              <a:rPr lang="nl-NL" sz="2200" b="0" i="0" u="none" dirty="0">
                <a:solidFill>
                  <a:schemeClr val="dk1"/>
                </a:solidFill>
                <a:latin typeface="Calibri"/>
                <a:ea typeface="Calibri"/>
                <a:cs typeface="Calibri"/>
                <a:sym typeface="Calibri"/>
              </a:rPr>
              <a:t>', terwijl ze zouden moeten proberen het op te splitsen in een specifieker doel, zoals </a:t>
            </a:r>
            <a:r>
              <a:rPr lang="nl-NL" sz="2200" b="1" i="1" u="none" dirty="0">
                <a:solidFill>
                  <a:schemeClr val="dk1"/>
                </a:solidFill>
                <a:latin typeface="Calibri"/>
                <a:ea typeface="Calibri"/>
                <a:cs typeface="Calibri"/>
                <a:sym typeface="Calibri"/>
              </a:rPr>
              <a:t>'Ik wil me concentreren op mijn spreken en alles kunnen doen op de 'can do'-lijst voor gesproken interactie tegen augustus.</a:t>
            </a:r>
            <a:endParaRPr sz="2200" b="1" i="1" u="none" dirty="0">
              <a:solidFill>
                <a:schemeClr val="dk1"/>
              </a:solidFill>
              <a:latin typeface="Calibri"/>
              <a:ea typeface="Calibri"/>
              <a:cs typeface="Calibri"/>
              <a:sym typeface="Calibri"/>
            </a:endParaRPr>
          </a:p>
        </p:txBody>
      </p:sp>
      <p:pic>
        <p:nvPicPr>
          <p:cNvPr id="176" name="Google Shape;176;p23"/>
          <p:cNvPicPr preferRelativeResize="0"/>
          <p:nvPr/>
        </p:nvPicPr>
        <p:blipFill rotWithShape="1">
          <a:blip r:embed="rId5">
            <a:alphaModFix/>
          </a:blip>
          <a:srcRect/>
          <a:stretch/>
        </p:blipFill>
        <p:spPr>
          <a:xfrm>
            <a:off x="7481887" y="2178050"/>
            <a:ext cx="4384675" cy="3287712"/>
          </a:xfrm>
          <a:prstGeom prst="rect">
            <a:avLst/>
          </a:prstGeom>
          <a:noFill/>
          <a:ln>
            <a:noFill/>
          </a:ln>
        </p:spPr>
      </p:pic>
      <p:sp>
        <p:nvSpPr>
          <p:cNvPr id="8" name="Google Shape;97;p14">
            <a:extLst>
              <a:ext uri="{FF2B5EF4-FFF2-40B4-BE49-F238E27FC236}">
                <a16:creationId xmlns:a16="http://schemas.microsoft.com/office/drawing/2014/main" id="{27A977BD-0D5A-4A50-9731-C7F6F3AE5155}"/>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4"/>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82" name="Google Shape;182;p24"/>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83" name="Google Shape;183;p24"/>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84" name="Google Shape;184;p24"/>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85" name="Google Shape;185;p24"/>
          <p:cNvSpPr txBox="1"/>
          <p:nvPr/>
        </p:nvSpPr>
        <p:spPr>
          <a:xfrm>
            <a:off x="498475" y="1727200"/>
            <a:ext cx="10995025" cy="4832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Wat willen ze precies bereiken? Hoe specifieker ze zijn, hoe groter de kans dat ze hun doel bereiken.</a:t>
            </a: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Vragen die leerlingen zichzelf kunnen stellen bij het stellen van doelen en doelen zijn:</a:t>
            </a: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Wat wil ik precies bereiken?</a:t>
            </a: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Waar? – </a:t>
            </a:r>
            <a:r>
              <a:rPr lang="nl-NL" sz="2200" i="0" u="none" dirty="0">
                <a:solidFill>
                  <a:schemeClr val="dk1"/>
                </a:solidFill>
                <a:latin typeface="Calibri"/>
                <a:ea typeface="Calibri"/>
                <a:cs typeface="Calibri"/>
                <a:sym typeface="Calibri"/>
              </a:rPr>
              <a:t>In mijn lessen, thuis, etc</a:t>
            </a:r>
            <a:r>
              <a:rPr lang="nl-NL" sz="2200" b="1" i="0" u="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Hoe? – </a:t>
            </a:r>
            <a:r>
              <a:rPr lang="nl-NL" sz="2200" i="0" u="none" dirty="0">
                <a:solidFill>
                  <a:schemeClr val="dk1"/>
                </a:solidFill>
                <a:latin typeface="Calibri"/>
                <a:ea typeface="Calibri"/>
                <a:cs typeface="Calibri"/>
                <a:sym typeface="Calibri"/>
              </a:rPr>
              <a:t>Concentreren in de klas en thuis nakijken/oefenen.</a:t>
            </a: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Wanneer? – </a:t>
            </a:r>
            <a:r>
              <a:rPr lang="nl-NL" sz="2200" i="0" u="none" dirty="0">
                <a:solidFill>
                  <a:schemeClr val="dk1"/>
                </a:solidFill>
                <a:latin typeface="Calibri"/>
                <a:ea typeface="Calibri"/>
                <a:cs typeface="Calibri"/>
                <a:sym typeface="Calibri"/>
              </a:rPr>
              <a:t>Elke avond een uur</a:t>
            </a: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Met wie? – </a:t>
            </a:r>
            <a:r>
              <a:rPr lang="nl-NL" sz="2200" i="0" u="none" dirty="0">
                <a:solidFill>
                  <a:schemeClr val="dk1"/>
                </a:solidFill>
                <a:latin typeface="Calibri"/>
                <a:ea typeface="Calibri"/>
                <a:cs typeface="Calibri"/>
                <a:sym typeface="Calibri"/>
              </a:rPr>
              <a:t>Vrienden.</a:t>
            </a: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Wat zijn de voorwaarden en beperkingen? – </a:t>
            </a:r>
            <a:r>
              <a:rPr lang="nl-NL" sz="2200" i="0" u="none" dirty="0">
                <a:solidFill>
                  <a:schemeClr val="dk1"/>
                </a:solidFill>
                <a:latin typeface="Calibri"/>
                <a:ea typeface="Calibri"/>
                <a:cs typeface="Calibri"/>
                <a:sym typeface="Calibri"/>
              </a:rPr>
              <a:t>Als ik aan het werk ben / op reis ga met vrienden, dan zal ik dat uur doordeweeks inhalen.</a:t>
            </a: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Waarom wil ik dit doel precies bereiken? </a:t>
            </a:r>
            <a:r>
              <a:rPr lang="nl-NL" sz="2200" i="0" u="none" dirty="0">
                <a:solidFill>
                  <a:schemeClr val="dk1"/>
                </a:solidFill>
                <a:latin typeface="Calibri"/>
                <a:ea typeface="Calibri"/>
                <a:cs typeface="Calibri"/>
                <a:sym typeface="Calibri"/>
              </a:rPr>
              <a:t>Wat zijn mogelijke alternatieve manieren om hetzelfde te bereiken? Vloeiend communiceren met klanten op het werk. Een alternatieve manier zou zijn om privélessen te nemen om je op dit doel te concentreren (één doel tegelijk).</a:t>
            </a:r>
            <a:endParaRPr dirty="0"/>
          </a:p>
        </p:txBody>
      </p:sp>
      <p:sp>
        <p:nvSpPr>
          <p:cNvPr id="7" name="Google Shape;97;p14">
            <a:extLst>
              <a:ext uri="{FF2B5EF4-FFF2-40B4-BE49-F238E27FC236}">
                <a16:creationId xmlns:a16="http://schemas.microsoft.com/office/drawing/2014/main" id="{C67E3661-845E-4E14-AB69-FB84D67729EC}"/>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91" name="Google Shape;191;p25"/>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92" name="Google Shape;192;p25"/>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93" name="Google Shape;193;p25"/>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94" name="Google Shape;194;p25"/>
          <p:cNvSpPr txBox="1"/>
          <p:nvPr/>
        </p:nvSpPr>
        <p:spPr>
          <a:xfrm>
            <a:off x="820737" y="2266950"/>
            <a:ext cx="6096000" cy="2124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dirty="0" err="1">
                <a:solidFill>
                  <a:schemeClr val="dk1"/>
                </a:solidFill>
                <a:latin typeface="Calibri"/>
                <a:ea typeface="Calibri"/>
                <a:cs typeface="Calibri"/>
                <a:sym typeface="Calibri"/>
              </a:rPr>
              <a:t>Meetbaar</a:t>
            </a:r>
            <a:r>
              <a:rPr lang="en-US" sz="2200" b="1" i="0" u="sng" dirty="0">
                <a:solidFill>
                  <a:schemeClr val="dk1"/>
                </a:solidFill>
                <a:latin typeface="Calibri"/>
                <a:ea typeface="Calibri"/>
                <a:cs typeface="Calibri"/>
                <a:sym typeface="Calibri"/>
              </a:rPr>
              <a:t> / </a:t>
            </a:r>
            <a:r>
              <a:rPr lang="en-US" sz="2200" b="1" i="0" u="sng" dirty="0" err="1">
                <a:solidFill>
                  <a:schemeClr val="dk1"/>
                </a:solidFill>
                <a:latin typeface="Calibri"/>
                <a:ea typeface="Calibri"/>
                <a:cs typeface="Calibri"/>
                <a:sym typeface="Calibri"/>
              </a:rPr>
              <a:t>Betekenisvol</a:t>
            </a:r>
            <a:endParaRPr lang="en-US" sz="2200" b="1" i="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Ze moeten het opsplitsen in meetbare elementen, zodat ze kunnen bepalen wat ze zullen zien wanneer ze hun doel bereiken.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 Bijvoorbeeld: objectieve resultaten, minder fouten etc</a:t>
            </a:r>
            <a:r>
              <a:rPr lang="en-US" sz="2200" b="0" i="0" u="none" dirty="0">
                <a:solidFill>
                  <a:schemeClr val="dk1"/>
                </a:solidFill>
                <a:latin typeface="Calibri"/>
                <a:ea typeface="Calibri"/>
                <a:cs typeface="Calibri"/>
                <a:sym typeface="Calibri"/>
              </a:rPr>
              <a:t>.</a:t>
            </a:r>
            <a:endParaRPr dirty="0"/>
          </a:p>
        </p:txBody>
      </p:sp>
      <p:pic>
        <p:nvPicPr>
          <p:cNvPr id="195" name="Google Shape;195;p25"/>
          <p:cNvPicPr preferRelativeResize="0"/>
          <p:nvPr/>
        </p:nvPicPr>
        <p:blipFill rotWithShape="1">
          <a:blip r:embed="rId5">
            <a:alphaModFix/>
          </a:blip>
          <a:srcRect/>
          <a:stretch/>
        </p:blipFill>
        <p:spPr>
          <a:xfrm>
            <a:off x="7345362" y="2109787"/>
            <a:ext cx="4343400" cy="2889250"/>
          </a:xfrm>
          <a:prstGeom prst="rect">
            <a:avLst/>
          </a:prstGeom>
          <a:noFill/>
          <a:ln>
            <a:noFill/>
          </a:ln>
        </p:spPr>
      </p:pic>
      <p:sp>
        <p:nvSpPr>
          <p:cNvPr id="8" name="Google Shape;97;p14">
            <a:extLst>
              <a:ext uri="{FF2B5EF4-FFF2-40B4-BE49-F238E27FC236}">
                <a16:creationId xmlns:a16="http://schemas.microsoft.com/office/drawing/2014/main" id="{34B46CC8-84AC-4259-B9C2-3D24561C0A15}"/>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6"/>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01" name="Google Shape;201;p26"/>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02" name="Google Shape;202;p26"/>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03" name="Google Shape;203;p26"/>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04" name="Google Shape;204;p26"/>
          <p:cNvSpPr txBox="1"/>
          <p:nvPr/>
        </p:nvSpPr>
        <p:spPr>
          <a:xfrm>
            <a:off x="550862" y="1951037"/>
            <a:ext cx="7608887" cy="3478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dirty="0" err="1">
                <a:solidFill>
                  <a:schemeClr val="dk1"/>
                </a:solidFill>
                <a:latin typeface="Calibri"/>
                <a:ea typeface="Calibri"/>
                <a:cs typeface="Calibri"/>
                <a:sym typeface="Calibri"/>
              </a:rPr>
              <a:t>Bereikbaar</a:t>
            </a:r>
            <a:r>
              <a:rPr lang="en-US" sz="2200" b="1" i="0" u="sng" dirty="0">
                <a:solidFill>
                  <a:schemeClr val="dk1"/>
                </a:solidFill>
                <a:latin typeface="Calibri"/>
                <a:ea typeface="Calibri"/>
                <a:cs typeface="Calibri"/>
                <a:sym typeface="Calibri"/>
              </a:rPr>
              <a:t> / </a:t>
            </a:r>
            <a:r>
              <a:rPr lang="en-US" sz="2200" b="1" i="0" u="sng" dirty="0" err="1">
                <a:solidFill>
                  <a:schemeClr val="dk1"/>
                </a:solidFill>
                <a:latin typeface="Calibri"/>
                <a:ea typeface="Calibri"/>
                <a:cs typeface="Calibri"/>
                <a:sym typeface="Calibri"/>
              </a:rPr>
              <a:t>Instelbaar</a:t>
            </a:r>
            <a:endParaRPr lang="en-US" sz="2200" b="1" i="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Moeten uitzoeken of hun doel haalbaar is en overwegen of het echt de moeite waard is.</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Noodzaak om alle factoren (tijd, moeite, kosten, enz.) in overweging te nemen en ze te meten met hun persoonlijke/professionele verplichtingen. Als het haalbaar is, moeten ze zich er 100% voor inzetten.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Als ze niet de tijd, het geld en/of de toewijding hebben, betekent dit niet dat ze NIETS kunnen bereiken wat ze willen. Ze moeten gewoon hun plan een beetje aanpassen en ervoor gaan!</a:t>
            </a:r>
            <a:endParaRPr dirty="0"/>
          </a:p>
        </p:txBody>
      </p:sp>
      <p:pic>
        <p:nvPicPr>
          <p:cNvPr id="205" name="Google Shape;205;p26"/>
          <p:cNvPicPr preferRelativeResize="0"/>
          <p:nvPr/>
        </p:nvPicPr>
        <p:blipFill rotWithShape="1">
          <a:blip r:embed="rId5">
            <a:alphaModFix/>
          </a:blip>
          <a:srcRect/>
          <a:stretch/>
        </p:blipFill>
        <p:spPr>
          <a:xfrm>
            <a:off x="8364537" y="2105025"/>
            <a:ext cx="3324225" cy="3324225"/>
          </a:xfrm>
          <a:prstGeom prst="rect">
            <a:avLst/>
          </a:prstGeom>
          <a:noFill/>
          <a:ln>
            <a:noFill/>
          </a:ln>
        </p:spPr>
      </p:pic>
      <p:sp>
        <p:nvSpPr>
          <p:cNvPr id="8" name="Google Shape;97;p14">
            <a:extLst>
              <a:ext uri="{FF2B5EF4-FFF2-40B4-BE49-F238E27FC236}">
                <a16:creationId xmlns:a16="http://schemas.microsoft.com/office/drawing/2014/main" id="{A6A7BD55-5995-4F40-A4F7-DF3DC10C20B2}"/>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7"/>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11" name="Google Shape;211;p27"/>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12" name="Google Shape;212;p27"/>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13" name="Google Shape;213;p27"/>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14" name="Google Shape;214;p27"/>
          <p:cNvSpPr txBox="1"/>
          <p:nvPr/>
        </p:nvSpPr>
        <p:spPr>
          <a:xfrm>
            <a:off x="481012" y="2133600"/>
            <a:ext cx="5087937" cy="3478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dirty="0">
                <a:solidFill>
                  <a:schemeClr val="dk1"/>
                </a:solidFill>
                <a:latin typeface="Calibri"/>
                <a:ea typeface="Calibri"/>
                <a:cs typeface="Calibri"/>
                <a:sym typeface="Calibri"/>
              </a:rPr>
              <a:t>Relevant / </a:t>
            </a:r>
            <a:r>
              <a:rPr lang="en-US" sz="2200" b="1" i="0" u="sng" dirty="0" err="1">
                <a:solidFill>
                  <a:schemeClr val="dk1"/>
                </a:solidFill>
                <a:latin typeface="Calibri"/>
                <a:ea typeface="Calibri"/>
                <a:cs typeface="Calibri"/>
                <a:sym typeface="Calibri"/>
              </a:rPr>
              <a:t>Verantwoordelijk</a:t>
            </a:r>
            <a:endParaRPr lang="en-US" sz="2200" b="1" i="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Is het bereiken van hun doel relevant voor hen? Willen ze echt het C1-niveau bereiken, of moeten ze dat? Misschien vinden ze dat het bereiken van een B2+-niveau voldoende is om de baan te vinden die ze willen. Laat ze zichzelf deze vragen stellen:</a:t>
            </a: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Waarom wil je dit doel bereiken? Wat is het doel achter het doel? Zal dit doel dat echt bereiken?</a:t>
            </a:r>
            <a:endParaRPr b="1" dirty="0"/>
          </a:p>
        </p:txBody>
      </p:sp>
      <p:pic>
        <p:nvPicPr>
          <p:cNvPr id="215" name="Google Shape;215;p27"/>
          <p:cNvPicPr preferRelativeResize="0"/>
          <p:nvPr/>
        </p:nvPicPr>
        <p:blipFill rotWithShape="1">
          <a:blip r:embed="rId5">
            <a:alphaModFix/>
          </a:blip>
          <a:srcRect/>
          <a:stretch/>
        </p:blipFill>
        <p:spPr>
          <a:xfrm>
            <a:off x="6081712" y="2133600"/>
            <a:ext cx="5216525" cy="3489325"/>
          </a:xfrm>
          <a:prstGeom prst="rect">
            <a:avLst/>
          </a:prstGeom>
          <a:noFill/>
          <a:ln>
            <a:noFill/>
          </a:ln>
        </p:spPr>
      </p:pic>
      <p:sp>
        <p:nvSpPr>
          <p:cNvPr id="8" name="Google Shape;97;p14">
            <a:extLst>
              <a:ext uri="{FF2B5EF4-FFF2-40B4-BE49-F238E27FC236}">
                <a16:creationId xmlns:a16="http://schemas.microsoft.com/office/drawing/2014/main" id="{6A07C565-80E2-4371-B2A5-FF628D9642A8}"/>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8"/>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21" name="Google Shape;221;p28"/>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22" name="Google Shape;222;p28"/>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23" name="Google Shape;223;p28"/>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24" name="Google Shape;224;p28"/>
          <p:cNvSpPr txBox="1"/>
          <p:nvPr/>
        </p:nvSpPr>
        <p:spPr>
          <a:xfrm>
            <a:off x="530225" y="1720850"/>
            <a:ext cx="6070600" cy="4832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dirty="0" err="1">
                <a:solidFill>
                  <a:schemeClr val="dk1"/>
                </a:solidFill>
                <a:latin typeface="Calibri"/>
                <a:ea typeface="Calibri"/>
                <a:cs typeface="Calibri"/>
                <a:sym typeface="Calibri"/>
              </a:rPr>
              <a:t>Tijdig</a:t>
            </a:r>
            <a:endParaRPr lang="en-US" sz="2200" b="1" i="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Het maken van "deadlines" voor hun doelen kan de studenten echt motiveren en hen in de "actiemodus" brengen.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Moet studenten aanmoedigen om:</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Plan deadlines – Zorg ervoor dat de tijdlijn realistisch en flexibel is</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Zet je in voor hen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Herinner hen eraan om de leraar op de hoogte te stellen van hun plan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Houd ze in de gaten om ze wat "extra motivatie" te geven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Het belangrijkste is om ervoor te zorgen dat ze genieten van wat ze doen en niet te streng voor zichzelf zijn, het kan hun humeur echt verlagen.</a:t>
            </a:r>
            <a:endParaRPr dirty="0"/>
          </a:p>
        </p:txBody>
      </p:sp>
      <p:pic>
        <p:nvPicPr>
          <p:cNvPr id="225" name="Google Shape;225;p28"/>
          <p:cNvPicPr preferRelativeResize="0"/>
          <p:nvPr/>
        </p:nvPicPr>
        <p:blipFill rotWithShape="1">
          <a:blip r:embed="rId5">
            <a:alphaModFix/>
          </a:blip>
          <a:srcRect/>
          <a:stretch/>
        </p:blipFill>
        <p:spPr>
          <a:xfrm>
            <a:off x="6799262" y="1817687"/>
            <a:ext cx="4613275" cy="3473450"/>
          </a:xfrm>
          <a:prstGeom prst="rect">
            <a:avLst/>
          </a:prstGeom>
          <a:noFill/>
          <a:ln>
            <a:noFill/>
          </a:ln>
        </p:spPr>
      </p:pic>
      <p:sp>
        <p:nvSpPr>
          <p:cNvPr id="8" name="Google Shape;97;p14">
            <a:extLst>
              <a:ext uri="{FF2B5EF4-FFF2-40B4-BE49-F238E27FC236}">
                <a16:creationId xmlns:a16="http://schemas.microsoft.com/office/drawing/2014/main" id="{563F3B20-37A7-4428-958D-87682E6BD6D6}"/>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9"/>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31" name="Google Shape;231;p29"/>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32" name="Google Shape;232;p29"/>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33" name="Google Shape;233;p29"/>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34" name="Google Shape;234;p29"/>
          <p:cNvSpPr txBox="1"/>
          <p:nvPr/>
        </p:nvSpPr>
        <p:spPr>
          <a:xfrm>
            <a:off x="2074862" y="2274887"/>
            <a:ext cx="7599362" cy="3478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Hoe stellen we ze in?</a:t>
            </a:r>
          </a:p>
          <a:p>
            <a:pPr marL="0" marR="0" lvl="0" indent="0" algn="l" rtl="0">
              <a:lnSpc>
                <a:spcPct val="100000"/>
              </a:lnSpc>
              <a:spcBef>
                <a:spcPts val="0"/>
              </a:spcBef>
              <a:spcAft>
                <a:spcPts val="0"/>
              </a:spcAft>
              <a:buClr>
                <a:schemeClr val="dk1"/>
              </a:buClr>
              <a:buSzPts val="2200"/>
              <a:buFont typeface="Calibri"/>
              <a:buNone/>
            </a:pPr>
            <a:endParaRPr sz="22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Formuleer elk doel als een positieve uitspraak - </a:t>
            </a:r>
            <a:r>
              <a:rPr lang="nl-NL" sz="2200" i="0" u="none" dirty="0">
                <a:solidFill>
                  <a:schemeClr val="dk1"/>
                </a:solidFill>
                <a:latin typeface="Calibri"/>
                <a:ea typeface="Calibri"/>
                <a:cs typeface="Calibri"/>
                <a:sym typeface="Calibri"/>
              </a:rPr>
              <a:t>druk uw doelen positief uit - "Voer deze techniek goed uit" is een veel beter doel dan "Maak deze stomme fout niet".</a:t>
            </a:r>
          </a:p>
          <a:p>
            <a:pPr marL="0" marR="0" lvl="0" indent="0" algn="l" rtl="0">
              <a:lnSpc>
                <a:spcPct val="100000"/>
              </a:lnSpc>
              <a:spcBef>
                <a:spcPts val="0"/>
              </a:spcBef>
              <a:spcAft>
                <a:spcPts val="0"/>
              </a:spcAft>
              <a:buClr>
                <a:schemeClr val="dk1"/>
              </a:buClr>
              <a:buSzPts val="2200"/>
              <a:buFont typeface="Calibri"/>
              <a:buNone/>
            </a:pPr>
            <a:endParaRPr lang="nl-NL" sz="22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Wees precies - </a:t>
            </a:r>
            <a:r>
              <a:rPr lang="nl-NL" sz="2200" i="0" u="none" dirty="0">
                <a:solidFill>
                  <a:schemeClr val="dk1"/>
                </a:solidFill>
                <a:latin typeface="Calibri"/>
                <a:ea typeface="Calibri"/>
                <a:cs typeface="Calibri"/>
                <a:sym typeface="Calibri"/>
              </a:rPr>
              <a:t>Stel precieze doelen in, voer datums, tijden en bedragen in, zodat u de prestaties kunt meten. Als je dit doet, weet je precies wanneer je het doel hebt bereikt en kun je er volledige voldoening uit halen dat je het hebt bereikt.</a:t>
            </a:r>
            <a:endParaRPr dirty="0"/>
          </a:p>
        </p:txBody>
      </p:sp>
      <p:sp>
        <p:nvSpPr>
          <p:cNvPr id="7" name="Google Shape;97;p14">
            <a:extLst>
              <a:ext uri="{FF2B5EF4-FFF2-40B4-BE49-F238E27FC236}">
                <a16:creationId xmlns:a16="http://schemas.microsoft.com/office/drawing/2014/main" id="{8CD7FF04-8F3D-4321-9A68-C01D616F4A5C}"/>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0"/>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40" name="Google Shape;240;p30"/>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41" name="Google Shape;241;p30"/>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42" name="Google Shape;242;p30"/>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43" name="Google Shape;243;p30"/>
          <p:cNvSpPr txBox="1"/>
          <p:nvPr/>
        </p:nvSpPr>
        <p:spPr>
          <a:xfrm>
            <a:off x="1828800" y="2551112"/>
            <a:ext cx="7315200" cy="2462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Prioriteiten stellen: als je meerdere doelen hebt, geef ze dan elk een prioriteit. </a:t>
            </a:r>
            <a:r>
              <a:rPr lang="nl-NL" sz="2200" i="0" u="none" dirty="0">
                <a:solidFill>
                  <a:schemeClr val="dk1"/>
                </a:solidFill>
                <a:latin typeface="Calibri"/>
                <a:ea typeface="Calibri"/>
                <a:cs typeface="Calibri"/>
                <a:sym typeface="Calibri"/>
              </a:rPr>
              <a:t>Zo voorkom je dat je je overweldigd voelt door te veel doelen, en kun je je aandacht op de belangrijkste richten.</a:t>
            </a:r>
          </a:p>
          <a:p>
            <a:pPr marL="0" marR="0" lvl="0" indent="0" algn="l" rtl="0">
              <a:lnSpc>
                <a:spcPct val="100000"/>
              </a:lnSpc>
              <a:spcBef>
                <a:spcPts val="0"/>
              </a:spcBef>
              <a:spcAft>
                <a:spcPts val="0"/>
              </a:spcAft>
              <a:buClr>
                <a:schemeClr val="dk1"/>
              </a:buClr>
              <a:buSzPts val="2200"/>
              <a:buFont typeface="Calibri"/>
              <a:buNone/>
            </a:pPr>
            <a:endParaRPr lang="nl-NL" sz="22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Schrijf doelen op: </a:t>
            </a:r>
            <a:r>
              <a:rPr lang="nl-NL" sz="2200" i="0" u="none" dirty="0">
                <a:solidFill>
                  <a:schemeClr val="dk1"/>
                </a:solidFill>
                <a:latin typeface="Calibri"/>
                <a:ea typeface="Calibri"/>
                <a:cs typeface="Calibri"/>
                <a:sym typeface="Calibri"/>
              </a:rPr>
              <a:t>dit maakt ze duidelijk en geeft ze meer kracht.</a:t>
            </a:r>
            <a:endParaRPr dirty="0"/>
          </a:p>
        </p:txBody>
      </p:sp>
      <p:sp>
        <p:nvSpPr>
          <p:cNvPr id="7" name="Google Shape;97;p14">
            <a:extLst>
              <a:ext uri="{FF2B5EF4-FFF2-40B4-BE49-F238E27FC236}">
                <a16:creationId xmlns:a16="http://schemas.microsoft.com/office/drawing/2014/main" id="{0B83ECF2-DF8A-472A-A97B-F8816BA42D86}"/>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1"/>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49" name="Google Shape;249;p31"/>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50" name="Google Shape;250;p31"/>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51" name="Google Shape;251;p31"/>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52" name="Google Shape;252;p31"/>
          <p:cNvSpPr txBox="1"/>
          <p:nvPr/>
        </p:nvSpPr>
        <p:spPr>
          <a:xfrm>
            <a:off x="1665287" y="2690812"/>
            <a:ext cx="7478712" cy="1784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Houd operationele doelen klein: </a:t>
            </a:r>
            <a:r>
              <a:rPr lang="nl-NL" sz="2200" i="0" u="none" dirty="0">
                <a:solidFill>
                  <a:schemeClr val="dk1"/>
                </a:solidFill>
                <a:latin typeface="Calibri"/>
                <a:ea typeface="Calibri"/>
                <a:cs typeface="Calibri"/>
                <a:sym typeface="Calibri"/>
              </a:rPr>
              <a:t>houd de doelen op laag niveau waar u naartoe werkt klein en haalbaar. Als een doel te groot is, kan het lijken alsof je geen vooruitgang boekt. Door doelen klein en incrementeel te houden, zijn er meer mogelijkheden voor beloning.</a:t>
            </a:r>
            <a:endParaRPr lang="en-GB" dirty="0"/>
          </a:p>
        </p:txBody>
      </p:sp>
      <p:sp>
        <p:nvSpPr>
          <p:cNvPr id="7" name="Google Shape;97;p14">
            <a:extLst>
              <a:ext uri="{FF2B5EF4-FFF2-40B4-BE49-F238E27FC236}">
                <a16:creationId xmlns:a16="http://schemas.microsoft.com/office/drawing/2014/main" id="{5DB1BD1F-0A2D-4F7A-94B8-93FFA269BAEA}"/>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a:stretch/>
        </p:blipFill>
        <p:spPr>
          <a:xfrm>
            <a:off x="9674225" y="6138862"/>
            <a:ext cx="2517775" cy="719137"/>
          </a:xfrm>
          <a:prstGeom prst="rect">
            <a:avLst/>
          </a:prstGeom>
          <a:noFill/>
          <a:ln>
            <a:noFill/>
          </a:ln>
        </p:spPr>
      </p:pic>
      <p:pic>
        <p:nvPicPr>
          <p:cNvPr id="96" name="Google Shape;96;p14"/>
          <p:cNvPicPr preferRelativeResize="0"/>
          <p:nvPr/>
        </p:nvPicPr>
        <p:blipFill rotWithShape="1">
          <a:blip r:embed="rId4">
            <a:alphaModFix/>
          </a:blip>
          <a:srcRect t="17905" b="17963"/>
          <a:stretch/>
        </p:blipFill>
        <p:spPr>
          <a:xfrm>
            <a:off x="0" y="-14892"/>
            <a:ext cx="5757195" cy="1407025"/>
          </a:xfrm>
          <a:prstGeom prst="rect">
            <a:avLst/>
          </a:prstGeom>
          <a:noFill/>
          <a:ln>
            <a:noFill/>
          </a:ln>
        </p:spPr>
      </p:pic>
      <p:sp>
        <p:nvSpPr>
          <p:cNvPr id="97" name="Google Shape;97;p14"/>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pic>
        <p:nvPicPr>
          <p:cNvPr id="98" name="Google Shape;98;p14"/>
          <p:cNvPicPr preferRelativeResize="0"/>
          <p:nvPr/>
        </p:nvPicPr>
        <p:blipFill>
          <a:blip r:embed="rId5">
            <a:alphaModFix/>
          </a:blip>
          <a:stretch>
            <a:fillRect/>
          </a:stretch>
        </p:blipFill>
        <p:spPr>
          <a:xfrm>
            <a:off x="2706825" y="1392125"/>
            <a:ext cx="6832293" cy="54658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2"/>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58" name="Google Shape;258;p32"/>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59" name="Google Shape;259;p32"/>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60" name="Google Shape;260;p32"/>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61" name="Google Shape;261;p32"/>
          <p:cNvSpPr txBox="1"/>
          <p:nvPr/>
        </p:nvSpPr>
        <p:spPr>
          <a:xfrm>
            <a:off x="1852612" y="2274887"/>
            <a:ext cx="8147050" cy="280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Stel prestatiedoelen in, geen resultaatdoelen</a:t>
            </a:r>
            <a:r>
              <a:rPr lang="nl-NL" sz="2200" i="0" u="none" dirty="0">
                <a:solidFill>
                  <a:schemeClr val="dk1"/>
                </a:solidFill>
                <a:latin typeface="Calibri"/>
                <a:ea typeface="Calibri"/>
                <a:cs typeface="Calibri"/>
                <a:sym typeface="Calibri"/>
              </a:rPr>
              <a:t>. Zorg ervoor dat u doelen stelt waarover u zoveel mogelijk controle heeft. Het kan behoorlijk ontmoedigend zijn om een ​​persoonlijk doel niet te bereiken om redenen waar je geen invloed op hebt!</a:t>
            </a:r>
          </a:p>
          <a:p>
            <a:pPr marL="0" marR="0" lvl="0" indent="0" algn="l" rtl="0">
              <a:lnSpc>
                <a:spcPct val="100000"/>
              </a:lnSpc>
              <a:spcBef>
                <a:spcPts val="0"/>
              </a:spcBef>
              <a:spcAft>
                <a:spcPts val="0"/>
              </a:spcAft>
              <a:buClr>
                <a:schemeClr val="dk1"/>
              </a:buClr>
              <a:buSzPts val="2200"/>
              <a:buFont typeface="Calibri"/>
              <a:buNone/>
            </a:pPr>
            <a:r>
              <a:rPr lang="nl-NL" sz="2200" i="0" u="none" dirty="0">
                <a:solidFill>
                  <a:schemeClr val="dk1"/>
                </a:solidFill>
                <a:latin typeface="Calibri"/>
                <a:ea typeface="Calibri"/>
                <a:cs typeface="Calibri"/>
                <a:sym typeface="Calibri"/>
              </a:rPr>
              <a:t>In het bedrijfsleven kunnen deze redenen slechte zakelijke omgevingen of onverwachte effecten van overheidsbeleid zijn. In de sport kunnen dit slechte beoordeling, slecht weer, blessures of gewoon pech zijn.</a:t>
            </a:r>
          </a:p>
          <a:p>
            <a:pPr marL="0" marR="0" lvl="0" indent="0" algn="l" rtl="0">
              <a:lnSpc>
                <a:spcPct val="100000"/>
              </a:lnSpc>
              <a:spcBef>
                <a:spcPts val="0"/>
              </a:spcBef>
              <a:spcAft>
                <a:spcPts val="0"/>
              </a:spcAft>
              <a:buClr>
                <a:schemeClr val="dk1"/>
              </a:buClr>
              <a:buSzPts val="2200"/>
              <a:buFont typeface="Calibri"/>
              <a:buNone/>
            </a:pPr>
            <a:r>
              <a:rPr lang="nl-NL" sz="2200" i="0" u="none" dirty="0">
                <a:solidFill>
                  <a:schemeClr val="dk1"/>
                </a:solidFill>
                <a:latin typeface="Calibri"/>
                <a:ea typeface="Calibri"/>
                <a:cs typeface="Calibri"/>
                <a:sym typeface="Calibri"/>
              </a:rPr>
              <a:t>Wat zou een obstakel kunnen zijn bij het leren van talen?</a:t>
            </a:r>
            <a:endParaRPr dirty="0"/>
          </a:p>
        </p:txBody>
      </p:sp>
      <p:sp>
        <p:nvSpPr>
          <p:cNvPr id="7" name="Google Shape;97;p14">
            <a:extLst>
              <a:ext uri="{FF2B5EF4-FFF2-40B4-BE49-F238E27FC236}">
                <a16:creationId xmlns:a16="http://schemas.microsoft.com/office/drawing/2014/main" id="{AC1F0C86-242F-489C-87D4-B557E0060270}"/>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3"/>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67" name="Google Shape;267;p33"/>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68" name="Google Shape;268;p33"/>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69" name="Google Shape;269;p33"/>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70" name="Google Shape;270;p33"/>
          <p:cNvSpPr txBox="1"/>
          <p:nvPr/>
        </p:nvSpPr>
        <p:spPr>
          <a:xfrm>
            <a:off x="1781175" y="2274887"/>
            <a:ext cx="7362825" cy="280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nl-NL" sz="2200" b="1" i="0" u="none" dirty="0">
                <a:solidFill>
                  <a:schemeClr val="dk1"/>
                </a:solidFill>
                <a:latin typeface="Calibri"/>
                <a:ea typeface="Calibri"/>
                <a:cs typeface="Calibri"/>
                <a:sym typeface="Calibri"/>
              </a:rPr>
              <a:t>Stel realistische doelen: </a:t>
            </a:r>
            <a:r>
              <a:rPr lang="nl-NL" sz="2200" i="0" u="none" dirty="0">
                <a:solidFill>
                  <a:schemeClr val="dk1"/>
                </a:solidFill>
                <a:latin typeface="Calibri"/>
                <a:ea typeface="Calibri"/>
                <a:cs typeface="Calibri"/>
                <a:sym typeface="Calibri"/>
              </a:rPr>
              <a:t>het is belangrijk om doelen te stellen die u kunt bereiken. Allerlei mensen (bijvoorbeeld werkgevers, ouders, media of de samenleving) kunnen onrealistische doelen voor je stellen. Ze zullen dit vaak doen in onwetendheid over je eigen verlangens en ambities.</a:t>
            </a:r>
          </a:p>
          <a:p>
            <a:pPr marL="0" marR="0" lvl="0" indent="0" algn="l" rtl="0">
              <a:lnSpc>
                <a:spcPct val="100000"/>
              </a:lnSpc>
              <a:spcBef>
                <a:spcPts val="0"/>
              </a:spcBef>
              <a:spcAft>
                <a:spcPts val="0"/>
              </a:spcAft>
              <a:buClr>
                <a:schemeClr val="dk1"/>
              </a:buClr>
              <a:buSzPts val="2200"/>
              <a:buFont typeface="Calibri"/>
              <a:buNone/>
            </a:pPr>
            <a:r>
              <a:rPr lang="nl-NL" sz="2200" i="0" u="none" dirty="0">
                <a:solidFill>
                  <a:schemeClr val="dk1"/>
                </a:solidFill>
                <a:latin typeface="Calibri"/>
                <a:ea typeface="Calibri"/>
                <a:cs typeface="Calibri"/>
                <a:sym typeface="Calibri"/>
              </a:rPr>
              <a:t>Het is ook mogelijk om doelen te stellen die te moeilijk zijn, omdat je de obstakels in de weg misschien niet op prijs stelt, of niet begrijpt hoeveel vaardigheden je moet ontwikkelen om een ​​bepaald prestatieniveau te bereiken.</a:t>
            </a:r>
            <a:endParaRPr lang="en-GB" dirty="0"/>
          </a:p>
        </p:txBody>
      </p:sp>
      <p:sp>
        <p:nvSpPr>
          <p:cNvPr id="7" name="Google Shape;97;p14">
            <a:extLst>
              <a:ext uri="{FF2B5EF4-FFF2-40B4-BE49-F238E27FC236}">
                <a16:creationId xmlns:a16="http://schemas.microsoft.com/office/drawing/2014/main" id="{1D1CBB67-6C6B-4418-AF11-D2A3C0D12361}"/>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4"/>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76" name="Google Shape;276;p34"/>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77" name="Google Shape;277;p34"/>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78" name="Google Shape;278;p34"/>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79" name="Google Shape;279;p34"/>
          <p:cNvSpPr txBox="1"/>
          <p:nvPr/>
        </p:nvSpPr>
        <p:spPr>
          <a:xfrm>
            <a:off x="1992312" y="2085975"/>
            <a:ext cx="7681912" cy="3786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nl-NL" sz="2000" b="1" i="0" u="none" dirty="0">
                <a:solidFill>
                  <a:schemeClr val="dk1"/>
                </a:solidFill>
                <a:latin typeface="Calibri"/>
                <a:ea typeface="Calibri"/>
                <a:cs typeface="Calibri"/>
                <a:sym typeface="Calibri"/>
              </a:rPr>
              <a:t>Doelen stellen in de klas</a:t>
            </a:r>
          </a:p>
          <a:p>
            <a:pPr marL="0" marR="0" lvl="0" indent="0" algn="l" rtl="0">
              <a:lnSpc>
                <a:spcPct val="100000"/>
              </a:lnSpc>
              <a:spcBef>
                <a:spcPts val="0"/>
              </a:spcBef>
              <a:spcAft>
                <a:spcPts val="0"/>
              </a:spcAft>
              <a:buClr>
                <a:schemeClr val="dk1"/>
              </a:buClr>
              <a:buSzPts val="2000"/>
              <a:buFont typeface="Calibri"/>
              <a:buNone/>
            </a:pPr>
            <a:endParaRPr sz="2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Begeleid de leerlingen bij het stellen van doelen voor zichzelf.</a:t>
            </a:r>
          </a:p>
          <a:p>
            <a:pPr marL="0" marR="0" lvl="0" indent="0" algn="l" rtl="0">
              <a:lnSpc>
                <a:spcPct val="100000"/>
              </a:lnSpc>
              <a:spcBef>
                <a:spcPts val="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Instrueer de leerlingen bij het begeleiden.</a:t>
            </a:r>
          </a:p>
          <a:p>
            <a:pPr marL="0" marR="0" lvl="0" indent="0" algn="l" rtl="0">
              <a:lnSpc>
                <a:spcPct val="100000"/>
              </a:lnSpc>
              <a:spcBef>
                <a:spcPts val="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Moedig de leerlingen aan om slechts één of twee doelen tegelijk te bedenken. Het zal afhangen van de student en hun wensen en behoeften, zonder te overweldigend te zijn.</a:t>
            </a:r>
          </a:p>
          <a:p>
            <a:pPr marL="0" marR="0" lvl="0" indent="0" algn="l" rtl="0">
              <a:lnSpc>
                <a:spcPct val="100000"/>
              </a:lnSpc>
              <a:spcBef>
                <a:spcPts val="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Stel specifieke doelen die ze kunnen bereiken. Als uw leerling bijvoorbeeld aan het einde van twee weken 150 woorden per minuut wil kunnen lezen, kan dit een onredelijke taak zijn. U kunt hen begeleiden bij het bepalen hoeveel weken een redelijk doel zou zijn om hun taak te volbrengen, bijvoorbeeld zes weken.</a:t>
            </a:r>
            <a:endParaRPr dirty="0"/>
          </a:p>
        </p:txBody>
      </p:sp>
      <p:sp>
        <p:nvSpPr>
          <p:cNvPr id="7" name="Google Shape;97;p14">
            <a:extLst>
              <a:ext uri="{FF2B5EF4-FFF2-40B4-BE49-F238E27FC236}">
                <a16:creationId xmlns:a16="http://schemas.microsoft.com/office/drawing/2014/main" id="{7A54F657-4121-4173-BC77-9F887EC0F901}"/>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85" name="Google Shape;285;p35"/>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86" name="Google Shape;286;p35"/>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87" name="Google Shape;287;p35"/>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288" name="Google Shape;288;p35"/>
          <p:cNvSpPr txBox="1"/>
          <p:nvPr/>
        </p:nvSpPr>
        <p:spPr>
          <a:xfrm>
            <a:off x="1312862" y="2314575"/>
            <a:ext cx="6096000" cy="203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nl-NL" sz="1800" b="1" i="0" u="none" dirty="0">
                <a:solidFill>
                  <a:schemeClr val="dk1"/>
                </a:solidFill>
                <a:latin typeface="Calibri"/>
                <a:ea typeface="Calibri"/>
                <a:cs typeface="Calibri"/>
                <a:sym typeface="Calibri"/>
              </a:rPr>
              <a:t>Leer studenten een plan te maken</a:t>
            </a:r>
          </a:p>
          <a:p>
            <a:pPr marL="0" marR="0" lvl="0" indent="0" algn="l" rtl="0">
              <a:lnSpc>
                <a:spcPct val="100000"/>
              </a:lnSpc>
              <a:spcBef>
                <a:spcPts val="0"/>
              </a:spcBef>
              <a:spcAft>
                <a:spcPts val="0"/>
              </a:spcAft>
              <a:buClr>
                <a:schemeClr val="dk1"/>
              </a:buClr>
              <a:buSzPts val="1800"/>
              <a:buFont typeface="Calibri"/>
              <a:buNone/>
            </a:pPr>
            <a:endParaRPr lang="nl-NL" sz="18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nl-NL" sz="1800" i="0" u="none" dirty="0">
                <a:solidFill>
                  <a:schemeClr val="dk1"/>
                </a:solidFill>
                <a:latin typeface="Calibri"/>
                <a:ea typeface="Calibri"/>
                <a:cs typeface="Calibri"/>
                <a:sym typeface="Calibri"/>
              </a:rPr>
              <a:t>Wat kunt u doen om uw doelen te bereiken?</a:t>
            </a:r>
          </a:p>
          <a:p>
            <a:pPr marL="0" marR="0" lvl="0" indent="0" algn="l" rtl="0">
              <a:lnSpc>
                <a:spcPct val="100000"/>
              </a:lnSpc>
              <a:spcBef>
                <a:spcPts val="0"/>
              </a:spcBef>
              <a:spcAft>
                <a:spcPts val="0"/>
              </a:spcAft>
              <a:buClr>
                <a:schemeClr val="dk1"/>
              </a:buClr>
              <a:buSzPts val="1800"/>
              <a:buFont typeface="Calibri"/>
              <a:buNone/>
            </a:pPr>
            <a:endParaRPr lang="nl-NL" sz="180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nl-NL" sz="1800" i="0" u="none" dirty="0">
                <a:solidFill>
                  <a:schemeClr val="dk1"/>
                </a:solidFill>
                <a:latin typeface="Calibri"/>
                <a:ea typeface="Calibri"/>
                <a:cs typeface="Calibri"/>
                <a:sym typeface="Calibri"/>
              </a:rPr>
              <a:t>Wat kun je thuis doen? Op school?</a:t>
            </a:r>
          </a:p>
          <a:p>
            <a:pPr marL="0" marR="0" lvl="0" indent="0" algn="l" rtl="0">
              <a:lnSpc>
                <a:spcPct val="100000"/>
              </a:lnSpc>
              <a:spcBef>
                <a:spcPts val="0"/>
              </a:spcBef>
              <a:spcAft>
                <a:spcPts val="0"/>
              </a:spcAft>
              <a:buClr>
                <a:schemeClr val="dk1"/>
              </a:buClr>
              <a:buSzPts val="1800"/>
              <a:buFont typeface="Calibri"/>
              <a:buNone/>
            </a:pPr>
            <a:endParaRPr lang="nl-NL" sz="180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nl-NL" sz="1800" i="0" u="none" dirty="0">
                <a:solidFill>
                  <a:schemeClr val="dk1"/>
                </a:solidFill>
                <a:latin typeface="Calibri"/>
                <a:ea typeface="Calibri"/>
                <a:cs typeface="Calibri"/>
                <a:sym typeface="Calibri"/>
              </a:rPr>
              <a:t>Welke strategieën denken dat je zal helpen?</a:t>
            </a:r>
            <a:endParaRPr dirty="0"/>
          </a:p>
        </p:txBody>
      </p:sp>
      <p:pic>
        <p:nvPicPr>
          <p:cNvPr id="289" name="Google Shape;289;p35"/>
          <p:cNvPicPr preferRelativeResize="0"/>
          <p:nvPr/>
        </p:nvPicPr>
        <p:blipFill rotWithShape="1">
          <a:blip r:embed="rId5">
            <a:alphaModFix/>
          </a:blip>
          <a:srcRect/>
          <a:stretch/>
        </p:blipFill>
        <p:spPr>
          <a:xfrm>
            <a:off x="6986587" y="2162175"/>
            <a:ext cx="4127500" cy="3148012"/>
          </a:xfrm>
          <a:prstGeom prst="rect">
            <a:avLst/>
          </a:prstGeom>
          <a:noFill/>
          <a:ln>
            <a:noFill/>
          </a:ln>
        </p:spPr>
      </p:pic>
      <p:sp>
        <p:nvSpPr>
          <p:cNvPr id="8" name="Google Shape;97;p14">
            <a:extLst>
              <a:ext uri="{FF2B5EF4-FFF2-40B4-BE49-F238E27FC236}">
                <a16:creationId xmlns:a16="http://schemas.microsoft.com/office/drawing/2014/main" id="{5CD3123E-6BC6-486D-A335-69CB5C0E1EED}"/>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4400">
              <a:solidFill>
                <a:schemeClr val="dk1"/>
              </a:solidFill>
              <a:latin typeface="Calibri"/>
              <a:ea typeface="Calibri"/>
              <a:cs typeface="Calibri"/>
              <a:sym typeface="Calibri"/>
            </a:endParaRPr>
          </a:p>
        </p:txBody>
      </p:sp>
      <p:sp>
        <p:nvSpPr>
          <p:cNvPr id="295" name="Google Shape;295;p36"/>
          <p:cNvSpPr txBox="1">
            <a:spLocks noGrp="1"/>
          </p:cNvSpPr>
          <p:nvPr>
            <p:ph type="body" idx="1"/>
          </p:nvPr>
        </p:nvSpPr>
        <p:spPr>
          <a:xfrm>
            <a:off x="990600" y="2154237"/>
            <a:ext cx="8836025" cy="33210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err="1">
                <a:solidFill>
                  <a:schemeClr val="dk1"/>
                </a:solidFill>
                <a:latin typeface="Calibri"/>
                <a:ea typeface="Calibri"/>
                <a:cs typeface="Calibri"/>
                <a:sym typeface="Calibri"/>
              </a:rPr>
              <a:t>Creëer</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samen</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een</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doelvolgsysteem</a:t>
            </a:r>
            <a:endParaRPr lang="en-US" sz="20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endParaRPr lang="en-US" sz="2000" b="1" dirty="0"/>
          </a:p>
          <a:p>
            <a:pPr marL="0" marR="0" lvl="0" indent="0" algn="l" rtl="0">
              <a:lnSpc>
                <a:spcPct val="90000"/>
              </a:lnSpc>
              <a:spcBef>
                <a:spcPts val="0"/>
              </a:spcBef>
              <a:spcAft>
                <a:spcPts val="0"/>
              </a:spcAft>
              <a:buClr>
                <a:schemeClr val="dk1"/>
              </a:buClr>
              <a:buSzPts val="2000"/>
              <a:buFont typeface="Arial"/>
              <a:buNone/>
            </a:pPr>
            <a:r>
              <a:rPr lang="nl-NL" sz="2000" b="0" i="0" u="none" strike="noStrike" cap="none" dirty="0">
                <a:solidFill>
                  <a:schemeClr val="dk1"/>
                </a:solidFill>
                <a:latin typeface="Calibri"/>
                <a:ea typeface="Calibri"/>
                <a:cs typeface="Calibri"/>
                <a:sym typeface="Calibri"/>
              </a:rPr>
              <a:t>Maak een volgsysteem om hen te helpen hun doelen te bereiken. Het kan dagelijks of wekelijks worden gecontroleerd, afhankelijk van het doel en de tijd. Het moet ook worden ingevuld door de student, en alleen de student. Het moet samen met de leerling en de leraar worden gemaakt, en niet alle volgsystemen zullen voor iedereen hetzelfde zijn. Het kan een digitaal volgsysteem zijn, met de hand geschreven of op papier.</a:t>
            </a:r>
            <a:endParaRPr dirty="0"/>
          </a:p>
        </p:txBody>
      </p:sp>
      <p:pic>
        <p:nvPicPr>
          <p:cNvPr id="296" name="Google Shape;296;p36"/>
          <p:cNvPicPr preferRelativeResize="0"/>
          <p:nvPr/>
        </p:nvPicPr>
        <p:blipFill rotWithShape="1">
          <a:blip r:embed="rId3">
            <a:alphaModFix/>
          </a:blip>
          <a:srcRect t="17905" b="17964"/>
          <a:stretch/>
        </p:blipFill>
        <p:spPr>
          <a:xfrm>
            <a:off x="-2148" y="8718"/>
            <a:ext cx="5757196" cy="1407025"/>
          </a:xfrm>
          <a:prstGeom prst="rect">
            <a:avLst/>
          </a:prstGeom>
          <a:noFill/>
          <a:ln>
            <a:noFill/>
          </a:ln>
        </p:spPr>
      </p:pic>
      <p:sp>
        <p:nvSpPr>
          <p:cNvPr id="297" name="Google Shape;297;p36"/>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pic>
        <p:nvPicPr>
          <p:cNvPr id="298" name="Google Shape;298;p36"/>
          <p:cNvPicPr preferRelativeResize="0"/>
          <p:nvPr/>
        </p:nvPicPr>
        <p:blipFill rotWithShape="1">
          <a:blip r:embed="rId4">
            <a:alphaModFix/>
          </a:blip>
          <a:srcRect/>
          <a:stretch/>
        </p:blipFill>
        <p:spPr>
          <a:xfrm>
            <a:off x="9674225" y="6138862"/>
            <a:ext cx="2517775" cy="719137"/>
          </a:xfrm>
          <a:prstGeom prst="rect">
            <a:avLst/>
          </a:prstGeom>
          <a:noFill/>
          <a:ln>
            <a:noFill/>
          </a:ln>
        </p:spPr>
      </p:pic>
      <p:pic>
        <p:nvPicPr>
          <p:cNvPr id="299" name="Google Shape;299;p36"/>
          <p:cNvPicPr preferRelativeResize="0"/>
          <p:nvPr/>
        </p:nvPicPr>
        <p:blipFill rotWithShape="1">
          <a:blip r:embed="rId5">
            <a:alphaModFix/>
          </a:blip>
          <a:srcRect/>
          <a:stretch/>
        </p:blipFill>
        <p:spPr>
          <a:xfrm>
            <a:off x="5694362" y="4427537"/>
            <a:ext cx="3681412" cy="2070100"/>
          </a:xfrm>
          <a:prstGeom prst="rect">
            <a:avLst/>
          </a:prstGeom>
          <a:noFill/>
          <a:ln>
            <a:noFill/>
          </a:ln>
        </p:spPr>
      </p:pic>
      <p:sp>
        <p:nvSpPr>
          <p:cNvPr id="8" name="Google Shape;97;p14">
            <a:extLst>
              <a:ext uri="{FF2B5EF4-FFF2-40B4-BE49-F238E27FC236}">
                <a16:creationId xmlns:a16="http://schemas.microsoft.com/office/drawing/2014/main" id="{2612CFC8-4283-45AF-A7AD-9A970859AB6A}"/>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37"/>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305" name="Google Shape;305;p37"/>
          <p:cNvSpPr txBox="1"/>
          <p:nvPr/>
        </p:nvSpPr>
        <p:spPr>
          <a:xfrm>
            <a:off x="835025" y="2085975"/>
            <a:ext cx="10795000" cy="3359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Calibri"/>
              <a:buNone/>
            </a:pPr>
            <a:endParaRPr sz="32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306" name="Google Shape;306;p37"/>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307" name="Google Shape;307;p37"/>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XXXXXXXXX</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308" name="Google Shape;308;p37"/>
          <p:cNvSpPr txBox="1"/>
          <p:nvPr/>
        </p:nvSpPr>
        <p:spPr>
          <a:xfrm>
            <a:off x="504825" y="1858962"/>
            <a:ext cx="4933950" cy="4678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nl-NL" sz="2000" b="1" i="0" u="none" dirty="0">
                <a:solidFill>
                  <a:schemeClr val="dk1"/>
                </a:solidFill>
                <a:latin typeface="Calibri"/>
                <a:ea typeface="Calibri"/>
                <a:cs typeface="Calibri"/>
                <a:sym typeface="Calibri"/>
              </a:rPr>
              <a:t>Vieren!</a:t>
            </a:r>
          </a:p>
          <a:p>
            <a:pPr marL="0" marR="0" lvl="0" indent="0" algn="l" rtl="0">
              <a:lnSpc>
                <a:spcPct val="100000"/>
              </a:lnSpc>
              <a:spcBef>
                <a:spcPts val="0"/>
              </a:spcBef>
              <a:spcAft>
                <a:spcPts val="0"/>
              </a:spcAft>
              <a:buClr>
                <a:schemeClr val="dk1"/>
              </a:buClr>
              <a:buSzPts val="2000"/>
              <a:buFont typeface="Calibri"/>
              <a:buNone/>
            </a:pPr>
            <a:endParaRPr lang="nl-NL" sz="2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nl-NL" sz="2000" i="0" u="none" dirty="0">
                <a:solidFill>
                  <a:schemeClr val="dk1"/>
                </a:solidFill>
                <a:latin typeface="Calibri"/>
                <a:ea typeface="Calibri"/>
                <a:cs typeface="Calibri"/>
                <a:sym typeface="Calibri"/>
              </a:rPr>
              <a:t>Als de studenten hebben voldaan aan wat ze wilden gaan doen, moet dat gevierd worden.</a:t>
            </a:r>
          </a:p>
          <a:p>
            <a:pPr marL="0" marR="0" lvl="0" indent="0" algn="l" rtl="0">
              <a:lnSpc>
                <a:spcPct val="100000"/>
              </a:lnSpc>
              <a:spcBef>
                <a:spcPts val="0"/>
              </a:spcBef>
              <a:spcAft>
                <a:spcPts val="0"/>
              </a:spcAft>
              <a:buClr>
                <a:schemeClr val="dk1"/>
              </a:buClr>
              <a:buSzPts val="2000"/>
              <a:buFont typeface="Calibri"/>
              <a:buNone/>
            </a:pPr>
            <a:r>
              <a:rPr lang="nl-NL" sz="2000" i="0" u="none" dirty="0">
                <a:solidFill>
                  <a:schemeClr val="dk1"/>
                </a:solidFill>
                <a:latin typeface="Calibri"/>
                <a:ea typeface="Calibri"/>
                <a:cs typeface="Calibri"/>
                <a:sym typeface="Calibri"/>
              </a:rPr>
              <a:t>Zolang je het succes van het doel viert, maakt het niet uit hoe je het doet. – Brainstormen</a:t>
            </a:r>
          </a:p>
          <a:p>
            <a:pPr marL="0" marR="0" lvl="0" indent="0" algn="l" rtl="0">
              <a:lnSpc>
                <a:spcPct val="100000"/>
              </a:lnSpc>
              <a:spcBef>
                <a:spcPts val="0"/>
              </a:spcBef>
              <a:spcAft>
                <a:spcPts val="0"/>
              </a:spcAft>
              <a:buClr>
                <a:schemeClr val="dk1"/>
              </a:buClr>
              <a:buSzPts val="2000"/>
              <a:buFont typeface="Calibri"/>
              <a:buNone/>
            </a:pPr>
            <a:endParaRPr lang="nl-NL" sz="2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nl-NL" sz="2000" b="1" i="0" u="none" dirty="0">
                <a:solidFill>
                  <a:schemeClr val="dk1"/>
                </a:solidFill>
                <a:latin typeface="Calibri"/>
                <a:ea typeface="Calibri"/>
                <a:cs typeface="Calibri"/>
                <a:sym typeface="Calibri"/>
              </a:rPr>
              <a:t>Onthouden</a:t>
            </a:r>
          </a:p>
          <a:p>
            <a:pPr marL="0" marR="0" lvl="0" indent="0" algn="l" rtl="0">
              <a:lnSpc>
                <a:spcPct val="100000"/>
              </a:lnSpc>
              <a:spcBef>
                <a:spcPts val="0"/>
              </a:spcBef>
              <a:spcAft>
                <a:spcPts val="0"/>
              </a:spcAft>
              <a:buClr>
                <a:schemeClr val="dk1"/>
              </a:buClr>
              <a:buSzPts val="2000"/>
              <a:buFont typeface="Calibri"/>
              <a:buNone/>
            </a:pPr>
            <a:endParaRPr lang="nl-NL" sz="2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nl-NL" sz="2000" i="0" u="none" dirty="0">
                <a:solidFill>
                  <a:schemeClr val="dk1"/>
                </a:solidFill>
                <a:latin typeface="Calibri"/>
                <a:ea typeface="Calibri"/>
                <a:cs typeface="Calibri"/>
                <a:sym typeface="Calibri"/>
              </a:rPr>
              <a:t>Jij bent de gids in dit proces, niet de instructeur. Je begeleidt studenten bij het nemen van hun eigen beslissingen en het nemen van ownership over hun eigen leerproces. Als u het overneemt, verslaat u het doel van het proces.</a:t>
            </a:r>
            <a:endParaRPr lang="en-GB" sz="2000" i="0" u="none" dirty="0">
              <a:solidFill>
                <a:schemeClr val="dk1"/>
              </a:solidFill>
              <a:latin typeface="Calibri"/>
              <a:ea typeface="Calibri"/>
              <a:cs typeface="Calibri"/>
              <a:sym typeface="Calibri"/>
            </a:endParaRPr>
          </a:p>
        </p:txBody>
      </p:sp>
      <p:pic>
        <p:nvPicPr>
          <p:cNvPr id="309" name="Google Shape;309;p37"/>
          <p:cNvPicPr preferRelativeResize="0"/>
          <p:nvPr/>
        </p:nvPicPr>
        <p:blipFill rotWithShape="1">
          <a:blip r:embed="rId5">
            <a:alphaModFix/>
          </a:blip>
          <a:srcRect/>
          <a:stretch/>
        </p:blipFill>
        <p:spPr>
          <a:xfrm>
            <a:off x="5562600" y="1858962"/>
            <a:ext cx="6096000" cy="4057650"/>
          </a:xfrm>
          <a:prstGeom prst="rect">
            <a:avLst/>
          </a:prstGeom>
          <a:noFill/>
          <a:ln>
            <a:noFill/>
          </a:ln>
        </p:spPr>
      </p:pic>
      <p:sp>
        <p:nvSpPr>
          <p:cNvPr id="8" name="Google Shape;97;p14">
            <a:extLst>
              <a:ext uri="{FF2B5EF4-FFF2-40B4-BE49-F238E27FC236}">
                <a16:creationId xmlns:a16="http://schemas.microsoft.com/office/drawing/2014/main" id="{5F1678CE-5D7F-439C-930B-00D64937B644}"/>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8"/>
          <p:cNvSpPr txBox="1">
            <a:spLocks noGrp="1"/>
          </p:cNvSpPr>
          <p:nvPr>
            <p:ph type="ctrTitle"/>
          </p:nvPr>
        </p:nvSpPr>
        <p:spPr>
          <a:xfrm>
            <a:off x="1524000" y="112236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endParaRPr sz="6000"/>
          </a:p>
        </p:txBody>
      </p:sp>
      <p:sp>
        <p:nvSpPr>
          <p:cNvPr id="315" name="Google Shape;315;p38"/>
          <p:cNvSpPr txBox="1">
            <a:spLocks noGrp="1"/>
          </p:cNvSpPr>
          <p:nvPr>
            <p:ph type="subTitle" idx="1"/>
          </p:nvPr>
        </p:nvSpPr>
        <p:spPr>
          <a:xfrm>
            <a:off x="1524000" y="3602037"/>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316" name="Google Shape;316;p38"/>
          <p:cNvPicPr preferRelativeResize="0"/>
          <p:nvPr/>
        </p:nvPicPr>
        <p:blipFill rotWithShape="1">
          <a:blip r:embed="rId3">
            <a:alphaModFix/>
          </a:blip>
          <a:srcRect l="-422" r="422" b="16658"/>
          <a:stretch/>
        </p:blipFill>
        <p:spPr>
          <a:xfrm>
            <a:off x="-50800" y="-9525"/>
            <a:ext cx="12242800" cy="6880225"/>
          </a:xfrm>
          <a:prstGeom prst="rect">
            <a:avLst/>
          </a:prstGeom>
          <a:noFill/>
          <a:ln>
            <a:noFill/>
          </a:ln>
        </p:spPr>
      </p:pic>
      <p:pic>
        <p:nvPicPr>
          <p:cNvPr id="317" name="Google Shape;317;p38"/>
          <p:cNvPicPr preferRelativeResize="0"/>
          <p:nvPr/>
        </p:nvPicPr>
        <p:blipFill rotWithShape="1">
          <a:blip r:embed="rId4">
            <a:alphaModFix/>
          </a:blip>
          <a:srcRect/>
          <a:stretch/>
        </p:blipFill>
        <p:spPr>
          <a:xfrm>
            <a:off x="4624387" y="4641850"/>
            <a:ext cx="2892425" cy="973137"/>
          </a:xfrm>
          <a:prstGeom prst="rect">
            <a:avLst/>
          </a:prstGeom>
          <a:noFill/>
          <a:ln>
            <a:noFill/>
          </a:ln>
        </p:spPr>
      </p:pic>
      <p:pic>
        <p:nvPicPr>
          <p:cNvPr id="318" name="Google Shape;318;p38"/>
          <p:cNvPicPr preferRelativeResize="0"/>
          <p:nvPr/>
        </p:nvPicPr>
        <p:blipFill rotWithShape="1">
          <a:blip r:embed="rId5">
            <a:alphaModFix/>
          </a:blip>
          <a:srcRect/>
          <a:stretch/>
        </p:blipFill>
        <p:spPr>
          <a:xfrm>
            <a:off x="0" y="-9525"/>
            <a:ext cx="2106612" cy="601662"/>
          </a:xfrm>
          <a:prstGeom prst="rect">
            <a:avLst/>
          </a:prstGeom>
          <a:noFill/>
          <a:ln>
            <a:noFill/>
          </a:ln>
        </p:spPr>
      </p:pic>
      <p:sp>
        <p:nvSpPr>
          <p:cNvPr id="319" name="Google Shape;319;p38"/>
          <p:cNvSpPr txBox="1"/>
          <p:nvPr/>
        </p:nvSpPr>
        <p:spPr>
          <a:xfrm>
            <a:off x="10280650" y="5384573"/>
            <a:ext cx="1911350" cy="1655762"/>
          </a:xfrm>
          <a:prstGeom prst="rect">
            <a:avLst/>
          </a:prstGeom>
          <a:noFill/>
          <a:ln>
            <a:noFill/>
          </a:ln>
        </p:spPr>
        <p:txBody>
          <a:bodyPr spcFirstLastPara="1" wrap="square" lIns="91425" tIns="45700" rIns="91425" bIns="45700" anchor="t" anchorCtr="0">
            <a:noAutofit/>
          </a:bodyPr>
          <a:lstStyle/>
          <a:p>
            <a:pPr marL="0" marR="0" lvl="0" indent="0" algn="r" rtl="0">
              <a:lnSpc>
                <a:spcPct val="70000"/>
              </a:lnSpc>
              <a:spcBef>
                <a:spcPts val="0"/>
              </a:spcBef>
              <a:spcAft>
                <a:spcPts val="0"/>
              </a:spcAft>
              <a:buClr>
                <a:schemeClr val="dk1"/>
              </a:buClr>
              <a:buSzPts val="1300"/>
              <a:buFont typeface="Calibri"/>
              <a:buNone/>
            </a:pPr>
            <a:r>
              <a:rPr lang="nl-NL" sz="1100" b="1" i="0" u="none" dirty="0">
                <a:solidFill>
                  <a:schemeClr val="dk1"/>
                </a:solidFill>
                <a:latin typeface="Calibri"/>
                <a:ea typeface="Calibri"/>
                <a:cs typeface="Calibri"/>
                <a:sym typeface="Calibri"/>
              </a:rPr>
              <a:t>Disclaimer: De publicatie is tot stand gekomen met steun van het Erasmus + Programma van de Europese Unie. De inhoud van deze pagina is uitsluitend de verantwoordelijkheid van partners en kan op geen enkele manier worden opgevat als een weergave van de standpunten van het NA en de Commissie.</a:t>
            </a:r>
            <a:endParaRPr sz="1100" dirty="0"/>
          </a:p>
        </p:txBody>
      </p:sp>
      <p:sp>
        <p:nvSpPr>
          <p:cNvPr id="320" name="Google Shape;320;p38"/>
          <p:cNvSpPr txBox="1"/>
          <p:nvPr/>
        </p:nvSpPr>
        <p:spPr>
          <a:xfrm>
            <a:off x="3968750" y="5873750"/>
            <a:ext cx="4254500" cy="706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Calibri"/>
              <a:buNone/>
            </a:pPr>
            <a:r>
              <a:rPr lang="en-US" sz="2000" b="1" i="0" u="none">
                <a:solidFill>
                  <a:schemeClr val="lt1"/>
                </a:solidFill>
                <a:latin typeface="Calibri"/>
                <a:ea typeface="Calibri"/>
                <a:cs typeface="Calibri"/>
                <a:sym typeface="Calibri"/>
              </a:rPr>
              <a:t>http://www.l2lifestyle.eu/ </a:t>
            </a:r>
            <a:endParaRPr sz="2000" b="0" i="0" u="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Calibri"/>
              <a:buNone/>
            </a:pPr>
            <a:r>
              <a:rPr lang="en-US" sz="2000" b="1" i="0" u="none">
                <a:solidFill>
                  <a:schemeClr val="lt1"/>
                </a:solidFill>
                <a:latin typeface="Calibri"/>
                <a:ea typeface="Calibri"/>
                <a:cs typeface="Calibri"/>
                <a:sym typeface="Calibri"/>
              </a:rPr>
              <a:t>https://www.facebook.com/l2lifestyle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04" name="Google Shape;104;p15"/>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nl-NL" sz="2000" b="0" i="0" u="none" dirty="0">
                <a:solidFill>
                  <a:schemeClr val="dk1"/>
                </a:solidFill>
                <a:latin typeface="Calibri"/>
                <a:ea typeface="Calibri"/>
                <a:cs typeface="Calibri"/>
                <a:sym typeface="Calibri"/>
              </a:rPr>
              <a:t>Het doel van dit onderwerp is om het belang van het stellen van doelen in het leerproces te benadrukken.</a:t>
            </a:r>
          </a:p>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 </a:t>
            </a:r>
            <a:r>
              <a:rPr lang="nl-NL" sz="2000" b="1" i="0" u="none" dirty="0">
                <a:solidFill>
                  <a:schemeClr val="dk1"/>
                </a:solidFill>
                <a:latin typeface="Calibri"/>
                <a:ea typeface="Calibri"/>
                <a:cs typeface="Calibri"/>
                <a:sym typeface="Calibri"/>
              </a:rPr>
              <a:t>Doelen:</a:t>
            </a:r>
          </a:p>
          <a:p>
            <a:pPr marL="0" marR="0" lvl="0" indent="0" algn="l" rtl="0">
              <a:lnSpc>
                <a:spcPct val="100000"/>
              </a:lnSpc>
              <a:spcBef>
                <a:spcPts val="0"/>
              </a:spcBef>
              <a:spcAft>
                <a:spcPts val="0"/>
              </a:spcAft>
              <a:buClr>
                <a:schemeClr val="dk1"/>
              </a:buClr>
              <a:buSzPts val="2000"/>
              <a:buFont typeface="Calibri"/>
              <a:buNone/>
            </a:pPr>
            <a:r>
              <a:rPr lang="nl-NL" sz="2000" i="0" u="none" dirty="0">
                <a:solidFill>
                  <a:schemeClr val="dk1"/>
                </a:solidFill>
                <a:latin typeface="Calibri"/>
                <a:ea typeface="Calibri"/>
                <a:cs typeface="Calibri"/>
                <a:sym typeface="Calibri"/>
              </a:rPr>
              <a:t>- Onderscheid soorten doelen,</a:t>
            </a:r>
          </a:p>
          <a:p>
            <a:pPr marL="0" marR="0" lvl="0" indent="0" algn="l" rtl="0">
              <a:lnSpc>
                <a:spcPct val="100000"/>
              </a:lnSpc>
              <a:spcBef>
                <a:spcPts val="0"/>
              </a:spcBef>
              <a:spcAft>
                <a:spcPts val="0"/>
              </a:spcAft>
              <a:buClr>
                <a:schemeClr val="dk1"/>
              </a:buClr>
              <a:buSzPts val="2000"/>
              <a:buFont typeface="Calibri"/>
              <a:buNone/>
            </a:pPr>
            <a:r>
              <a:rPr lang="nl-NL" sz="2000" i="0" u="none" dirty="0">
                <a:solidFill>
                  <a:schemeClr val="dk1"/>
                </a:solidFill>
                <a:latin typeface="Calibri"/>
                <a:ea typeface="Calibri"/>
                <a:cs typeface="Calibri"/>
                <a:sym typeface="Calibri"/>
              </a:rPr>
              <a:t>- Laat zien hoe je doelen stelt,</a:t>
            </a:r>
          </a:p>
          <a:p>
            <a:pPr marL="0" marR="0" lvl="0" indent="0" algn="l" rtl="0">
              <a:lnSpc>
                <a:spcPct val="100000"/>
              </a:lnSpc>
              <a:spcBef>
                <a:spcPts val="0"/>
              </a:spcBef>
              <a:spcAft>
                <a:spcPts val="0"/>
              </a:spcAft>
              <a:buClr>
                <a:schemeClr val="dk1"/>
              </a:buClr>
              <a:buSzPts val="2000"/>
              <a:buFont typeface="Calibri"/>
              <a:buNone/>
            </a:pPr>
            <a:r>
              <a:rPr lang="nl-NL" sz="2000" i="0" u="none" dirty="0">
                <a:solidFill>
                  <a:schemeClr val="dk1"/>
                </a:solidFill>
                <a:latin typeface="Calibri"/>
                <a:ea typeface="Calibri"/>
                <a:cs typeface="Calibri"/>
                <a:sym typeface="Calibri"/>
              </a:rPr>
              <a:t>- Laat zien hoe je ze in de klas kunt gebruiken</a:t>
            </a:r>
            <a:r>
              <a:rPr lang="en-US" sz="2000" i="0" u="none" dirty="0">
                <a:solidFill>
                  <a:schemeClr val="dk1"/>
                </a:solidFill>
                <a:latin typeface="Calibri"/>
                <a:ea typeface="Calibri"/>
                <a:cs typeface="Calibri"/>
                <a:sym typeface="Calibri"/>
              </a:rPr>
              <a:t>.</a:t>
            </a:r>
            <a:endParaRPr dirty="0"/>
          </a:p>
          <a:p>
            <a:pPr marL="0" marR="0" lvl="0" indent="0" algn="l" rtl="0">
              <a:lnSpc>
                <a:spcPct val="100000"/>
              </a:lnSpc>
              <a:spcBef>
                <a:spcPts val="4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dirty="0">
              <a:solidFill>
                <a:schemeClr val="dk1"/>
              </a:solidFill>
              <a:latin typeface="Calibri"/>
              <a:ea typeface="Calibri"/>
              <a:cs typeface="Calibri"/>
              <a:sym typeface="Calibri"/>
            </a:endParaRPr>
          </a:p>
        </p:txBody>
      </p:sp>
      <p:pic>
        <p:nvPicPr>
          <p:cNvPr id="105" name="Google Shape;105;p15"/>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06" name="Google Shape;106;p15"/>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Module – GOAL SETTING</a:t>
            </a:r>
            <a:endParaRPr sz="2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6" name="Google Shape;97;p14">
            <a:extLst>
              <a:ext uri="{FF2B5EF4-FFF2-40B4-BE49-F238E27FC236}">
                <a16:creationId xmlns:a16="http://schemas.microsoft.com/office/drawing/2014/main" id="{4DFB2FDB-EB25-4633-A5C7-7CB289FCA3C1}"/>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12" name="Google Shape;112;p16"/>
          <p:cNvSpPr txBox="1"/>
          <p:nvPr/>
        </p:nvSpPr>
        <p:spPr>
          <a:xfrm>
            <a:off x="698500" y="1951037"/>
            <a:ext cx="10995025" cy="3206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13" name="Google Shape;113;p16"/>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14" name="Google Shape;114;p16"/>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15" name="Google Shape;115;p16"/>
          <p:cNvSpPr txBox="1"/>
          <p:nvPr/>
        </p:nvSpPr>
        <p:spPr>
          <a:xfrm>
            <a:off x="2706687" y="1951037"/>
            <a:ext cx="6096000" cy="32496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1" i="0" u="sng" dirty="0" err="1">
                <a:solidFill>
                  <a:schemeClr val="dk1"/>
                </a:solidFill>
                <a:latin typeface="Calibri"/>
                <a:ea typeface="Calibri"/>
                <a:cs typeface="Calibri"/>
                <a:sym typeface="Calibri"/>
              </a:rPr>
              <a:t>Inhoud</a:t>
            </a:r>
            <a:endParaRPr lang="en-US" sz="2200" b="1" i="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1. Inleiding,</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2. Doel van het stellen van doelen,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3. SMART-doelen,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4. Hoe doelen te stellen,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6. Doelen in de klas,</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7. Activiteiten,</a:t>
            </a:r>
          </a:p>
          <a:p>
            <a:pPr marL="0" marR="0" lvl="0" indent="0" algn="l" rtl="0">
              <a:lnSpc>
                <a:spcPct val="100000"/>
              </a:lnSpc>
              <a:spcBef>
                <a:spcPts val="0"/>
              </a:spcBef>
              <a:spcAft>
                <a:spcPts val="0"/>
              </a:spcAft>
              <a:buClr>
                <a:schemeClr val="dk1"/>
              </a:buClr>
              <a:buSzPts val="2200"/>
              <a:buFont typeface="Calibri"/>
              <a:buNone/>
            </a:pPr>
            <a:r>
              <a:rPr lang="nl-NL" sz="2200" b="0" i="0" u="none" dirty="0">
                <a:solidFill>
                  <a:schemeClr val="dk1"/>
                </a:solidFill>
                <a:latin typeface="Calibri"/>
                <a:ea typeface="Calibri"/>
                <a:cs typeface="Calibri"/>
                <a:sym typeface="Calibri"/>
              </a:rPr>
              <a:t>8. Groepsdiscussie.</a:t>
            </a:r>
            <a:endParaRPr lang="en-GB" dirty="0"/>
          </a:p>
        </p:txBody>
      </p:sp>
      <p:sp>
        <p:nvSpPr>
          <p:cNvPr id="7" name="Google Shape;97;p14">
            <a:extLst>
              <a:ext uri="{FF2B5EF4-FFF2-40B4-BE49-F238E27FC236}">
                <a16:creationId xmlns:a16="http://schemas.microsoft.com/office/drawing/2014/main" id="{07722202-C3FC-451E-AD3B-694142ED5EB4}"/>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7"/>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21" name="Google Shape;121;p17"/>
          <p:cNvSpPr txBox="1"/>
          <p:nvPr/>
        </p:nvSpPr>
        <p:spPr>
          <a:xfrm>
            <a:off x="1149350" y="195103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nl-NL" sz="2200" b="1" i="0" u="none" dirty="0">
                <a:solidFill>
                  <a:schemeClr val="dk1"/>
                </a:solidFill>
                <a:latin typeface="Calibri"/>
                <a:ea typeface="Calibri"/>
                <a:cs typeface="Calibri"/>
                <a:sym typeface="Calibri"/>
              </a:rPr>
              <a:t>Waarom stellen we de doelen?</a:t>
            </a:r>
          </a:p>
          <a:p>
            <a:pPr marL="342900" marR="0" lvl="0" indent="-342900" algn="l" rtl="0">
              <a:lnSpc>
                <a:spcPct val="100000"/>
              </a:lnSpc>
              <a:spcBef>
                <a:spcPts val="0"/>
              </a:spcBef>
              <a:spcAft>
                <a:spcPts val="0"/>
              </a:spcAft>
              <a:buClr>
                <a:schemeClr val="dk1"/>
              </a:buClr>
              <a:buSzPts val="2200"/>
              <a:buFont typeface="Arial"/>
              <a:buChar char="•"/>
            </a:pPr>
            <a:endParaRPr lang="nl-NL" sz="2200" b="1" i="0" u="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200"/>
            </a:pPr>
            <a:r>
              <a:rPr lang="nl-NL" sz="2200" i="0" u="none" dirty="0">
                <a:solidFill>
                  <a:schemeClr val="dk1"/>
                </a:solidFill>
                <a:latin typeface="Calibri"/>
                <a:ea typeface="Calibri"/>
                <a:cs typeface="Calibri"/>
                <a:sym typeface="Calibri"/>
              </a:rPr>
              <a:t>IN PAIREN: bespreek waarom uw leerlingen doelen nodig hebben.</a:t>
            </a:r>
            <a:endParaRPr sz="2200" dirty="0">
              <a:solidFill>
                <a:schemeClr val="dk1"/>
              </a:solidFill>
              <a:latin typeface="Calibri"/>
              <a:ea typeface="Calibri"/>
              <a:cs typeface="Calibri"/>
              <a:sym typeface="Calibri"/>
            </a:endParaRPr>
          </a:p>
        </p:txBody>
      </p:sp>
      <p:pic>
        <p:nvPicPr>
          <p:cNvPr id="122" name="Google Shape;122;p17"/>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123" name="Google Shape;123;p17"/>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124" name="Google Shape;124;p17"/>
          <p:cNvSpPr txBox="1"/>
          <p:nvPr/>
        </p:nvSpPr>
        <p:spPr>
          <a:xfrm>
            <a:off x="1149350" y="1690687"/>
            <a:ext cx="6096000" cy="7096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i="0" u="sng" dirty="0">
              <a:solidFill>
                <a:schemeClr val="dk1"/>
              </a:solidFill>
              <a:latin typeface="Calibri"/>
              <a:ea typeface="Calibri"/>
              <a:cs typeface="Calibri"/>
              <a:sym typeface="Calibri"/>
            </a:endParaRPr>
          </a:p>
        </p:txBody>
      </p:sp>
      <p:sp>
        <p:nvSpPr>
          <p:cNvPr id="7" name="Google Shape;97;p14">
            <a:extLst>
              <a:ext uri="{FF2B5EF4-FFF2-40B4-BE49-F238E27FC236}">
                <a16:creationId xmlns:a16="http://schemas.microsoft.com/office/drawing/2014/main" id="{18E1927C-9E65-4824-9C6D-F19A717F7994}"/>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8"/>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30" name="Google Shape;130;p18"/>
          <p:cNvSpPr txBox="1"/>
          <p:nvPr/>
        </p:nvSpPr>
        <p:spPr>
          <a:xfrm>
            <a:off x="1149350" y="168578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nl-NL" sz="2200" b="1" i="0" u="none" dirty="0">
                <a:solidFill>
                  <a:schemeClr val="dk1"/>
                </a:solidFill>
                <a:latin typeface="Calibri"/>
                <a:ea typeface="Calibri"/>
                <a:cs typeface="Calibri"/>
                <a:sym typeface="Calibri"/>
              </a:rPr>
              <a:t>Waarom stellen we de doelen?</a:t>
            </a:r>
          </a:p>
          <a:p>
            <a:pPr marL="342900" marR="0" lvl="0" indent="-342900" algn="l" rtl="0">
              <a:lnSpc>
                <a:spcPct val="100000"/>
              </a:lnSpc>
              <a:spcBef>
                <a:spcPts val="0"/>
              </a:spcBef>
              <a:spcAft>
                <a:spcPts val="0"/>
              </a:spcAft>
              <a:buClr>
                <a:schemeClr val="dk1"/>
              </a:buClr>
              <a:buSzPts val="2200"/>
              <a:buFont typeface="Arial"/>
              <a:buChar char="•"/>
            </a:pPr>
            <a:endParaRPr lang="en-GB" sz="22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nl-NL" sz="2200" dirty="0">
                <a:solidFill>
                  <a:srgbClr val="333333"/>
                </a:solidFill>
                <a:latin typeface="Calibri"/>
                <a:ea typeface="Calibri"/>
                <a:cs typeface="Calibri"/>
                <a:sym typeface="Calibri"/>
              </a:rPr>
              <a:t>Om te beslissen wat je wilt bereiken in je cursus</a:t>
            </a:r>
          </a:p>
          <a:p>
            <a:pPr marL="0" lvl="0" indent="0" algn="l" rtl="0">
              <a:lnSpc>
                <a:spcPct val="107916"/>
              </a:lnSpc>
              <a:spcBef>
                <a:spcPts val="0"/>
              </a:spcBef>
              <a:spcAft>
                <a:spcPts val="0"/>
              </a:spcAft>
              <a:buNone/>
            </a:pPr>
            <a:r>
              <a:rPr lang="nl-NL" sz="2200" dirty="0">
                <a:solidFill>
                  <a:srgbClr val="333333"/>
                </a:solidFill>
                <a:latin typeface="Calibri"/>
                <a:ea typeface="Calibri"/>
                <a:cs typeface="Calibri"/>
                <a:sym typeface="Calibri"/>
              </a:rPr>
              <a:t>Om te scheiden wat belangrijk is van wat niet relevant is, of een afleiding</a:t>
            </a:r>
          </a:p>
          <a:p>
            <a:pPr marL="0" lvl="0" indent="0" algn="l" rtl="0">
              <a:lnSpc>
                <a:spcPct val="107916"/>
              </a:lnSpc>
              <a:spcBef>
                <a:spcPts val="0"/>
              </a:spcBef>
              <a:spcAft>
                <a:spcPts val="0"/>
              </a:spcAft>
              <a:buNone/>
            </a:pPr>
            <a:r>
              <a:rPr lang="nl-NL" sz="2200" dirty="0">
                <a:solidFill>
                  <a:srgbClr val="333333"/>
                </a:solidFill>
                <a:latin typeface="Calibri"/>
                <a:ea typeface="Calibri"/>
                <a:cs typeface="Calibri"/>
                <a:sym typeface="Calibri"/>
              </a:rPr>
              <a:t>Om jezelf te motiveren</a:t>
            </a:r>
          </a:p>
          <a:p>
            <a:pPr marL="0" lvl="0" indent="0" algn="l" rtl="0">
              <a:lnSpc>
                <a:spcPct val="107916"/>
              </a:lnSpc>
              <a:spcBef>
                <a:spcPts val="0"/>
              </a:spcBef>
              <a:spcAft>
                <a:spcPts val="0"/>
              </a:spcAft>
              <a:buNone/>
            </a:pPr>
            <a:r>
              <a:rPr lang="nl-NL" sz="2200" dirty="0">
                <a:solidFill>
                  <a:srgbClr val="333333"/>
                </a:solidFill>
                <a:latin typeface="Calibri"/>
                <a:ea typeface="Calibri"/>
                <a:cs typeface="Calibri"/>
                <a:sym typeface="Calibri"/>
              </a:rPr>
              <a:t>Om je zelfvertrouwen op te bouwen, gebaseerd op het succesvol behalen van doelen</a:t>
            </a:r>
          </a:p>
          <a:p>
            <a:pPr marL="0" lvl="0" indent="0" algn="l" rtl="0">
              <a:lnSpc>
                <a:spcPct val="107916"/>
              </a:lnSpc>
              <a:spcBef>
                <a:spcPts val="0"/>
              </a:spcBef>
              <a:spcAft>
                <a:spcPts val="0"/>
              </a:spcAft>
              <a:buNone/>
            </a:pPr>
            <a:r>
              <a:rPr lang="nl-NL" sz="2200" dirty="0">
                <a:solidFill>
                  <a:srgbClr val="333333"/>
                </a:solidFill>
                <a:latin typeface="Calibri"/>
                <a:ea typeface="Calibri"/>
                <a:cs typeface="Calibri"/>
                <a:sym typeface="Calibri"/>
              </a:rPr>
              <a:t>Geeft structuur aan je cursus</a:t>
            </a:r>
          </a:p>
          <a:p>
            <a:pPr marL="0" lvl="0" indent="0" algn="l" rtl="0">
              <a:lnSpc>
                <a:spcPct val="107916"/>
              </a:lnSpc>
              <a:spcBef>
                <a:spcPts val="0"/>
              </a:spcBef>
              <a:spcAft>
                <a:spcPts val="0"/>
              </a:spcAft>
              <a:buNone/>
            </a:pPr>
            <a:r>
              <a:rPr lang="nl-NL" sz="2200" dirty="0">
                <a:solidFill>
                  <a:srgbClr val="333333"/>
                </a:solidFill>
                <a:latin typeface="Calibri"/>
                <a:ea typeface="Calibri"/>
                <a:cs typeface="Calibri"/>
                <a:sym typeface="Calibri"/>
              </a:rPr>
              <a:t>Het houdt je gefocust</a:t>
            </a:r>
          </a:p>
          <a:p>
            <a:pPr marL="0" lvl="0" indent="0" algn="l" rtl="0">
              <a:lnSpc>
                <a:spcPct val="107916"/>
              </a:lnSpc>
              <a:spcBef>
                <a:spcPts val="0"/>
              </a:spcBef>
              <a:spcAft>
                <a:spcPts val="0"/>
              </a:spcAft>
              <a:buNone/>
            </a:pPr>
            <a:r>
              <a:rPr lang="nl-NL" sz="2200" dirty="0">
                <a:solidFill>
                  <a:srgbClr val="333333"/>
                </a:solidFill>
                <a:latin typeface="Calibri"/>
                <a:ea typeface="Calibri"/>
                <a:cs typeface="Calibri"/>
                <a:sym typeface="Calibri"/>
              </a:rPr>
              <a:t>Bewustwording van mogelijkheden</a:t>
            </a:r>
          </a:p>
          <a:p>
            <a:pPr marL="0" lvl="0" indent="0" algn="l" rtl="0">
              <a:lnSpc>
                <a:spcPct val="107916"/>
              </a:lnSpc>
              <a:spcBef>
                <a:spcPts val="0"/>
              </a:spcBef>
              <a:spcAft>
                <a:spcPts val="0"/>
              </a:spcAft>
              <a:buNone/>
            </a:pPr>
            <a:r>
              <a:rPr lang="nl-NL" sz="2200" dirty="0">
                <a:solidFill>
                  <a:srgbClr val="333333"/>
                </a:solidFill>
                <a:latin typeface="Calibri"/>
                <a:ea typeface="Calibri"/>
                <a:cs typeface="Calibri"/>
                <a:sym typeface="Calibri"/>
              </a:rPr>
              <a:t>Enz.</a:t>
            </a:r>
            <a:endParaRPr sz="2200" dirty="0">
              <a:solidFill>
                <a:schemeClr val="dk1"/>
              </a:solidFill>
              <a:latin typeface="Calibri"/>
              <a:ea typeface="Calibri"/>
              <a:cs typeface="Calibri"/>
              <a:sym typeface="Calibri"/>
            </a:endParaRPr>
          </a:p>
        </p:txBody>
      </p:sp>
      <p:pic>
        <p:nvPicPr>
          <p:cNvPr id="131" name="Google Shape;131;p18"/>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32" name="Google Shape;132;p18"/>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7" name="Google Shape;97;p14">
            <a:extLst>
              <a:ext uri="{FF2B5EF4-FFF2-40B4-BE49-F238E27FC236}">
                <a16:creationId xmlns:a16="http://schemas.microsoft.com/office/drawing/2014/main" id="{5E281FC1-3EC3-4729-AD67-9446DBE9E577}"/>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39" name="Google Shape;139;p19"/>
          <p:cNvSpPr txBox="1"/>
          <p:nvPr/>
        </p:nvSpPr>
        <p:spPr>
          <a:xfrm>
            <a:off x="1149350" y="195103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1" dirty="0">
                <a:solidFill>
                  <a:schemeClr val="dk1"/>
                </a:solidFill>
                <a:latin typeface="Calibri"/>
                <a:ea typeface="Calibri"/>
                <a:cs typeface="Calibri"/>
                <a:sym typeface="Calibri"/>
              </a:rPr>
              <a:t>KLOOF</a:t>
            </a:r>
            <a:endParaRPr dirty="0"/>
          </a:p>
          <a:p>
            <a:pPr marL="0" marR="0" lvl="0" indent="0" algn="l" rtl="0">
              <a:lnSpc>
                <a:spcPct val="100000"/>
              </a:lnSpc>
              <a:spcBef>
                <a:spcPts val="440"/>
              </a:spcBef>
              <a:spcAft>
                <a:spcPts val="0"/>
              </a:spcAft>
              <a:buNone/>
            </a:pPr>
            <a:endParaRPr sz="2200" dirty="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nl-NL" sz="2200" dirty="0">
                <a:solidFill>
                  <a:schemeClr val="dk1"/>
                </a:solidFill>
                <a:latin typeface="Calibri"/>
                <a:ea typeface="Calibri"/>
                <a:cs typeface="Calibri"/>
                <a:sym typeface="Calibri"/>
              </a:rPr>
              <a:t>Een GAP is de afstand tussen waar je nu bent en waar je doel is</a:t>
            </a:r>
          </a:p>
          <a:p>
            <a:pPr marL="457200" marR="0" lvl="0" indent="-368300" algn="l" rtl="0">
              <a:lnSpc>
                <a:spcPct val="100000"/>
              </a:lnSpc>
              <a:spcBef>
                <a:spcPts val="440"/>
              </a:spcBef>
              <a:spcAft>
                <a:spcPts val="0"/>
              </a:spcAft>
              <a:buClr>
                <a:schemeClr val="dk1"/>
              </a:buClr>
              <a:buSzPts val="2200"/>
              <a:buFont typeface="Calibri"/>
              <a:buAutoNum type="arabicPeriod"/>
            </a:pPr>
            <a:endParaRPr lang="nl-NL" sz="2200" dirty="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nl-NL" sz="2200" dirty="0">
                <a:solidFill>
                  <a:schemeClr val="dk1"/>
                </a:solidFill>
                <a:latin typeface="Calibri"/>
                <a:ea typeface="Calibri"/>
                <a:cs typeface="Calibri"/>
                <a:sym typeface="Calibri"/>
              </a:rPr>
              <a:t>Als er geen GAP is, is er geen effectief leerproces</a:t>
            </a:r>
          </a:p>
          <a:p>
            <a:pPr marL="457200" marR="0" lvl="0" indent="-368300" algn="l" rtl="0">
              <a:lnSpc>
                <a:spcPct val="100000"/>
              </a:lnSpc>
              <a:spcBef>
                <a:spcPts val="440"/>
              </a:spcBef>
              <a:spcAft>
                <a:spcPts val="0"/>
              </a:spcAft>
              <a:buClr>
                <a:schemeClr val="dk1"/>
              </a:buClr>
              <a:buSzPts val="2200"/>
              <a:buFont typeface="Calibri"/>
              <a:buAutoNum type="arabicPeriod"/>
            </a:pPr>
            <a:endParaRPr lang="nl-NL" sz="2200" dirty="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nl-NL" sz="2200" dirty="0">
                <a:solidFill>
                  <a:schemeClr val="dk1"/>
                </a:solidFill>
                <a:latin typeface="Calibri"/>
                <a:ea typeface="Calibri"/>
                <a:cs typeface="Calibri"/>
                <a:sym typeface="Calibri"/>
              </a:rPr>
              <a:t>De behoefte van studenten om hun GAP te identificeren</a:t>
            </a:r>
          </a:p>
          <a:p>
            <a:pPr marL="457200" marR="0" lvl="0" indent="-368300" algn="l" rtl="0">
              <a:lnSpc>
                <a:spcPct val="100000"/>
              </a:lnSpc>
              <a:spcBef>
                <a:spcPts val="440"/>
              </a:spcBef>
              <a:spcAft>
                <a:spcPts val="0"/>
              </a:spcAft>
              <a:buClr>
                <a:schemeClr val="dk1"/>
              </a:buClr>
              <a:buSzPts val="2200"/>
              <a:buFont typeface="Calibri"/>
              <a:buAutoNum type="arabicPeriod"/>
            </a:pPr>
            <a:endParaRPr lang="nl-NL" sz="2200" dirty="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nl-NL" sz="2200" dirty="0">
                <a:solidFill>
                  <a:schemeClr val="dk1"/>
                </a:solidFill>
                <a:latin typeface="Calibri"/>
                <a:ea typeface="Calibri"/>
                <a:cs typeface="Calibri"/>
                <a:sym typeface="Calibri"/>
              </a:rPr>
              <a:t>Het doel ligt meestal buiten hun "comfortzone"</a:t>
            </a:r>
            <a:endParaRPr sz="2200" dirty="0">
              <a:solidFill>
                <a:schemeClr val="dk1"/>
              </a:solidFill>
              <a:latin typeface="Calibri"/>
              <a:ea typeface="Calibri"/>
              <a:cs typeface="Calibri"/>
              <a:sym typeface="Calibri"/>
            </a:endParaRPr>
          </a:p>
        </p:txBody>
      </p:sp>
      <p:pic>
        <p:nvPicPr>
          <p:cNvPr id="140" name="Google Shape;140;p19"/>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41" name="Google Shape;141;p19"/>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pic>
        <p:nvPicPr>
          <p:cNvPr id="142" name="Google Shape;142;p19"/>
          <p:cNvPicPr preferRelativeResize="0"/>
          <p:nvPr/>
        </p:nvPicPr>
        <p:blipFill>
          <a:blip r:embed="rId5">
            <a:alphaModFix/>
          </a:blip>
          <a:stretch>
            <a:fillRect/>
          </a:stretch>
        </p:blipFill>
        <p:spPr>
          <a:xfrm>
            <a:off x="8195735" y="3742112"/>
            <a:ext cx="3577566" cy="2013863"/>
          </a:xfrm>
          <a:prstGeom prst="rect">
            <a:avLst/>
          </a:prstGeom>
          <a:noFill/>
          <a:ln>
            <a:noFill/>
          </a:ln>
        </p:spPr>
      </p:pic>
      <p:sp>
        <p:nvSpPr>
          <p:cNvPr id="7" name="Google Shape;97;p14">
            <a:extLst>
              <a:ext uri="{FF2B5EF4-FFF2-40B4-BE49-F238E27FC236}">
                <a16:creationId xmlns:a16="http://schemas.microsoft.com/office/drawing/2014/main" id="{CEF4830B-AF08-46D0-BEA4-513210420198}"/>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0"/>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48" name="Google Shape;148;p20"/>
          <p:cNvSpPr txBox="1"/>
          <p:nvPr/>
        </p:nvSpPr>
        <p:spPr>
          <a:xfrm>
            <a:off x="1149350" y="195103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1" dirty="0">
                <a:solidFill>
                  <a:schemeClr val="dk1"/>
                </a:solidFill>
                <a:latin typeface="Calibri"/>
                <a:ea typeface="Calibri"/>
                <a:cs typeface="Calibri"/>
                <a:sym typeface="Calibri"/>
              </a:rPr>
              <a:t>COMFORT ZONE</a:t>
            </a:r>
          </a:p>
          <a:p>
            <a:pPr marL="342900" marR="0" lvl="0" indent="-342900" algn="l" rtl="0">
              <a:lnSpc>
                <a:spcPct val="100000"/>
              </a:lnSpc>
              <a:spcBef>
                <a:spcPts val="0"/>
              </a:spcBef>
              <a:spcAft>
                <a:spcPts val="0"/>
              </a:spcAft>
              <a:buClr>
                <a:schemeClr val="dk1"/>
              </a:buClr>
              <a:buSzPts val="2200"/>
              <a:buFont typeface="Arial"/>
              <a:buChar char="•"/>
            </a:pPr>
            <a:endParaRPr sz="2200" dirty="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nl-NL" sz="2200" dirty="0">
                <a:solidFill>
                  <a:schemeClr val="dk1"/>
                </a:solidFill>
                <a:latin typeface="Calibri"/>
                <a:ea typeface="Calibri"/>
                <a:cs typeface="Calibri"/>
                <a:sym typeface="Calibri"/>
              </a:rPr>
              <a:t>COMFORTABEL of CONFORMISTISCH?</a:t>
            </a:r>
          </a:p>
          <a:p>
            <a:pPr marL="457200" marR="0" lvl="0" indent="-368300" algn="l" rtl="0">
              <a:lnSpc>
                <a:spcPct val="100000"/>
              </a:lnSpc>
              <a:spcBef>
                <a:spcPts val="440"/>
              </a:spcBef>
              <a:spcAft>
                <a:spcPts val="0"/>
              </a:spcAft>
              <a:buClr>
                <a:schemeClr val="dk1"/>
              </a:buClr>
              <a:buSzPts val="2200"/>
              <a:buFont typeface="Calibri"/>
              <a:buAutoNum type="arabicPeriod"/>
            </a:pPr>
            <a:endParaRPr lang="nl-NL" sz="2200" dirty="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nl-NL" sz="2200" dirty="0">
                <a:solidFill>
                  <a:schemeClr val="dk1"/>
                </a:solidFill>
                <a:latin typeface="Calibri"/>
                <a:ea typeface="Calibri"/>
                <a:cs typeface="Calibri"/>
                <a:sym typeface="Calibri"/>
              </a:rPr>
              <a:t>Onze comfortzone beschermt ons tegen mogelijke gevaren van het onbekende (buiten de comfortzone)</a:t>
            </a:r>
          </a:p>
          <a:p>
            <a:pPr marL="457200" marR="0" lvl="0" indent="-368300" algn="l" rtl="0">
              <a:lnSpc>
                <a:spcPct val="100000"/>
              </a:lnSpc>
              <a:spcBef>
                <a:spcPts val="440"/>
              </a:spcBef>
              <a:spcAft>
                <a:spcPts val="0"/>
              </a:spcAft>
              <a:buClr>
                <a:schemeClr val="dk1"/>
              </a:buClr>
              <a:buSzPts val="2200"/>
              <a:buFont typeface="Calibri"/>
              <a:buAutoNum type="arabicPeriod"/>
            </a:pPr>
            <a:endParaRPr lang="nl-NL" sz="2200" dirty="0">
              <a:solidFill>
                <a:schemeClr val="dk1"/>
              </a:solidFill>
              <a:latin typeface="Calibri"/>
              <a:ea typeface="Calibri"/>
              <a:cs typeface="Calibri"/>
              <a:sym typeface="Calibri"/>
            </a:endParaRPr>
          </a:p>
          <a:p>
            <a:pPr marL="457200" marR="0" lvl="0" indent="-368300" algn="l" rtl="0">
              <a:lnSpc>
                <a:spcPct val="100000"/>
              </a:lnSpc>
              <a:spcBef>
                <a:spcPts val="440"/>
              </a:spcBef>
              <a:spcAft>
                <a:spcPts val="0"/>
              </a:spcAft>
              <a:buClr>
                <a:schemeClr val="dk1"/>
              </a:buClr>
              <a:buSzPts val="2200"/>
              <a:buFont typeface="Calibri"/>
              <a:buAutoNum type="arabicPeriod"/>
            </a:pPr>
            <a:r>
              <a:rPr lang="nl-NL" sz="2200" dirty="0">
                <a:solidFill>
                  <a:schemeClr val="dk1"/>
                </a:solidFill>
                <a:latin typeface="Calibri"/>
                <a:ea typeface="Calibri"/>
                <a:cs typeface="Calibri"/>
                <a:sym typeface="Calibri"/>
              </a:rPr>
              <a:t>Om te voorkomen dat we uit de comfortzone gaan, omringen onze hersenen deze met ‘beperkende overtuigingen’</a:t>
            </a:r>
            <a:endParaRPr sz="2200" dirty="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None/>
            </a:pPr>
            <a:endParaRPr sz="2200" dirty="0">
              <a:solidFill>
                <a:schemeClr val="dk1"/>
              </a:solidFill>
              <a:latin typeface="Calibri"/>
              <a:ea typeface="Calibri"/>
              <a:cs typeface="Calibri"/>
              <a:sym typeface="Calibri"/>
            </a:endParaRPr>
          </a:p>
        </p:txBody>
      </p:sp>
      <p:pic>
        <p:nvPicPr>
          <p:cNvPr id="149" name="Google Shape;149;p20"/>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50" name="Google Shape;150;p20"/>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6" name="Google Shape;97;p14">
            <a:extLst>
              <a:ext uri="{FF2B5EF4-FFF2-40B4-BE49-F238E27FC236}">
                <a16:creationId xmlns:a16="http://schemas.microsoft.com/office/drawing/2014/main" id="{147818F6-5E6C-420B-B782-0F484DBD07DA}"/>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1"/>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56" name="Google Shape;156;p21"/>
          <p:cNvSpPr txBox="1"/>
          <p:nvPr/>
        </p:nvSpPr>
        <p:spPr>
          <a:xfrm>
            <a:off x="1149350" y="1951032"/>
            <a:ext cx="10544100" cy="14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nl-NL" sz="2200" b="1" dirty="0">
                <a:solidFill>
                  <a:schemeClr val="dk1"/>
                </a:solidFill>
                <a:latin typeface="Calibri"/>
                <a:ea typeface="Calibri"/>
                <a:cs typeface="Calibri"/>
                <a:sym typeface="Calibri"/>
              </a:rPr>
              <a:t>Wat zijn de doelen van uw leerlingen?</a:t>
            </a:r>
          </a:p>
          <a:p>
            <a:pPr marL="342900" marR="0" lvl="0" indent="-342900" algn="l" rtl="0">
              <a:lnSpc>
                <a:spcPct val="100000"/>
              </a:lnSpc>
              <a:spcBef>
                <a:spcPts val="0"/>
              </a:spcBef>
              <a:spcAft>
                <a:spcPts val="0"/>
              </a:spcAft>
              <a:buClr>
                <a:schemeClr val="dk1"/>
              </a:buClr>
              <a:buSzPts val="2200"/>
              <a:buFont typeface="Arial"/>
              <a:buChar char="•"/>
            </a:pPr>
            <a:endParaRPr sz="2200" dirty="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None/>
            </a:pPr>
            <a:r>
              <a:rPr lang="nl-NL" sz="2200" dirty="0">
                <a:solidFill>
                  <a:schemeClr val="dk1"/>
                </a:solidFill>
                <a:latin typeface="Calibri"/>
                <a:ea typeface="Calibri"/>
                <a:cs typeface="Calibri"/>
                <a:sym typeface="Calibri"/>
              </a:rPr>
              <a:t>IN PAIREN: bespreek wat de doelen van uw leerlingen kunnen zijn.</a:t>
            </a:r>
            <a:endParaRPr sz="2200" dirty="0">
              <a:solidFill>
                <a:schemeClr val="dk1"/>
              </a:solidFill>
              <a:latin typeface="Calibri"/>
              <a:ea typeface="Calibri"/>
              <a:cs typeface="Calibri"/>
              <a:sym typeface="Calibri"/>
            </a:endParaRPr>
          </a:p>
        </p:txBody>
      </p:sp>
      <p:pic>
        <p:nvPicPr>
          <p:cNvPr id="157" name="Google Shape;157;p21"/>
          <p:cNvPicPr preferRelativeResize="0"/>
          <p:nvPr/>
        </p:nvPicPr>
        <p:blipFill rotWithShape="1">
          <a:blip r:embed="rId4">
            <a:alphaModFix/>
          </a:blip>
          <a:srcRect t="17905" b="17963"/>
          <a:stretch/>
        </p:blipFill>
        <p:spPr>
          <a:xfrm>
            <a:off x="-2148" y="8718"/>
            <a:ext cx="5757195" cy="1407025"/>
          </a:xfrm>
          <a:prstGeom prst="rect">
            <a:avLst/>
          </a:prstGeom>
          <a:noFill/>
          <a:ln>
            <a:noFill/>
          </a:ln>
        </p:spPr>
      </p:pic>
      <p:sp>
        <p:nvSpPr>
          <p:cNvPr id="158" name="Google Shape;158;p21"/>
          <p:cNvSpPr txBox="1"/>
          <p:nvPr/>
        </p:nvSpPr>
        <p:spPr>
          <a:xfrm>
            <a:off x="5694362" y="7937"/>
            <a:ext cx="6495900" cy="14082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 – Application</a:t>
            </a:r>
            <a:endParaRPr/>
          </a:p>
          <a:p>
            <a:pPr marL="0" marR="0" lvl="0" indent="0" algn="ctr" rtl="0">
              <a:lnSpc>
                <a:spcPct val="90000"/>
              </a:lnSpc>
              <a:spcBef>
                <a:spcPts val="0"/>
              </a:spcBef>
              <a:spcAft>
                <a:spcPts val="0"/>
              </a:spcAft>
              <a:buClr>
                <a:schemeClr val="dk1"/>
              </a:buClr>
              <a:buSzPts val="2200"/>
              <a:buFont typeface="Calibri"/>
              <a:buNone/>
            </a:pPr>
            <a:endParaRPr sz="2200" b="1" i="0" u="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Module – GOAL SETTING</a:t>
            </a:r>
            <a:endParaRPr/>
          </a:p>
          <a:p>
            <a:pPr marL="0" marR="0" lvl="0" indent="0" algn="l" rtl="0">
              <a:lnSpc>
                <a:spcPct val="100000"/>
              </a:lnSpc>
              <a:spcBef>
                <a:spcPts val="0"/>
              </a:spcBef>
              <a:spcAft>
                <a:spcPts val="0"/>
              </a:spcAft>
              <a:buNone/>
            </a:pPr>
            <a:endParaRPr sz="2200" b="1" i="0" u="none">
              <a:solidFill>
                <a:schemeClr val="dk1"/>
              </a:solidFill>
              <a:latin typeface="Calibri"/>
              <a:ea typeface="Calibri"/>
              <a:cs typeface="Calibri"/>
              <a:sym typeface="Calibri"/>
            </a:endParaRPr>
          </a:p>
        </p:txBody>
      </p:sp>
      <p:sp>
        <p:nvSpPr>
          <p:cNvPr id="6" name="Google Shape;97;p14">
            <a:extLst>
              <a:ext uri="{FF2B5EF4-FFF2-40B4-BE49-F238E27FC236}">
                <a16:creationId xmlns:a16="http://schemas.microsoft.com/office/drawing/2014/main" id="{E8D82B61-4E47-420F-B9F1-25BCF25779DC}"/>
              </a:ext>
            </a:extLst>
          </p:cNvPr>
          <p:cNvSpPr txBox="1"/>
          <p:nvPr/>
        </p:nvSpPr>
        <p:spPr>
          <a:xfrm>
            <a:off x="5695950" y="-14287"/>
            <a:ext cx="6495900" cy="14064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ZORG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Module –  DOELSTELLING</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1887</Words>
  <Application>Microsoft Office PowerPoint</Application>
  <PresentationFormat>Widescreen</PresentationFormat>
  <Paragraphs>269</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Coulter</dc:creator>
  <cp:lastModifiedBy> </cp:lastModifiedBy>
  <cp:revision>3</cp:revision>
  <dcterms:modified xsi:type="dcterms:W3CDTF">2021-07-04T17:33:59Z</dcterms:modified>
</cp:coreProperties>
</file>