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1" r:id="rId4"/>
    <p:sldId id="262" r:id="rId5"/>
    <p:sldId id="264" r:id="rId6"/>
    <p:sldId id="277" r:id="rId7"/>
    <p:sldId id="275" r:id="rId8"/>
    <p:sldId id="271" r:id="rId9"/>
    <p:sldId id="283" r:id="rId10"/>
    <p:sldId id="267" r:id="rId11"/>
    <p:sldId id="284" r:id="rId12"/>
    <p:sldId id="285" r:id="rId13"/>
    <p:sldId id="286" r:id="rId14"/>
    <p:sldId id="287" r:id="rId15"/>
    <p:sldId id="288" r:id="rId16"/>
    <p:sldId id="289" r:id="rId17"/>
    <p:sldId id="278" r:id="rId18"/>
    <p:sldId id="276" r:id="rId19"/>
    <p:sldId id="282" r:id="rId20"/>
    <p:sldId id="260"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3503"/>
    <a:srgbClr val="FF6B6B"/>
    <a:srgbClr val="FFAB7C"/>
    <a:srgbClr val="99FF66"/>
    <a:srgbClr val="A5F65C"/>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85057" autoAdjust="0"/>
  </p:normalViewPr>
  <p:slideViewPr>
    <p:cSldViewPr snapToGrid="0">
      <p:cViewPr varScale="1">
        <p:scale>
          <a:sx n="68" d="100"/>
          <a:sy n="68" d="100"/>
        </p:scale>
        <p:origin x="668"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91F634-1F60-4CD5-8180-E2DDEA88E97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D3CD9DAB-C76D-4713-98C8-B453E769976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62CA54B-3908-4EDC-B93C-4EC8E9B79446}" type="datetimeFigureOut">
              <a:rPr lang="en-US"/>
              <a:pPr>
                <a:defRPr/>
              </a:pPr>
              <a:t>5/28/2021</a:t>
            </a:fld>
            <a:endParaRPr lang="en-US"/>
          </a:p>
        </p:txBody>
      </p:sp>
      <p:sp>
        <p:nvSpPr>
          <p:cNvPr id="4" name="Slide Image Placeholder 3">
            <a:extLst>
              <a:ext uri="{FF2B5EF4-FFF2-40B4-BE49-F238E27FC236}">
                <a16:creationId xmlns:a16="http://schemas.microsoft.com/office/drawing/2014/main" id="{6DE5AE92-D92B-4B16-A9FB-1DAD5FB45F8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6410709-CA92-45F6-82BD-5712BCA2436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07DC7AA-CD0D-40C0-A836-55E54734679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3903C561-2C95-4723-9553-16E073F7673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118F1747-3440-401C-86FB-8A4EB36B51D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E09F012-9C25-4F9E-975D-235773E035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752C4921-6C08-4DB4-BEDF-DA9AC14942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a:extLst>
              <a:ext uri="{FF2B5EF4-FFF2-40B4-BE49-F238E27FC236}">
                <a16:creationId xmlns:a16="http://schemas.microsoft.com/office/drawing/2014/main" id="{1E18AD88-BB8B-4839-940B-9B43B636BB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E53BA1D-A4C5-433D-B0EA-A2B10F2A48E1}" type="slidenum">
              <a:rPr lang="en-US" altLang="en-US"/>
              <a:pPr/>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3E7575FF-969B-4137-9448-A53B816D21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4758D65-FDD5-4822-A7D0-7682FF5DD9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Linked to the next slide</a:t>
            </a:r>
          </a:p>
          <a:p>
            <a:endParaRPr lang="en-US" altLang="en-US"/>
          </a:p>
        </p:txBody>
      </p:sp>
      <p:sp>
        <p:nvSpPr>
          <p:cNvPr id="25604" name="Slide Number Placeholder 3">
            <a:extLst>
              <a:ext uri="{FF2B5EF4-FFF2-40B4-BE49-F238E27FC236}">
                <a16:creationId xmlns:a16="http://schemas.microsoft.com/office/drawing/2014/main" id="{A228EB6B-8BF4-41C9-8AF1-BACD6BA08A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28B9762-304F-4A37-A655-3A213CB9AB53}" type="slidenum">
              <a:rPr lang="en-US" altLang="en-US"/>
              <a:pPr/>
              <a:t>13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8B9795A-20C7-4912-8B93-AC1108C744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4E75923-D564-485D-BDE5-3B6944AA94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Groepswerk (20-25 minuten)</a:t>
            </a:r>
          </a:p>
          <a:p>
            <a:endParaRPr lang="en-US" altLang="en-US"/>
          </a:p>
          <a:p>
            <a:r>
              <a:rPr lang="nl-NL" altLang="en-US"/>
              <a:t>Vertel de docenten dat ze nu gaan nadenken over een aantal methoden die enkele luistervaardigheden van taalleraren in de klas definiëren. Moedig ze aan om op dit punt open te zijn en ideeën uit te wisselen om de strategieën te verbeteren die nodig zijn om te begrijpen wat de leerling zegt.</a:t>
            </a:r>
          </a:p>
          <a:p>
            <a:r>
              <a:rPr lang="nl-NL" altLang="en-US"/>
              <a:t>Brainstorm: bespreek in groep en rangschik deze methoden voor het hoogst effectieve leerproces. Leg je antwoord uit!</a:t>
            </a:r>
            <a:endParaRPr lang="en-US" altLang="en-US"/>
          </a:p>
        </p:txBody>
      </p:sp>
      <p:sp>
        <p:nvSpPr>
          <p:cNvPr id="27652" name="Slide Number Placeholder 3">
            <a:extLst>
              <a:ext uri="{FF2B5EF4-FFF2-40B4-BE49-F238E27FC236}">
                <a16:creationId xmlns:a16="http://schemas.microsoft.com/office/drawing/2014/main" id="{B197855B-3FAF-4639-9B45-74861C4DC3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D522CF0-234B-495C-968A-6994DDA0BA62}" type="slidenum">
              <a:rPr lang="en-US" altLang="en-US"/>
              <a:pPr/>
              <a:t>14</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4DA7BE0-2F4A-4B23-9B10-F44A407FD5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6316905-32ED-49F7-B046-974B29A2AB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Linked to the next slide</a:t>
            </a:r>
          </a:p>
          <a:p>
            <a:endParaRPr lang="en-US" altLang="en-US"/>
          </a:p>
        </p:txBody>
      </p:sp>
      <p:sp>
        <p:nvSpPr>
          <p:cNvPr id="29700" name="Slide Number Placeholder 3">
            <a:extLst>
              <a:ext uri="{FF2B5EF4-FFF2-40B4-BE49-F238E27FC236}">
                <a16:creationId xmlns:a16="http://schemas.microsoft.com/office/drawing/2014/main" id="{50BD8299-2B7C-4162-A23F-6BF15527EA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60DE0AB-CDC1-4651-B5C2-40894CDB4083}" type="slidenum">
              <a:rPr lang="en-US" altLang="en-US"/>
              <a:pPr/>
              <a:t>15</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D417B1F-39AC-4933-89B2-FFBACB2573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8074902-F14F-4EE3-8387-E746CA0B58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Groepswerk (20-25 minuten)</a:t>
            </a:r>
          </a:p>
          <a:p>
            <a:endParaRPr lang="en-US" altLang="en-US"/>
          </a:p>
          <a:p>
            <a:r>
              <a:rPr lang="nl-NL" altLang="en-US"/>
              <a:t>Vertel de docenten dat ze nu gaan nadenken over enkele fasen waarin enkele luistervaardigheden van taalleraren in de klas worden gedefinieerd. Moedig ze aan om op dit punt open te zijn en ideeën uit te wisselen om de strategieën te verbeteren die nodig zijn om te begrijpen wat de leerling zegt.</a:t>
            </a:r>
          </a:p>
          <a:p>
            <a:r>
              <a:rPr lang="nl-NL" altLang="en-US"/>
              <a:t>Bespreek in groep het volgende:</a:t>
            </a:r>
          </a:p>
          <a:p>
            <a:r>
              <a:rPr lang="nl-NL" altLang="en-US"/>
              <a:t>- In hoeverre aanvaardt u de aannames in de fasen van het luisteren omlijnd? Zijn er andere die u zou toevoegen?</a:t>
            </a:r>
          </a:p>
          <a:p>
            <a:r>
              <a:rPr lang="nl-NL" altLang="en-US"/>
              <a:t>- Welke strategieën heb je gebruikt om naar je student te luisteren volgens elke fase?</a:t>
            </a:r>
            <a:endParaRPr lang="en-US" altLang="en-US"/>
          </a:p>
        </p:txBody>
      </p:sp>
      <p:sp>
        <p:nvSpPr>
          <p:cNvPr id="31748" name="Slide Number Placeholder 3">
            <a:extLst>
              <a:ext uri="{FF2B5EF4-FFF2-40B4-BE49-F238E27FC236}">
                <a16:creationId xmlns:a16="http://schemas.microsoft.com/office/drawing/2014/main" id="{67839B34-254B-4BF3-B5D1-968B653788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3FA92EA-3878-4A33-90EF-C4F93D9CFEF3}" type="slidenum">
              <a:rPr lang="en-US" altLang="en-US"/>
              <a:pPr/>
              <a:t>16</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8C2FDAE-8BC8-44F4-B851-B72A1ED694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97A115BD-B3B8-4598-8F50-E5440C557B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Linked to the next slide</a:t>
            </a:r>
          </a:p>
          <a:p>
            <a:endParaRPr lang="en-US" altLang="en-US"/>
          </a:p>
        </p:txBody>
      </p:sp>
      <p:sp>
        <p:nvSpPr>
          <p:cNvPr id="33796" name="Slide Number Placeholder 3">
            <a:extLst>
              <a:ext uri="{FF2B5EF4-FFF2-40B4-BE49-F238E27FC236}">
                <a16:creationId xmlns:a16="http://schemas.microsoft.com/office/drawing/2014/main" id="{BB3F135D-473A-4B9A-AD5A-D84F252B45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3D5AC51-85AC-4531-ABE2-E7366C57773D}" type="slidenum">
              <a:rPr lang="en-US" altLang="en-US"/>
              <a:pPr/>
              <a:t>17</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A2A57E9-AECE-41C5-AB44-014DE8E642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E1B51C26-8F90-4944-92EE-B58C997176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2000" b="1"/>
              <a:t>Groepswerk: 10-15 minuten.</a:t>
            </a:r>
          </a:p>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7B74C2C7-22FF-4625-B1C9-9E3059F41A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439E3FE-454D-498E-A0B5-AD8C28472756}" type="slidenum">
              <a:rPr lang="en-US" altLang="en-US"/>
              <a:pPr/>
              <a:t>18</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268B662-C601-4F32-BA2D-4B10BAF2AE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7B95BD67-4A93-4F4C-872F-D80EBF74DD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2000" b="1"/>
              <a:t>Groepswerk: 10-15 minuten.</a:t>
            </a:r>
          </a:p>
          <a:p>
            <a:pPr eaLnBrk="1" hangingPunct="1">
              <a:spcBef>
                <a:spcPct val="0"/>
              </a:spcBef>
            </a:pPr>
            <a:endParaRPr lang="en-US" altLang="en-US" sz="2000" b="1"/>
          </a:p>
          <a:p>
            <a:pPr eaLnBrk="1" hangingPunct="1">
              <a:spcBef>
                <a:spcPct val="0"/>
              </a:spcBef>
            </a:pPr>
            <a:r>
              <a:rPr lang="en-US" altLang="en-US" sz="2000" b="1"/>
              <a:t>Feedback: meningen delen.</a:t>
            </a:r>
            <a:endParaRPr lang="en-US" altLang="en-US"/>
          </a:p>
        </p:txBody>
      </p:sp>
      <p:sp>
        <p:nvSpPr>
          <p:cNvPr id="37892" name="Slide Number Placeholder 3">
            <a:extLst>
              <a:ext uri="{FF2B5EF4-FFF2-40B4-BE49-F238E27FC236}">
                <a16:creationId xmlns:a16="http://schemas.microsoft.com/office/drawing/2014/main" id="{E3645A60-8361-49A9-9C84-49E33EBA13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D624D07-653F-435E-8413-3569540B03B8}"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E1BA003C-333C-479F-BA03-68A67D419A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45375777-9F66-4AE8-9EBD-66848359DF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Linked to the next slide</a:t>
            </a:r>
          </a:p>
        </p:txBody>
      </p:sp>
      <p:sp>
        <p:nvSpPr>
          <p:cNvPr id="9220" name="Slide Number Placeholder 3">
            <a:extLst>
              <a:ext uri="{FF2B5EF4-FFF2-40B4-BE49-F238E27FC236}">
                <a16:creationId xmlns:a16="http://schemas.microsoft.com/office/drawing/2014/main" id="{6FEB3795-D99E-41A9-AC48-1AEF4FF90C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356F60D-2F2E-45B0-AC5D-44742266E587}" type="slidenum">
              <a:rPr lang="en-US" altLang="en-US"/>
              <a:pPr/>
              <a:t>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53134E86-31F3-46A7-8AEF-AA3C47C5DD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6AE26CA4-CCFB-4082-80E2-F24819680D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n-GB" altLang="en-US" b="1">
                <a:cs typeface="Calibri" panose="020F0502020204030204" pitchFamily="34" charset="0"/>
              </a:rPr>
              <a:t>Groepswerk (15-20 min)</a:t>
            </a:r>
          </a:p>
          <a:p>
            <a:pPr algn="just" eaLnBrk="1" hangingPunct="1">
              <a:spcBef>
                <a:spcPct val="0"/>
              </a:spcBef>
            </a:pPr>
            <a:endParaRPr lang="nl-NL" altLang="en-US">
              <a:cs typeface="Calibri" panose="020F0502020204030204" pitchFamily="34" charset="0"/>
            </a:endParaRPr>
          </a:p>
          <a:p>
            <a:r>
              <a:rPr lang="nl-NL" altLang="en-US">
                <a:cs typeface="Calibri" panose="020F0502020204030204" pitchFamily="34" charset="0"/>
              </a:rPr>
              <a:t>- Vertel docenten dat ze nu gaan nadenken over een aantal scenario's waarin verschillende manieren van denken worden gedefinieerd. Moedig ze aan om op dit punt open te zijn en ideeën uit te wisselen, uit te leggen of ze voorkeuren hebben voor een van deze twee scenario's en om hun eigen keuze te motiveren. Bespreek in groep het volgende:</a:t>
            </a:r>
          </a:p>
          <a:p>
            <a:r>
              <a:rPr lang="nl-NL" altLang="en-US">
                <a:cs typeface="Calibri" panose="020F0502020204030204" pitchFamily="34" charset="0"/>
              </a:rPr>
              <a:t>- Waarom heb je daarvoor gekozen?</a:t>
            </a:r>
          </a:p>
          <a:p>
            <a:r>
              <a:rPr lang="nl-NL" altLang="en-US">
                <a:cs typeface="Calibri" panose="020F0502020204030204" pitchFamily="34" charset="0"/>
              </a:rPr>
              <a:t>- Moeten de studenten echt weten wat het beste is voor hun testscores?</a:t>
            </a:r>
          </a:p>
          <a:p>
            <a:r>
              <a:rPr lang="nl-NL" altLang="en-US">
                <a:cs typeface="Calibri" panose="020F0502020204030204" pitchFamily="34" charset="0"/>
              </a:rPr>
              <a:t>- Vraag uzelf af "hoe is dit?" en gebruik dat dan in je uitleg.</a:t>
            </a:r>
          </a:p>
          <a:p>
            <a:r>
              <a:rPr lang="nl-NL" altLang="en-US">
                <a:cs typeface="Calibri" panose="020F0502020204030204" pitchFamily="34" charset="0"/>
              </a:rPr>
              <a:t>- In hoeverre accepteert u de aannames die de scenario's schetsen? Zijn er andere die u zou toevoegen?</a:t>
            </a:r>
            <a:endParaRPr lang="en-US" altLang="en-US"/>
          </a:p>
        </p:txBody>
      </p:sp>
      <p:sp>
        <p:nvSpPr>
          <p:cNvPr id="11268" name="Slide Number Placeholder 3">
            <a:extLst>
              <a:ext uri="{FF2B5EF4-FFF2-40B4-BE49-F238E27FC236}">
                <a16:creationId xmlns:a16="http://schemas.microsoft.com/office/drawing/2014/main" id="{BD219140-4618-4036-97BA-519C72B7AA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76EE5D9-0EF2-4065-A930-1F09BA76133C}" type="slidenum">
              <a:rPr lang="en-US" altLang="en-US"/>
              <a:pPr/>
              <a:t>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C5ADDC6F-5731-4A6C-87C7-EF89B68B5A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6B8A2EF6-C559-42F5-9D9C-1C25C0D702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Linked to the next slide</a:t>
            </a:r>
          </a:p>
        </p:txBody>
      </p:sp>
      <p:sp>
        <p:nvSpPr>
          <p:cNvPr id="13316" name="Slide Number Placeholder 3">
            <a:extLst>
              <a:ext uri="{FF2B5EF4-FFF2-40B4-BE49-F238E27FC236}">
                <a16:creationId xmlns:a16="http://schemas.microsoft.com/office/drawing/2014/main" id="{1BDDFA9B-EBA5-45BA-AA3B-AAD0CEBAD0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5168BBE-BC9C-4350-851C-4EF6C759F9A9}" type="slidenum">
              <a:rPr lang="en-US" altLang="en-US"/>
              <a:pPr/>
              <a:t>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926BFF6-7A27-41AC-83EB-3DC3BA5140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D00B0C5-7806-4123-AE5F-0441E40F02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n-GB" altLang="en-US" b="1">
                <a:cs typeface="Calibri" panose="020F0502020204030204" pitchFamily="34" charset="0"/>
              </a:rPr>
              <a:t>Groepswerk (10-15 minuten)</a:t>
            </a:r>
          </a:p>
          <a:p>
            <a:pPr algn="just" eaLnBrk="1" hangingPunct="1">
              <a:spcBef>
                <a:spcPct val="0"/>
              </a:spcBef>
            </a:pPr>
            <a:endParaRPr lang="en-GB" altLang="en-US">
              <a:cs typeface="Calibri" panose="020F0502020204030204" pitchFamily="34" charset="0"/>
            </a:endParaRPr>
          </a:p>
          <a:p>
            <a:r>
              <a:rPr lang="nl-NL" altLang="en-US">
                <a:cs typeface="Calibri" panose="020F0502020204030204" pitchFamily="34" charset="0"/>
              </a:rPr>
              <a:t>Vertel de docenten dat ze nu gaan nadenken over enkele vragen die de luistervaardigheid van taalleraren omschrijven. Moedig ze aan om op dit punt open te zijn en ideeën uit te wisselen om de strategieën te verbeteren die nodig zijn om te begrijpen wat de leerling zegt. Bespreek in groep en deel onderwijservaringen.</a:t>
            </a:r>
            <a:endParaRPr lang="en-US" altLang="en-US"/>
          </a:p>
        </p:txBody>
      </p:sp>
      <p:sp>
        <p:nvSpPr>
          <p:cNvPr id="15364" name="Slide Number Placeholder 3">
            <a:extLst>
              <a:ext uri="{FF2B5EF4-FFF2-40B4-BE49-F238E27FC236}">
                <a16:creationId xmlns:a16="http://schemas.microsoft.com/office/drawing/2014/main" id="{4223F965-DBF5-490B-A9A1-56E44A8E6D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BDFE03B-DCE1-4E80-9A40-372E7A54DFBF}" type="slidenum">
              <a:rPr lang="en-US" altLang="en-US"/>
              <a:pPr/>
              <a:t>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5CAD457-681B-4DAF-AD48-5976630FC5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2DF3C5C4-D577-4A78-8EAF-064C9EF699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n-GB" altLang="en-US" b="1">
                <a:cs typeface="Calibri" panose="020F0502020204030204" pitchFamily="34" charset="0"/>
              </a:rPr>
              <a:t>Groepswerk (15-20 min)</a:t>
            </a:r>
          </a:p>
          <a:p>
            <a:pPr algn="just" eaLnBrk="1" hangingPunct="1">
              <a:spcBef>
                <a:spcPct val="0"/>
              </a:spcBef>
            </a:pPr>
            <a:endParaRPr lang="en-GB" altLang="en-US" b="1">
              <a:cs typeface="Calibri" panose="020F0502020204030204" pitchFamily="34" charset="0"/>
            </a:endParaRPr>
          </a:p>
          <a:p>
            <a:r>
              <a:rPr lang="nl-NL" altLang="en-US">
                <a:cs typeface="Calibri" panose="020F0502020204030204" pitchFamily="34" charset="0"/>
              </a:rPr>
              <a:t>Vertel docenten dat ze nu gaan nadenken over enkele typologieën van persona's die verschillende manieren van denken definiëren. Moedig ze aan om op dit punt open te zijn en ideeën te delen, uit te leggen of ze voorkeuren hebben voor een of meer van die 3 persona's en om redenen voor hun eigen keuze te geven. Bespreek in groep het volgende:</a:t>
            </a:r>
          </a:p>
          <a:p>
            <a:endParaRPr lang="nl-NL" altLang="en-US">
              <a:cs typeface="Calibri" panose="020F0502020204030204" pitchFamily="34" charset="0"/>
            </a:endParaRPr>
          </a:p>
          <a:p>
            <a:r>
              <a:rPr lang="nl-NL" altLang="en-US">
                <a:cs typeface="Calibri" panose="020F0502020204030204" pitchFamily="34" charset="0"/>
              </a:rPr>
              <a:t>- Waarom heb je daarvoor gekozen?</a:t>
            </a:r>
          </a:p>
          <a:p>
            <a:r>
              <a:rPr lang="nl-NL" altLang="en-US">
                <a:cs typeface="Calibri" panose="020F0502020204030204" pitchFamily="34" charset="0"/>
              </a:rPr>
              <a:t>- In hoeverre accepteer je de aannames die de persona's schetsen? Zijn er andere die u zou toevoegen?</a:t>
            </a:r>
          </a:p>
          <a:p>
            <a:r>
              <a:rPr lang="nl-NL" altLang="en-US">
                <a:cs typeface="Calibri" panose="020F0502020204030204" pitchFamily="34" charset="0"/>
              </a:rPr>
              <a:t>- Welke strategieën heb je gebruikt om naar je student te luisteren?</a:t>
            </a:r>
          </a:p>
          <a:p>
            <a:endParaRPr lang="nl-NL" altLang="en-US">
              <a:cs typeface="Calibri" panose="020F0502020204030204" pitchFamily="34" charset="0"/>
            </a:endParaRPr>
          </a:p>
          <a:p>
            <a:r>
              <a:rPr lang="nl-NL" altLang="en-US">
                <a:cs typeface="Calibri" panose="020F0502020204030204" pitchFamily="34" charset="0"/>
              </a:rPr>
              <a:t>Maak aantekeningen over de strategieën waarover uw groep praat en wees bereid om verslag uit te brengen aan de groep - leerervaring en actief luisteren.</a:t>
            </a:r>
            <a:endParaRPr lang="en-US" altLang="en-US"/>
          </a:p>
        </p:txBody>
      </p:sp>
      <p:sp>
        <p:nvSpPr>
          <p:cNvPr id="17412" name="Slide Number Placeholder 3">
            <a:extLst>
              <a:ext uri="{FF2B5EF4-FFF2-40B4-BE49-F238E27FC236}">
                <a16:creationId xmlns:a16="http://schemas.microsoft.com/office/drawing/2014/main" id="{A6454E79-A289-4D78-86CD-AC5996C2B1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6D46D94-47F1-432E-B550-6FE1E97D39AB}" type="slidenum">
              <a:rPr lang="en-US" altLang="en-US"/>
              <a:pPr/>
              <a:t>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B1121EE-358B-439F-9749-ADC290393C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675F9C5C-96AB-4FC0-AA79-B604B2F089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Linked to the next slide</a:t>
            </a:r>
          </a:p>
          <a:p>
            <a:endParaRPr lang="en-US" altLang="en-US"/>
          </a:p>
        </p:txBody>
      </p:sp>
      <p:sp>
        <p:nvSpPr>
          <p:cNvPr id="19460" name="Slide Number Placeholder 3">
            <a:extLst>
              <a:ext uri="{FF2B5EF4-FFF2-40B4-BE49-F238E27FC236}">
                <a16:creationId xmlns:a16="http://schemas.microsoft.com/office/drawing/2014/main" id="{EED1780F-0940-4000-8D1A-240237E367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4128EA0-552D-47CE-A3E3-887BAD203E0E}" type="slidenum">
              <a:rPr lang="en-US" altLang="en-US"/>
              <a:pPr/>
              <a:t>10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BBC4514-6070-4528-92C3-4DED103749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22320B7-4199-42B8-A16C-746C652678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Linked to the next slide</a:t>
            </a:r>
          </a:p>
          <a:p>
            <a:endParaRPr lang="en-US" altLang="en-US"/>
          </a:p>
        </p:txBody>
      </p:sp>
      <p:sp>
        <p:nvSpPr>
          <p:cNvPr id="21508" name="Slide Number Placeholder 3">
            <a:extLst>
              <a:ext uri="{FF2B5EF4-FFF2-40B4-BE49-F238E27FC236}">
                <a16:creationId xmlns:a16="http://schemas.microsoft.com/office/drawing/2014/main" id="{EF735D0A-60ED-46BD-978B-2122A8A38F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A774B06-4793-4C7F-8BFD-73A85773B7EF}" type="slidenum">
              <a:rPr lang="en-US" altLang="en-US"/>
              <a:pPr/>
              <a:t>11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7F47DC4-A218-4070-85A4-3636B29B07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AE53282A-0108-43C7-8382-7A87FD7887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n-GB" altLang="en-US" b="1">
                <a:cs typeface="Calibri" panose="020F0502020204030204" pitchFamily="34" charset="0"/>
              </a:rPr>
              <a:t>Groepswerk (15-20 min)</a:t>
            </a:r>
          </a:p>
          <a:p>
            <a:pPr algn="just" eaLnBrk="1" hangingPunct="1">
              <a:spcBef>
                <a:spcPct val="0"/>
              </a:spcBef>
            </a:pPr>
            <a:endParaRPr lang="en-GB" altLang="en-US">
              <a:cs typeface="Calibri" panose="020F0502020204030204" pitchFamily="34" charset="0"/>
            </a:endParaRPr>
          </a:p>
          <a:p>
            <a:r>
              <a:rPr lang="nl-NL" altLang="en-US">
                <a:cs typeface="Calibri" panose="020F0502020204030204" pitchFamily="34" charset="0"/>
              </a:rPr>
              <a:t>Vertel de docenten dat ze nu gaan nadenken over enkele technieken die de luistervaardigheden van taalleraren in de klas definiëren. Moedig ze aan om op dit punt open te zijn en ideeën uit te wisselen om de strategieën te verbeteren die nodig zijn om te begrijpen wat de leerling zegt en om ze bij de klas te betrekken.</a:t>
            </a:r>
          </a:p>
          <a:p>
            <a:r>
              <a:rPr lang="nl-NL" altLang="en-US">
                <a:cs typeface="Calibri" panose="020F0502020204030204" pitchFamily="34" charset="0"/>
              </a:rPr>
              <a:t>Brainstorm: bespreek in groep en maak aantekeningen over de strategieën waarover uw groep praat en wees bereid om aan de groep verslag uit te brengen.</a:t>
            </a:r>
            <a:endParaRPr lang="en-US" altLang="en-US"/>
          </a:p>
        </p:txBody>
      </p:sp>
      <p:sp>
        <p:nvSpPr>
          <p:cNvPr id="23556" name="Slide Number Placeholder 3">
            <a:extLst>
              <a:ext uri="{FF2B5EF4-FFF2-40B4-BE49-F238E27FC236}">
                <a16:creationId xmlns:a16="http://schemas.microsoft.com/office/drawing/2014/main" id="{4A048517-7A1C-45C4-8DBD-62FCD9124C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0626BA2-4EB8-4923-A550-F59D129A9DB6}" type="slidenum">
              <a:rPr lang="en-US" altLang="en-US"/>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39C110E-B383-4C2F-943B-228996F561D7}"/>
              </a:ext>
            </a:extLst>
          </p:cNvPr>
          <p:cNvSpPr>
            <a:spLocks noGrp="1"/>
          </p:cNvSpPr>
          <p:nvPr>
            <p:ph type="dt" sz="half" idx="10"/>
          </p:nvPr>
        </p:nvSpPr>
        <p:spPr/>
        <p:txBody>
          <a:bodyPr/>
          <a:lstStyle>
            <a:lvl1pPr>
              <a:defRPr/>
            </a:lvl1pPr>
          </a:lstStyle>
          <a:p>
            <a:pPr>
              <a:defRPr/>
            </a:pPr>
            <a:fld id="{2087A11D-3B2D-4762-A732-A698637AD164}" type="datetimeFigureOut">
              <a:rPr lang="en-GB"/>
              <a:pPr>
                <a:defRPr/>
              </a:pPr>
              <a:t>28/05/2021</a:t>
            </a:fld>
            <a:endParaRPr lang="en-GB"/>
          </a:p>
        </p:txBody>
      </p:sp>
      <p:sp>
        <p:nvSpPr>
          <p:cNvPr id="5" name="Footer Placeholder 4">
            <a:extLst>
              <a:ext uri="{FF2B5EF4-FFF2-40B4-BE49-F238E27FC236}">
                <a16:creationId xmlns:a16="http://schemas.microsoft.com/office/drawing/2014/main" id="{B4E61DF7-2448-46E0-A8CB-8EED39FC0B3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1BC631E-6619-463D-8107-F184E3C82137}"/>
              </a:ext>
            </a:extLst>
          </p:cNvPr>
          <p:cNvSpPr>
            <a:spLocks noGrp="1"/>
          </p:cNvSpPr>
          <p:nvPr>
            <p:ph type="sldNum" sz="quarter" idx="12"/>
          </p:nvPr>
        </p:nvSpPr>
        <p:spPr/>
        <p:txBody>
          <a:bodyPr/>
          <a:lstStyle>
            <a:lvl1pPr>
              <a:defRPr/>
            </a:lvl1pPr>
          </a:lstStyle>
          <a:p>
            <a:pPr>
              <a:defRPr/>
            </a:pPr>
            <a:fld id="{104E4E84-D1A9-4333-86A3-A35A0CADE0F1}" type="slidenum">
              <a:rPr lang="en-GB" altLang="en-US"/>
              <a:pPr>
                <a:defRPr/>
              </a:pPr>
              <a:t>‹#›</a:t>
            </a:fld>
            <a:endParaRPr lang="en-GB" altLang="en-US"/>
          </a:p>
        </p:txBody>
      </p:sp>
    </p:spTree>
    <p:extLst>
      <p:ext uri="{BB962C8B-B14F-4D97-AF65-F5344CB8AC3E}">
        <p14:creationId xmlns:p14="http://schemas.microsoft.com/office/powerpoint/2010/main" val="208456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DD4FF7-9A6F-417D-9DFA-772AC84CD183}"/>
              </a:ext>
            </a:extLst>
          </p:cNvPr>
          <p:cNvSpPr>
            <a:spLocks noGrp="1"/>
          </p:cNvSpPr>
          <p:nvPr>
            <p:ph type="dt" sz="half" idx="10"/>
          </p:nvPr>
        </p:nvSpPr>
        <p:spPr/>
        <p:txBody>
          <a:bodyPr/>
          <a:lstStyle>
            <a:lvl1pPr>
              <a:defRPr/>
            </a:lvl1pPr>
          </a:lstStyle>
          <a:p>
            <a:pPr>
              <a:defRPr/>
            </a:pPr>
            <a:fld id="{C65A5D2B-8B11-4E2D-8695-5228D421A91D}" type="datetimeFigureOut">
              <a:rPr lang="en-GB"/>
              <a:pPr>
                <a:defRPr/>
              </a:pPr>
              <a:t>28/05/2021</a:t>
            </a:fld>
            <a:endParaRPr lang="en-GB"/>
          </a:p>
        </p:txBody>
      </p:sp>
      <p:sp>
        <p:nvSpPr>
          <p:cNvPr id="5" name="Footer Placeholder 4">
            <a:extLst>
              <a:ext uri="{FF2B5EF4-FFF2-40B4-BE49-F238E27FC236}">
                <a16:creationId xmlns:a16="http://schemas.microsoft.com/office/drawing/2014/main" id="{8CA45542-9CCB-469A-A451-D0D978B071E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0A180BB-6F97-43CF-BCD2-6DB0A8BDE744}"/>
              </a:ext>
            </a:extLst>
          </p:cNvPr>
          <p:cNvSpPr>
            <a:spLocks noGrp="1"/>
          </p:cNvSpPr>
          <p:nvPr>
            <p:ph type="sldNum" sz="quarter" idx="12"/>
          </p:nvPr>
        </p:nvSpPr>
        <p:spPr/>
        <p:txBody>
          <a:bodyPr/>
          <a:lstStyle>
            <a:lvl1pPr>
              <a:defRPr/>
            </a:lvl1pPr>
          </a:lstStyle>
          <a:p>
            <a:pPr>
              <a:defRPr/>
            </a:pPr>
            <a:fld id="{97190ED7-E886-4A84-A01F-9E6808B7718D}" type="slidenum">
              <a:rPr lang="en-GB" altLang="en-US"/>
              <a:pPr>
                <a:defRPr/>
              </a:pPr>
              <a:t>‹#›</a:t>
            </a:fld>
            <a:endParaRPr lang="en-GB" altLang="en-US"/>
          </a:p>
        </p:txBody>
      </p:sp>
    </p:spTree>
    <p:extLst>
      <p:ext uri="{BB962C8B-B14F-4D97-AF65-F5344CB8AC3E}">
        <p14:creationId xmlns:p14="http://schemas.microsoft.com/office/powerpoint/2010/main" val="393695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3BC14A-935C-459E-998E-1F321CB53E5A}"/>
              </a:ext>
            </a:extLst>
          </p:cNvPr>
          <p:cNvSpPr>
            <a:spLocks noGrp="1"/>
          </p:cNvSpPr>
          <p:nvPr>
            <p:ph type="dt" sz="half" idx="10"/>
          </p:nvPr>
        </p:nvSpPr>
        <p:spPr/>
        <p:txBody>
          <a:bodyPr/>
          <a:lstStyle>
            <a:lvl1pPr>
              <a:defRPr/>
            </a:lvl1pPr>
          </a:lstStyle>
          <a:p>
            <a:pPr>
              <a:defRPr/>
            </a:pPr>
            <a:fld id="{0124D3C1-A9BC-4E48-9D59-6B974AA57130}" type="datetimeFigureOut">
              <a:rPr lang="en-GB"/>
              <a:pPr>
                <a:defRPr/>
              </a:pPr>
              <a:t>28/05/2021</a:t>
            </a:fld>
            <a:endParaRPr lang="en-GB"/>
          </a:p>
        </p:txBody>
      </p:sp>
      <p:sp>
        <p:nvSpPr>
          <p:cNvPr id="5" name="Footer Placeholder 4">
            <a:extLst>
              <a:ext uri="{FF2B5EF4-FFF2-40B4-BE49-F238E27FC236}">
                <a16:creationId xmlns:a16="http://schemas.microsoft.com/office/drawing/2014/main" id="{393523C1-065A-4B67-9254-3989C18394A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2C53BCF-001D-4AD5-8C3E-27F585093B64}"/>
              </a:ext>
            </a:extLst>
          </p:cNvPr>
          <p:cNvSpPr>
            <a:spLocks noGrp="1"/>
          </p:cNvSpPr>
          <p:nvPr>
            <p:ph type="sldNum" sz="quarter" idx="12"/>
          </p:nvPr>
        </p:nvSpPr>
        <p:spPr/>
        <p:txBody>
          <a:bodyPr/>
          <a:lstStyle>
            <a:lvl1pPr>
              <a:defRPr/>
            </a:lvl1pPr>
          </a:lstStyle>
          <a:p>
            <a:pPr>
              <a:defRPr/>
            </a:pPr>
            <a:fld id="{AD8EE610-9BC7-4895-A82D-C402AC0C8CD6}" type="slidenum">
              <a:rPr lang="en-GB" altLang="en-US"/>
              <a:pPr>
                <a:defRPr/>
              </a:pPr>
              <a:t>‹#›</a:t>
            </a:fld>
            <a:endParaRPr lang="en-GB" altLang="en-US"/>
          </a:p>
        </p:txBody>
      </p:sp>
    </p:spTree>
    <p:extLst>
      <p:ext uri="{BB962C8B-B14F-4D97-AF65-F5344CB8AC3E}">
        <p14:creationId xmlns:p14="http://schemas.microsoft.com/office/powerpoint/2010/main" val="244789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6C703-441E-4C6F-86FB-B218F79D3CC4}"/>
              </a:ext>
            </a:extLst>
          </p:cNvPr>
          <p:cNvSpPr>
            <a:spLocks noGrp="1"/>
          </p:cNvSpPr>
          <p:nvPr>
            <p:ph type="dt" sz="half" idx="10"/>
          </p:nvPr>
        </p:nvSpPr>
        <p:spPr/>
        <p:txBody>
          <a:bodyPr/>
          <a:lstStyle>
            <a:lvl1pPr>
              <a:defRPr/>
            </a:lvl1pPr>
          </a:lstStyle>
          <a:p>
            <a:pPr>
              <a:defRPr/>
            </a:pPr>
            <a:fld id="{A8DAED0C-CB36-4B76-9921-700E24340C35}" type="datetimeFigureOut">
              <a:rPr lang="en-GB"/>
              <a:pPr>
                <a:defRPr/>
              </a:pPr>
              <a:t>28/05/2021</a:t>
            </a:fld>
            <a:endParaRPr lang="en-GB"/>
          </a:p>
        </p:txBody>
      </p:sp>
      <p:sp>
        <p:nvSpPr>
          <p:cNvPr id="5" name="Footer Placeholder 4">
            <a:extLst>
              <a:ext uri="{FF2B5EF4-FFF2-40B4-BE49-F238E27FC236}">
                <a16:creationId xmlns:a16="http://schemas.microsoft.com/office/drawing/2014/main" id="{11BB0502-21BD-4278-BE42-8498763CA09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F11FD16-34F9-457A-B3DF-B13B732D0F98}"/>
              </a:ext>
            </a:extLst>
          </p:cNvPr>
          <p:cNvSpPr>
            <a:spLocks noGrp="1"/>
          </p:cNvSpPr>
          <p:nvPr>
            <p:ph type="sldNum" sz="quarter" idx="12"/>
          </p:nvPr>
        </p:nvSpPr>
        <p:spPr/>
        <p:txBody>
          <a:bodyPr/>
          <a:lstStyle>
            <a:lvl1pPr>
              <a:defRPr/>
            </a:lvl1pPr>
          </a:lstStyle>
          <a:p>
            <a:pPr>
              <a:defRPr/>
            </a:pPr>
            <a:fld id="{C4F3488E-DA9E-4B3F-AB58-9C9EE68B9FB0}" type="slidenum">
              <a:rPr lang="en-GB" altLang="en-US"/>
              <a:pPr>
                <a:defRPr/>
              </a:pPr>
              <a:t>‹#›</a:t>
            </a:fld>
            <a:endParaRPr lang="en-GB" altLang="en-US"/>
          </a:p>
        </p:txBody>
      </p:sp>
    </p:spTree>
    <p:extLst>
      <p:ext uri="{BB962C8B-B14F-4D97-AF65-F5344CB8AC3E}">
        <p14:creationId xmlns:p14="http://schemas.microsoft.com/office/powerpoint/2010/main" val="1378637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1A60BC-A5D0-4952-8B24-6019879E3BC5}"/>
              </a:ext>
            </a:extLst>
          </p:cNvPr>
          <p:cNvSpPr>
            <a:spLocks noGrp="1"/>
          </p:cNvSpPr>
          <p:nvPr>
            <p:ph type="dt" sz="half" idx="10"/>
          </p:nvPr>
        </p:nvSpPr>
        <p:spPr/>
        <p:txBody>
          <a:bodyPr/>
          <a:lstStyle>
            <a:lvl1pPr>
              <a:defRPr/>
            </a:lvl1pPr>
          </a:lstStyle>
          <a:p>
            <a:pPr>
              <a:defRPr/>
            </a:pPr>
            <a:fld id="{E663A49F-BC96-4131-B449-DF540A9E08D8}" type="datetimeFigureOut">
              <a:rPr lang="en-GB"/>
              <a:pPr>
                <a:defRPr/>
              </a:pPr>
              <a:t>28/05/2021</a:t>
            </a:fld>
            <a:endParaRPr lang="en-GB"/>
          </a:p>
        </p:txBody>
      </p:sp>
      <p:sp>
        <p:nvSpPr>
          <p:cNvPr id="5" name="Footer Placeholder 4">
            <a:extLst>
              <a:ext uri="{FF2B5EF4-FFF2-40B4-BE49-F238E27FC236}">
                <a16:creationId xmlns:a16="http://schemas.microsoft.com/office/drawing/2014/main" id="{891BF66A-4E4E-49BC-B934-75585EF44EE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E95D3C8-D992-4970-B707-7CD7BE044543}"/>
              </a:ext>
            </a:extLst>
          </p:cNvPr>
          <p:cNvSpPr>
            <a:spLocks noGrp="1"/>
          </p:cNvSpPr>
          <p:nvPr>
            <p:ph type="sldNum" sz="quarter" idx="12"/>
          </p:nvPr>
        </p:nvSpPr>
        <p:spPr/>
        <p:txBody>
          <a:bodyPr/>
          <a:lstStyle>
            <a:lvl1pPr>
              <a:defRPr/>
            </a:lvl1pPr>
          </a:lstStyle>
          <a:p>
            <a:pPr>
              <a:defRPr/>
            </a:pPr>
            <a:fld id="{620FF8BB-D0CE-4A68-9DBD-1E91EA3134E6}" type="slidenum">
              <a:rPr lang="en-GB" altLang="en-US"/>
              <a:pPr>
                <a:defRPr/>
              </a:pPr>
              <a:t>‹#›</a:t>
            </a:fld>
            <a:endParaRPr lang="en-GB" altLang="en-US"/>
          </a:p>
        </p:txBody>
      </p:sp>
    </p:spTree>
    <p:extLst>
      <p:ext uri="{BB962C8B-B14F-4D97-AF65-F5344CB8AC3E}">
        <p14:creationId xmlns:p14="http://schemas.microsoft.com/office/powerpoint/2010/main" val="2994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2EDF79BF-30B4-48FE-B2FB-D3CA64079DBC}"/>
              </a:ext>
            </a:extLst>
          </p:cNvPr>
          <p:cNvSpPr>
            <a:spLocks noGrp="1"/>
          </p:cNvSpPr>
          <p:nvPr>
            <p:ph type="dt" sz="half" idx="10"/>
          </p:nvPr>
        </p:nvSpPr>
        <p:spPr/>
        <p:txBody>
          <a:bodyPr/>
          <a:lstStyle>
            <a:lvl1pPr>
              <a:defRPr/>
            </a:lvl1pPr>
          </a:lstStyle>
          <a:p>
            <a:pPr>
              <a:defRPr/>
            </a:pPr>
            <a:fld id="{4EA69F92-AF8C-481B-8A92-545349321ED9}" type="datetimeFigureOut">
              <a:rPr lang="en-GB"/>
              <a:pPr>
                <a:defRPr/>
              </a:pPr>
              <a:t>28/05/2021</a:t>
            </a:fld>
            <a:endParaRPr lang="en-GB"/>
          </a:p>
        </p:txBody>
      </p:sp>
      <p:sp>
        <p:nvSpPr>
          <p:cNvPr id="6" name="Footer Placeholder 4">
            <a:extLst>
              <a:ext uri="{FF2B5EF4-FFF2-40B4-BE49-F238E27FC236}">
                <a16:creationId xmlns:a16="http://schemas.microsoft.com/office/drawing/2014/main" id="{CE8ABB7F-770A-4861-B6F9-70D0446E1D5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B13C8D2-AFFB-4C4E-B298-CC8B46E60088}"/>
              </a:ext>
            </a:extLst>
          </p:cNvPr>
          <p:cNvSpPr>
            <a:spLocks noGrp="1"/>
          </p:cNvSpPr>
          <p:nvPr>
            <p:ph type="sldNum" sz="quarter" idx="12"/>
          </p:nvPr>
        </p:nvSpPr>
        <p:spPr/>
        <p:txBody>
          <a:bodyPr/>
          <a:lstStyle>
            <a:lvl1pPr>
              <a:defRPr/>
            </a:lvl1pPr>
          </a:lstStyle>
          <a:p>
            <a:pPr>
              <a:defRPr/>
            </a:pPr>
            <a:fld id="{C8E3E85A-38FC-4FCE-B72C-1FF8513BA1DD}" type="slidenum">
              <a:rPr lang="en-GB" altLang="en-US"/>
              <a:pPr>
                <a:defRPr/>
              </a:pPr>
              <a:t>‹#›</a:t>
            </a:fld>
            <a:endParaRPr lang="en-GB" altLang="en-US"/>
          </a:p>
        </p:txBody>
      </p:sp>
    </p:spTree>
    <p:extLst>
      <p:ext uri="{BB962C8B-B14F-4D97-AF65-F5344CB8AC3E}">
        <p14:creationId xmlns:p14="http://schemas.microsoft.com/office/powerpoint/2010/main" val="304994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BB4C6305-FF6B-432B-A6AA-BF9C33452ADA}"/>
              </a:ext>
            </a:extLst>
          </p:cNvPr>
          <p:cNvSpPr>
            <a:spLocks noGrp="1"/>
          </p:cNvSpPr>
          <p:nvPr>
            <p:ph type="dt" sz="half" idx="10"/>
          </p:nvPr>
        </p:nvSpPr>
        <p:spPr/>
        <p:txBody>
          <a:bodyPr/>
          <a:lstStyle>
            <a:lvl1pPr>
              <a:defRPr/>
            </a:lvl1pPr>
          </a:lstStyle>
          <a:p>
            <a:pPr>
              <a:defRPr/>
            </a:pPr>
            <a:fld id="{E9C353F8-4137-4892-AF51-BA3C8552F37F}" type="datetimeFigureOut">
              <a:rPr lang="en-GB"/>
              <a:pPr>
                <a:defRPr/>
              </a:pPr>
              <a:t>28/05/2021</a:t>
            </a:fld>
            <a:endParaRPr lang="en-GB"/>
          </a:p>
        </p:txBody>
      </p:sp>
      <p:sp>
        <p:nvSpPr>
          <p:cNvPr id="8" name="Footer Placeholder 4">
            <a:extLst>
              <a:ext uri="{FF2B5EF4-FFF2-40B4-BE49-F238E27FC236}">
                <a16:creationId xmlns:a16="http://schemas.microsoft.com/office/drawing/2014/main" id="{70AEE272-04D1-4BF5-98B7-93A45D1CB76C}"/>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D4EB5543-047A-4152-ACD3-0BD95E8D6438}"/>
              </a:ext>
            </a:extLst>
          </p:cNvPr>
          <p:cNvSpPr>
            <a:spLocks noGrp="1"/>
          </p:cNvSpPr>
          <p:nvPr>
            <p:ph type="sldNum" sz="quarter" idx="12"/>
          </p:nvPr>
        </p:nvSpPr>
        <p:spPr/>
        <p:txBody>
          <a:bodyPr/>
          <a:lstStyle>
            <a:lvl1pPr>
              <a:defRPr/>
            </a:lvl1pPr>
          </a:lstStyle>
          <a:p>
            <a:pPr>
              <a:defRPr/>
            </a:pPr>
            <a:fld id="{C0310DE5-87F5-4E4C-B109-F9E3F7BE6D10}" type="slidenum">
              <a:rPr lang="en-GB" altLang="en-US"/>
              <a:pPr>
                <a:defRPr/>
              </a:pPr>
              <a:t>‹#›</a:t>
            </a:fld>
            <a:endParaRPr lang="en-GB" altLang="en-US"/>
          </a:p>
        </p:txBody>
      </p:sp>
    </p:spTree>
    <p:extLst>
      <p:ext uri="{BB962C8B-B14F-4D97-AF65-F5344CB8AC3E}">
        <p14:creationId xmlns:p14="http://schemas.microsoft.com/office/powerpoint/2010/main" val="1670434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7C13170E-33E9-4E8D-923B-3448A51DEAA5}"/>
              </a:ext>
            </a:extLst>
          </p:cNvPr>
          <p:cNvSpPr>
            <a:spLocks noGrp="1"/>
          </p:cNvSpPr>
          <p:nvPr>
            <p:ph type="dt" sz="half" idx="10"/>
          </p:nvPr>
        </p:nvSpPr>
        <p:spPr/>
        <p:txBody>
          <a:bodyPr/>
          <a:lstStyle>
            <a:lvl1pPr>
              <a:defRPr/>
            </a:lvl1pPr>
          </a:lstStyle>
          <a:p>
            <a:pPr>
              <a:defRPr/>
            </a:pPr>
            <a:fld id="{1D1739D1-6546-43C1-8206-824795AC9B4F}" type="datetimeFigureOut">
              <a:rPr lang="en-GB"/>
              <a:pPr>
                <a:defRPr/>
              </a:pPr>
              <a:t>28/05/2021</a:t>
            </a:fld>
            <a:endParaRPr lang="en-GB"/>
          </a:p>
        </p:txBody>
      </p:sp>
      <p:sp>
        <p:nvSpPr>
          <p:cNvPr id="4" name="Footer Placeholder 4">
            <a:extLst>
              <a:ext uri="{FF2B5EF4-FFF2-40B4-BE49-F238E27FC236}">
                <a16:creationId xmlns:a16="http://schemas.microsoft.com/office/drawing/2014/main" id="{F15154EB-83F5-483E-9D5F-45BB00690FF4}"/>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4A0FBA79-F1E0-48CD-9666-EFB428847C21}"/>
              </a:ext>
            </a:extLst>
          </p:cNvPr>
          <p:cNvSpPr>
            <a:spLocks noGrp="1"/>
          </p:cNvSpPr>
          <p:nvPr>
            <p:ph type="sldNum" sz="quarter" idx="12"/>
          </p:nvPr>
        </p:nvSpPr>
        <p:spPr/>
        <p:txBody>
          <a:bodyPr/>
          <a:lstStyle>
            <a:lvl1pPr>
              <a:defRPr/>
            </a:lvl1pPr>
          </a:lstStyle>
          <a:p>
            <a:pPr>
              <a:defRPr/>
            </a:pPr>
            <a:fld id="{D0559B3F-1BEC-4069-8BC9-614CEF9DE00C}" type="slidenum">
              <a:rPr lang="en-GB" altLang="en-US"/>
              <a:pPr>
                <a:defRPr/>
              </a:pPr>
              <a:t>‹#›</a:t>
            </a:fld>
            <a:endParaRPr lang="en-GB" altLang="en-US"/>
          </a:p>
        </p:txBody>
      </p:sp>
    </p:spTree>
    <p:extLst>
      <p:ext uri="{BB962C8B-B14F-4D97-AF65-F5344CB8AC3E}">
        <p14:creationId xmlns:p14="http://schemas.microsoft.com/office/powerpoint/2010/main" val="367627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483B059-E3D2-40BD-8C1D-EA187BDDDA86}"/>
              </a:ext>
            </a:extLst>
          </p:cNvPr>
          <p:cNvSpPr>
            <a:spLocks noGrp="1"/>
          </p:cNvSpPr>
          <p:nvPr>
            <p:ph type="dt" sz="half" idx="10"/>
          </p:nvPr>
        </p:nvSpPr>
        <p:spPr/>
        <p:txBody>
          <a:bodyPr/>
          <a:lstStyle>
            <a:lvl1pPr>
              <a:defRPr/>
            </a:lvl1pPr>
          </a:lstStyle>
          <a:p>
            <a:pPr>
              <a:defRPr/>
            </a:pPr>
            <a:fld id="{274C7760-97E4-412D-BCA5-C16F44EB950E}" type="datetimeFigureOut">
              <a:rPr lang="en-GB"/>
              <a:pPr>
                <a:defRPr/>
              </a:pPr>
              <a:t>28/05/2021</a:t>
            </a:fld>
            <a:endParaRPr lang="en-GB"/>
          </a:p>
        </p:txBody>
      </p:sp>
      <p:sp>
        <p:nvSpPr>
          <p:cNvPr id="3" name="Footer Placeholder 4">
            <a:extLst>
              <a:ext uri="{FF2B5EF4-FFF2-40B4-BE49-F238E27FC236}">
                <a16:creationId xmlns:a16="http://schemas.microsoft.com/office/drawing/2014/main" id="{00EC71F6-7973-4545-B75A-B0F37393240D}"/>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3CA6A1A2-7EF4-4D18-BF0D-BEB050139A39}"/>
              </a:ext>
            </a:extLst>
          </p:cNvPr>
          <p:cNvSpPr>
            <a:spLocks noGrp="1"/>
          </p:cNvSpPr>
          <p:nvPr>
            <p:ph type="sldNum" sz="quarter" idx="12"/>
          </p:nvPr>
        </p:nvSpPr>
        <p:spPr/>
        <p:txBody>
          <a:bodyPr/>
          <a:lstStyle>
            <a:lvl1pPr>
              <a:defRPr/>
            </a:lvl1pPr>
          </a:lstStyle>
          <a:p>
            <a:pPr>
              <a:defRPr/>
            </a:pPr>
            <a:fld id="{9FE7A674-4E08-4777-96F3-5EDDB85A2D2D}" type="slidenum">
              <a:rPr lang="en-GB" altLang="en-US"/>
              <a:pPr>
                <a:defRPr/>
              </a:pPr>
              <a:t>‹#›</a:t>
            </a:fld>
            <a:endParaRPr lang="en-GB" altLang="en-US"/>
          </a:p>
        </p:txBody>
      </p:sp>
    </p:spTree>
    <p:extLst>
      <p:ext uri="{BB962C8B-B14F-4D97-AF65-F5344CB8AC3E}">
        <p14:creationId xmlns:p14="http://schemas.microsoft.com/office/powerpoint/2010/main" val="376628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8614387-9EDE-4F79-AE5D-13DB7DCBE52A}"/>
              </a:ext>
            </a:extLst>
          </p:cNvPr>
          <p:cNvSpPr>
            <a:spLocks noGrp="1"/>
          </p:cNvSpPr>
          <p:nvPr>
            <p:ph type="dt" sz="half" idx="10"/>
          </p:nvPr>
        </p:nvSpPr>
        <p:spPr/>
        <p:txBody>
          <a:bodyPr/>
          <a:lstStyle>
            <a:lvl1pPr>
              <a:defRPr/>
            </a:lvl1pPr>
          </a:lstStyle>
          <a:p>
            <a:pPr>
              <a:defRPr/>
            </a:pPr>
            <a:fld id="{AD4F006E-B795-480F-B43B-A2962C3BBECE}" type="datetimeFigureOut">
              <a:rPr lang="en-GB"/>
              <a:pPr>
                <a:defRPr/>
              </a:pPr>
              <a:t>28/05/2021</a:t>
            </a:fld>
            <a:endParaRPr lang="en-GB"/>
          </a:p>
        </p:txBody>
      </p:sp>
      <p:sp>
        <p:nvSpPr>
          <p:cNvPr id="6" name="Footer Placeholder 4">
            <a:extLst>
              <a:ext uri="{FF2B5EF4-FFF2-40B4-BE49-F238E27FC236}">
                <a16:creationId xmlns:a16="http://schemas.microsoft.com/office/drawing/2014/main" id="{D34A8099-1F09-4B28-B808-FA1A2A23888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CD942A1-821B-4F91-BA19-0322E5087B10}"/>
              </a:ext>
            </a:extLst>
          </p:cNvPr>
          <p:cNvSpPr>
            <a:spLocks noGrp="1"/>
          </p:cNvSpPr>
          <p:nvPr>
            <p:ph type="sldNum" sz="quarter" idx="12"/>
          </p:nvPr>
        </p:nvSpPr>
        <p:spPr/>
        <p:txBody>
          <a:bodyPr/>
          <a:lstStyle>
            <a:lvl1pPr>
              <a:defRPr/>
            </a:lvl1pPr>
          </a:lstStyle>
          <a:p>
            <a:pPr>
              <a:defRPr/>
            </a:pPr>
            <a:fld id="{3CAFC095-8B25-47ED-ABA4-737592083DE5}" type="slidenum">
              <a:rPr lang="en-GB" altLang="en-US"/>
              <a:pPr>
                <a:defRPr/>
              </a:pPr>
              <a:t>‹#›</a:t>
            </a:fld>
            <a:endParaRPr lang="en-GB" altLang="en-US"/>
          </a:p>
        </p:txBody>
      </p:sp>
    </p:spTree>
    <p:extLst>
      <p:ext uri="{BB962C8B-B14F-4D97-AF65-F5344CB8AC3E}">
        <p14:creationId xmlns:p14="http://schemas.microsoft.com/office/powerpoint/2010/main" val="208500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3E247CD-AA8B-49E9-9656-DF011186481B}"/>
              </a:ext>
            </a:extLst>
          </p:cNvPr>
          <p:cNvSpPr>
            <a:spLocks noGrp="1"/>
          </p:cNvSpPr>
          <p:nvPr>
            <p:ph type="dt" sz="half" idx="10"/>
          </p:nvPr>
        </p:nvSpPr>
        <p:spPr/>
        <p:txBody>
          <a:bodyPr/>
          <a:lstStyle>
            <a:lvl1pPr>
              <a:defRPr/>
            </a:lvl1pPr>
          </a:lstStyle>
          <a:p>
            <a:pPr>
              <a:defRPr/>
            </a:pPr>
            <a:fld id="{B7503A6F-014A-4ACC-A1E2-00CDE5DCE780}" type="datetimeFigureOut">
              <a:rPr lang="en-GB"/>
              <a:pPr>
                <a:defRPr/>
              </a:pPr>
              <a:t>28/05/2021</a:t>
            </a:fld>
            <a:endParaRPr lang="en-GB"/>
          </a:p>
        </p:txBody>
      </p:sp>
      <p:sp>
        <p:nvSpPr>
          <p:cNvPr id="6" name="Footer Placeholder 4">
            <a:extLst>
              <a:ext uri="{FF2B5EF4-FFF2-40B4-BE49-F238E27FC236}">
                <a16:creationId xmlns:a16="http://schemas.microsoft.com/office/drawing/2014/main" id="{F78227B6-5464-4567-91C9-EC50C99B51A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778213F-48EF-4AFF-8F75-C711917234DD}"/>
              </a:ext>
            </a:extLst>
          </p:cNvPr>
          <p:cNvSpPr>
            <a:spLocks noGrp="1"/>
          </p:cNvSpPr>
          <p:nvPr>
            <p:ph type="sldNum" sz="quarter" idx="12"/>
          </p:nvPr>
        </p:nvSpPr>
        <p:spPr/>
        <p:txBody>
          <a:bodyPr/>
          <a:lstStyle>
            <a:lvl1pPr>
              <a:defRPr/>
            </a:lvl1pPr>
          </a:lstStyle>
          <a:p>
            <a:pPr>
              <a:defRPr/>
            </a:pPr>
            <a:fld id="{70210F68-EF2F-4F14-BF55-2ABD71B5EBFD}" type="slidenum">
              <a:rPr lang="en-GB" altLang="en-US"/>
              <a:pPr>
                <a:defRPr/>
              </a:pPr>
              <a:t>‹#›</a:t>
            </a:fld>
            <a:endParaRPr lang="en-GB" altLang="en-US"/>
          </a:p>
        </p:txBody>
      </p:sp>
    </p:spTree>
    <p:extLst>
      <p:ext uri="{BB962C8B-B14F-4D97-AF65-F5344CB8AC3E}">
        <p14:creationId xmlns:p14="http://schemas.microsoft.com/office/powerpoint/2010/main" val="298717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A42CD5D-86B7-44AD-9D24-B376821B20A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B3E7A35A-2EF0-4381-AB5E-97158F738953}"/>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84C70AA6-C880-4586-8052-3C4DF3002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E96A727-BE0A-42A9-918F-425BB03D47EE}" type="datetimeFigureOut">
              <a:rPr lang="en-GB"/>
              <a:pPr>
                <a:defRPr/>
              </a:pPr>
              <a:t>28/05/2021</a:t>
            </a:fld>
            <a:endParaRPr lang="en-GB"/>
          </a:p>
        </p:txBody>
      </p:sp>
      <p:sp>
        <p:nvSpPr>
          <p:cNvPr id="5" name="Footer Placeholder 4">
            <a:extLst>
              <a:ext uri="{FF2B5EF4-FFF2-40B4-BE49-F238E27FC236}">
                <a16:creationId xmlns:a16="http://schemas.microsoft.com/office/drawing/2014/main" id="{FA4D03DB-2607-41CB-92D6-80667CBC72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1F6DD832-C3BC-4023-A03D-C003449358D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1B3AE275-B2D0-4676-A707-D14C66A4114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unsplash.com/search/photos/chat?utm_source=unsplash&amp;utm_medium=referral&amp;utm_content=creditCopyText" TargetMode="Externa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unsplash.com/search/photos/chat?utm_source=unsplash&amp;utm_medium=referral&amp;utm_content=creditCopyText" TargetMode="External"/><Relationship Id="rId5" Type="http://schemas.openxmlformats.org/officeDocument/2006/relationships/image" Target="../media/image12.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unsplash.com/search/photos/chat?utm_source=unsplash&amp;utm_medium=referral&amp;utm_content=creditCopyText" TargetMode="Externa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unsplash.com/search/photos/chat?utm_source=unsplash&amp;utm_medium=referral&amp;utm_content=creditCopyText" TargetMode="Externa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unsplash.com/search/photos/chat?utm_source=unsplash&amp;utm_medium=referral&amp;utm_content=creditCopyText" TargetMode="Externa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105BD90-C403-450C-BB16-BC702D27FF53}"/>
              </a:ext>
            </a:extLst>
          </p:cNvPr>
          <p:cNvSpPr>
            <a:spLocks noGrp="1"/>
          </p:cNvSpPr>
          <p:nvPr>
            <p:ph type="ctrTitle"/>
          </p:nvPr>
        </p:nvSpPr>
        <p:spPr/>
        <p:txBody>
          <a:bodyPr/>
          <a:lstStyle/>
          <a:p>
            <a:pPr eaLnBrk="1" hangingPunct="1"/>
            <a:endParaRPr lang="en-GB" altLang="en-US"/>
          </a:p>
        </p:txBody>
      </p:sp>
      <p:sp>
        <p:nvSpPr>
          <p:cNvPr id="3075" name="Subtitle 2">
            <a:extLst>
              <a:ext uri="{FF2B5EF4-FFF2-40B4-BE49-F238E27FC236}">
                <a16:creationId xmlns:a16="http://schemas.microsoft.com/office/drawing/2014/main" id="{33DAA17E-04C6-4826-A723-0635B20E0744}"/>
              </a:ext>
            </a:extLst>
          </p:cNvPr>
          <p:cNvSpPr>
            <a:spLocks noGrp="1"/>
          </p:cNvSpPr>
          <p:nvPr>
            <p:ph type="subTitle" idx="1"/>
          </p:nvPr>
        </p:nvSpPr>
        <p:spPr/>
        <p:txBody>
          <a:bodyPr/>
          <a:lstStyle/>
          <a:p>
            <a:pPr eaLnBrk="1" hangingPunct="1"/>
            <a:endParaRPr lang="en-GB" altLang="en-US"/>
          </a:p>
        </p:txBody>
      </p:sp>
      <p:pic>
        <p:nvPicPr>
          <p:cNvPr id="3076" name="Picture 3">
            <a:extLst>
              <a:ext uri="{FF2B5EF4-FFF2-40B4-BE49-F238E27FC236}">
                <a16:creationId xmlns:a16="http://schemas.microsoft.com/office/drawing/2014/main" id="{2AA33102-6B1F-4318-8514-B5D4242EF018}"/>
              </a:ext>
            </a:extLst>
          </p:cNvPr>
          <p:cNvPicPr>
            <a:picLocks noChangeAspect="1"/>
          </p:cNvPicPr>
          <p:nvPr/>
        </p:nvPicPr>
        <p:blipFill>
          <a:blip r:embed="rId2">
            <a:extLst>
              <a:ext uri="{28A0092B-C50C-407E-A947-70E740481C1C}">
                <a14:useLocalDpi xmlns:a14="http://schemas.microsoft.com/office/drawing/2010/main" val="0"/>
              </a:ext>
            </a:extLst>
          </a:blip>
          <a:srcRect l="-423" r="423" b="16660"/>
          <a:stretch>
            <a:fillRect/>
          </a:stretch>
        </p:blipFill>
        <p:spPr bwMode="auto">
          <a:xfrm>
            <a:off x="-50800" y="-9525"/>
            <a:ext cx="122428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a:extLst>
              <a:ext uri="{FF2B5EF4-FFF2-40B4-BE49-F238E27FC236}">
                <a16:creationId xmlns:a16="http://schemas.microsoft.com/office/drawing/2014/main" id="{9BDBE375-6697-47B2-8D19-7F300BEF5C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4388" y="4641850"/>
            <a:ext cx="28924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5">
            <a:extLst>
              <a:ext uri="{FF2B5EF4-FFF2-40B4-BE49-F238E27FC236}">
                <a16:creationId xmlns:a16="http://schemas.microsoft.com/office/drawing/2014/main" id="{85175B64-2D1B-498C-A692-672593BB83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21066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a:extLst>
              <a:ext uri="{FF2B5EF4-FFF2-40B4-BE49-F238E27FC236}">
                <a16:creationId xmlns:a16="http://schemas.microsoft.com/office/drawing/2014/main" id="{EF8B3DC8-26B2-4682-A2F8-0D1940C87527}"/>
              </a:ext>
            </a:extLst>
          </p:cNvPr>
          <p:cNvSpPr txBox="1">
            <a:spLocks/>
          </p:cNvSpPr>
          <p:nvPr/>
        </p:nvSpPr>
        <p:spPr>
          <a:xfrm>
            <a:off x="9226550" y="5426075"/>
            <a:ext cx="2965450" cy="1244600"/>
          </a:xfrm>
          <a:prstGeom prst="rect">
            <a:avLst/>
          </a:prstGeom>
          <a:noFill/>
        </p:spPr>
        <p:txBody>
          <a:bodyPr>
            <a:normAutofit fontScale="85000" lnSpcReduction="20000"/>
          </a:bodyPr>
          <a:lstStyle>
            <a:lvl1pPr marL="0" indent="0" algn="r" defTabSz="914400" rtl="0" eaLnBrk="1" latinLnBrk="0" hangingPunct="1">
              <a:spcBef>
                <a:spcPct val="20000"/>
              </a:spcBef>
              <a:buFont typeface="Arial" pitchFamily="34" charset="0"/>
              <a:buNone/>
              <a:defRPr sz="2800" b="0" i="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endParaRPr lang="en-GB" dirty="0"/>
          </a:p>
          <a:p>
            <a:pPr algn="ctr" fontAlgn="auto">
              <a:spcAft>
                <a:spcPts val="0"/>
              </a:spcAft>
              <a:defRPr/>
            </a:pPr>
            <a:r>
              <a:rPr lang="en-GB" sz="3600" b="1" dirty="0"/>
              <a:t>ACTIEF LUISTEREN</a:t>
            </a:r>
            <a:endParaRPr lang="en-GB" dirty="0"/>
          </a:p>
          <a:p>
            <a:pPr fontAlgn="auto">
              <a:spcAft>
                <a:spcPts val="0"/>
              </a:spcAft>
              <a:defRPr/>
            </a:pPr>
            <a:endParaRPr lang="en-GB" b="1" dirty="0"/>
          </a:p>
        </p:txBody>
      </p:sp>
      <p:sp>
        <p:nvSpPr>
          <p:cNvPr id="10" name="Title 1">
            <a:extLst>
              <a:ext uri="{FF2B5EF4-FFF2-40B4-BE49-F238E27FC236}">
                <a16:creationId xmlns:a16="http://schemas.microsoft.com/office/drawing/2014/main" id="{D5DB0A25-2F98-4B9C-8916-C4280804F759}"/>
              </a:ext>
            </a:extLst>
          </p:cNvPr>
          <p:cNvSpPr txBox="1">
            <a:spLocks/>
          </p:cNvSpPr>
          <p:nvPr/>
        </p:nvSpPr>
        <p:spPr>
          <a:xfrm>
            <a:off x="9531350" y="-25400"/>
            <a:ext cx="2686050" cy="698500"/>
          </a:xfrm>
          <a:prstGeom prst="rect">
            <a:avLst/>
          </a:prstGeom>
          <a:solidFill>
            <a:srgbClr val="FF6B6B"/>
          </a:solidFill>
        </p:spPr>
        <p:style>
          <a:lnRef idx="0">
            <a:schemeClr val="accent2"/>
          </a:lnRef>
          <a:fillRef idx="3">
            <a:schemeClr val="accent2"/>
          </a:fillRef>
          <a:effectRef idx="3">
            <a:schemeClr val="accent2"/>
          </a:effectRef>
          <a:fontRef idx="minor">
            <a:schemeClr val="lt1"/>
          </a:fontRef>
        </p:style>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rPr>
              <a:t>ZORG</a:t>
            </a:r>
            <a:br>
              <a:rPr lang="en-GB" sz="2200" b="1" dirty="0">
                <a:latin typeface="Calibri"/>
              </a:rPr>
            </a:br>
            <a:r>
              <a:rPr lang="en-GB" sz="2200" b="1" dirty="0" err="1">
                <a:latin typeface="Calibri"/>
              </a:rPr>
              <a:t>Relatie</a:t>
            </a:r>
            <a:endParaRPr lang="en-GB" sz="2200" b="1" dirty="0">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B693F121-2144-4AFD-8B9C-22CFB18B64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3E3428B-309B-49F1-8860-268FD01CFCE6}"/>
              </a:ext>
            </a:extLst>
          </p:cNvPr>
          <p:cNvPicPr>
            <a:picLocks noChangeAspect="1"/>
          </p:cNvPicPr>
          <p:nvPr/>
        </p:nvPicPr>
        <p:blipFill rotWithShape="1">
          <a:blip r:embed="rId4" cstate="print">
            <a:duotone>
              <a:prstClr val="black"/>
              <a:srgbClr val="FF0000">
                <a:tint val="45000"/>
                <a:satMod val="400000"/>
              </a:srgbClr>
            </a:duotone>
          </a:blip>
          <a:srcRect t="17905" b="17964"/>
          <a:stretch/>
        </p:blipFill>
        <p:spPr>
          <a:xfrm>
            <a:off x="0" y="-14892"/>
            <a:ext cx="5757196" cy="1407025"/>
          </a:xfrm>
          <a:prstGeom prst="rect">
            <a:avLst/>
          </a:prstGeom>
        </p:spPr>
      </p:pic>
      <p:sp>
        <p:nvSpPr>
          <p:cNvPr id="11" name="Title 1">
            <a:extLst>
              <a:ext uri="{FF2B5EF4-FFF2-40B4-BE49-F238E27FC236}">
                <a16:creationId xmlns:a16="http://schemas.microsoft.com/office/drawing/2014/main" id="{77E5C87E-9C24-478C-AFA7-2BE587CC1E1D}"/>
              </a:ext>
            </a:extLst>
          </p:cNvPr>
          <p:cNvSpPr txBox="1">
            <a:spLocks/>
          </p:cNvSpPr>
          <p:nvPr/>
        </p:nvSpPr>
        <p:spPr>
          <a:xfrm>
            <a:off x="5695950"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Relationship</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Calibri"/>
              </a:rPr>
              <a:t>Active listening</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
        <p:nvSpPr>
          <p:cNvPr id="18437" name="Rectangle 7">
            <a:extLst>
              <a:ext uri="{FF2B5EF4-FFF2-40B4-BE49-F238E27FC236}">
                <a16:creationId xmlns:a16="http://schemas.microsoft.com/office/drawing/2014/main" id="{0B16980A-505C-4FAB-A132-31B2985AB381}"/>
              </a:ext>
            </a:extLst>
          </p:cNvPr>
          <p:cNvSpPr>
            <a:spLocks noChangeArrowheads="1"/>
          </p:cNvSpPr>
          <p:nvPr/>
        </p:nvSpPr>
        <p:spPr bwMode="auto">
          <a:xfrm>
            <a:off x="1012825" y="2346325"/>
            <a:ext cx="6096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ts val="400"/>
              </a:spcBef>
              <a:buFontTx/>
              <a:buNone/>
            </a:pPr>
            <a:r>
              <a:rPr lang="en-US" altLang="en-US" sz="1800">
                <a:solidFill>
                  <a:srgbClr val="000000"/>
                </a:solidFill>
                <a:cs typeface="Calibri" panose="020F0502020204030204" pitchFamily="34" charset="0"/>
                <a:sym typeface="Calibri" panose="020F0502020204030204" pitchFamily="34" charset="0"/>
              </a:rPr>
              <a:t> </a:t>
            </a:r>
          </a:p>
          <a:p>
            <a:pPr algn="just">
              <a:lnSpc>
                <a:spcPct val="100000"/>
              </a:lnSpc>
              <a:spcBef>
                <a:spcPts val="400"/>
              </a:spcBef>
              <a:buFontTx/>
              <a:buNone/>
            </a:pPr>
            <a:endParaRPr lang="en-US" altLang="en-US" sz="1800">
              <a:solidFill>
                <a:srgbClr val="000000"/>
              </a:solidFill>
              <a:cs typeface="Calibri" panose="020F0502020204030204" pitchFamily="34" charset="0"/>
              <a:sym typeface="Calibri" panose="020F0502020204030204" pitchFamily="34" charset="0"/>
            </a:endParaRPr>
          </a:p>
        </p:txBody>
      </p:sp>
      <p:sp>
        <p:nvSpPr>
          <p:cNvPr id="18438" name="Rectangle 6">
            <a:extLst>
              <a:ext uri="{FF2B5EF4-FFF2-40B4-BE49-F238E27FC236}">
                <a16:creationId xmlns:a16="http://schemas.microsoft.com/office/drawing/2014/main" id="{FB4643CC-499F-4774-8F46-ABBA155DD46A}"/>
              </a:ext>
            </a:extLst>
          </p:cNvPr>
          <p:cNvSpPr>
            <a:spLocks noChangeArrowheads="1"/>
          </p:cNvSpPr>
          <p:nvPr/>
        </p:nvSpPr>
        <p:spPr bwMode="auto">
          <a:xfrm>
            <a:off x="1773238" y="1520825"/>
            <a:ext cx="8202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nl-NL" altLang="en-US" sz="2000" b="1">
                <a:solidFill>
                  <a:srgbClr val="000000"/>
                </a:solidFill>
                <a:cs typeface="Calibri" panose="020F0502020204030204" pitchFamily="34" charset="0"/>
                <a:sym typeface="Calibri" panose="020F0502020204030204" pitchFamily="34" charset="0"/>
              </a:rPr>
              <a:t>LUISTER NAAR JE STUDENTEN EN GEEF HEN EEN STEM - ACTIEF LUISTEREN</a:t>
            </a:r>
            <a:endParaRPr lang="en-US" altLang="en-US" sz="2000" b="1">
              <a:solidFill>
                <a:srgbClr val="000000"/>
              </a:solidFill>
              <a:cs typeface="Calibri" panose="020F0502020204030204" pitchFamily="34" charset="0"/>
              <a:sym typeface="Calibri" panose="020F0502020204030204" pitchFamily="34" charset="0"/>
            </a:endParaRPr>
          </a:p>
        </p:txBody>
      </p:sp>
      <p:sp>
        <p:nvSpPr>
          <p:cNvPr id="12" name="Rectangle 11">
            <a:extLst>
              <a:ext uri="{FF2B5EF4-FFF2-40B4-BE49-F238E27FC236}">
                <a16:creationId xmlns:a16="http://schemas.microsoft.com/office/drawing/2014/main" id="{D167F73B-3FF7-4BA0-9871-ED96DB9ED23A}"/>
              </a:ext>
            </a:extLst>
          </p:cNvPr>
          <p:cNvSpPr/>
          <p:nvPr/>
        </p:nvSpPr>
        <p:spPr>
          <a:xfrm>
            <a:off x="4827588" y="6426200"/>
            <a:ext cx="2863850" cy="276225"/>
          </a:xfrm>
          <a:prstGeom prst="rect">
            <a:avLst/>
          </a:prstGeom>
        </p:spPr>
        <p:txBody>
          <a:bodyPr wrap="none">
            <a:spAutoFit/>
          </a:bodyPr>
          <a:lstStyle/>
          <a:p>
            <a:pPr eaLnBrk="1" fontAlgn="auto" hangingPunct="1">
              <a:spcBef>
                <a:spcPts val="0"/>
              </a:spcBef>
              <a:spcAft>
                <a:spcPts val="0"/>
              </a:spcAft>
              <a:buClr>
                <a:srgbClr val="000000"/>
              </a:buClr>
              <a:defRPr/>
            </a:pPr>
            <a:r>
              <a:rPr lang="en-GB" sz="1200" kern="0" dirty="0" err="1">
                <a:solidFill>
                  <a:srgbClr val="000000"/>
                </a:solidFill>
                <a:cs typeface="Calibri" pitchFamily="34" charset="0"/>
                <a:sym typeface="Arial"/>
              </a:rPr>
              <a:t>Foto</a:t>
            </a:r>
            <a:r>
              <a:rPr lang="en-GB" sz="1200" kern="0" dirty="0">
                <a:solidFill>
                  <a:srgbClr val="000000"/>
                </a:solidFill>
                <a:cs typeface="Calibri" pitchFamily="34" charset="0"/>
                <a:sym typeface="Arial"/>
              </a:rPr>
              <a:t> door</a:t>
            </a:r>
            <a:r>
              <a:rPr lang="en-GB" sz="1200" kern="0" dirty="0">
                <a:solidFill>
                  <a:srgbClr val="4472C4"/>
                </a:solidFill>
                <a:cs typeface="Calibri" pitchFamily="34" charset="0"/>
                <a:sym typeface="Arial"/>
              </a:rPr>
              <a:t> Campaign</a:t>
            </a:r>
            <a:r>
              <a:rPr lang="en-GB" sz="1200" u="sng" kern="0" dirty="0">
                <a:solidFill>
                  <a:srgbClr val="4472C4"/>
                </a:solidFill>
                <a:cs typeface="Calibri" pitchFamily="34" charset="0"/>
                <a:sym typeface="Arial"/>
              </a:rPr>
              <a:t> Creators </a:t>
            </a:r>
            <a:r>
              <a:rPr lang="en-GB" sz="1200" kern="0" dirty="0">
                <a:solidFill>
                  <a:srgbClr val="000000"/>
                </a:solidFill>
                <a:cs typeface="Calibri" pitchFamily="34" charset="0"/>
                <a:sym typeface="Arial"/>
              </a:rPr>
              <a:t>on</a:t>
            </a:r>
            <a:r>
              <a:rPr lang="en-GB" sz="1200" u="sng" kern="0" dirty="0">
                <a:solidFill>
                  <a:srgbClr val="000000"/>
                </a:solidFill>
                <a:cs typeface="Calibri" pitchFamily="34" charset="0"/>
                <a:sym typeface="Arial"/>
              </a:rPr>
              <a:t> </a:t>
            </a:r>
            <a:r>
              <a:rPr lang="en-GB" sz="1200" u="sng" kern="0" dirty="0" err="1">
                <a:solidFill>
                  <a:srgbClr val="000000"/>
                </a:solidFill>
                <a:cs typeface="Calibri" pitchFamily="34" charset="0"/>
                <a:sym typeface="Arial"/>
                <a:hlinkClick r:id="rId5"/>
              </a:rPr>
              <a:t>Unsplash</a:t>
            </a:r>
            <a:endParaRPr lang="en-GB" sz="1200" u="sng" kern="0" dirty="0">
              <a:solidFill>
                <a:srgbClr val="000000"/>
              </a:solidFill>
              <a:cs typeface="Calibri" pitchFamily="34" charset="0"/>
              <a:sym typeface="Arial"/>
            </a:endParaRPr>
          </a:p>
        </p:txBody>
      </p:sp>
      <p:pic>
        <p:nvPicPr>
          <p:cNvPr id="18440" name="Picture 2" descr="Two people standing in front of a table&#10;&#10;Description automatically generated">
            <a:extLst>
              <a:ext uri="{FF2B5EF4-FFF2-40B4-BE49-F238E27FC236}">
                <a16:creationId xmlns:a16="http://schemas.microsoft.com/office/drawing/2014/main" id="{8190175B-2189-4FF6-8F03-AC76A0DECD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4863" y="2017713"/>
            <a:ext cx="75993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404DFCB3-BFA7-494A-A370-643515C15934}"/>
              </a:ext>
            </a:extLst>
          </p:cNvPr>
          <p:cNvSpPr txBox="1">
            <a:spLocks/>
          </p:cNvSpPr>
          <p:nvPr/>
        </p:nvSpPr>
        <p:spPr>
          <a:xfrm>
            <a:off x="5757863"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Relatie</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err="1">
                <a:latin typeface="Calibri"/>
                <a:ea typeface="+mn-ea"/>
                <a:cs typeface="+mn-cs"/>
              </a:rPr>
              <a:t>Actief</a:t>
            </a:r>
            <a:r>
              <a:rPr lang="es-ES" sz="2200" b="1" dirty="0">
                <a:latin typeface="Calibri"/>
                <a:ea typeface="+mn-ea"/>
                <a:cs typeface="+mn-cs"/>
              </a:rPr>
              <a:t> </a:t>
            </a:r>
            <a:r>
              <a:rPr lang="es-ES" sz="2200" b="1" dirty="0" err="1">
                <a:latin typeface="Calibri"/>
                <a:ea typeface="+mn-ea"/>
                <a:cs typeface="+mn-cs"/>
              </a:rPr>
              <a:t>luisteren</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BBEE479D-7CE4-4CAC-BDFA-DC870F9382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EC28E777-79AB-4283-8863-332D242B2543}"/>
              </a:ext>
            </a:extLst>
          </p:cNvPr>
          <p:cNvPicPr>
            <a:picLocks noChangeAspect="1"/>
          </p:cNvPicPr>
          <p:nvPr/>
        </p:nvPicPr>
        <p:blipFill rotWithShape="1">
          <a:blip r:embed="rId4" cstate="print">
            <a:duotone>
              <a:prstClr val="black"/>
              <a:srgbClr val="FF0000">
                <a:tint val="45000"/>
                <a:satMod val="400000"/>
              </a:srgbClr>
            </a:duotone>
          </a:blip>
          <a:srcRect t="17905" b="17964"/>
          <a:stretch/>
        </p:blipFill>
        <p:spPr>
          <a:xfrm>
            <a:off x="0" y="-14892"/>
            <a:ext cx="5757196" cy="1407025"/>
          </a:xfrm>
          <a:prstGeom prst="rect">
            <a:avLst/>
          </a:prstGeom>
        </p:spPr>
      </p:pic>
      <p:sp>
        <p:nvSpPr>
          <p:cNvPr id="11" name="Title 1">
            <a:extLst>
              <a:ext uri="{FF2B5EF4-FFF2-40B4-BE49-F238E27FC236}">
                <a16:creationId xmlns:a16="http://schemas.microsoft.com/office/drawing/2014/main" id="{8AD2575D-ACFA-43E1-ADEB-72199A08D184}"/>
              </a:ext>
            </a:extLst>
          </p:cNvPr>
          <p:cNvSpPr txBox="1">
            <a:spLocks/>
          </p:cNvSpPr>
          <p:nvPr/>
        </p:nvSpPr>
        <p:spPr>
          <a:xfrm>
            <a:off x="5695950"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Relationship</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Calibri"/>
              </a:rPr>
              <a:t>Active listening</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
        <p:nvSpPr>
          <p:cNvPr id="20485" name="Rectangle 6">
            <a:extLst>
              <a:ext uri="{FF2B5EF4-FFF2-40B4-BE49-F238E27FC236}">
                <a16:creationId xmlns:a16="http://schemas.microsoft.com/office/drawing/2014/main" id="{6CA7DC1E-2081-4365-938A-8C768B5E2718}"/>
              </a:ext>
            </a:extLst>
          </p:cNvPr>
          <p:cNvSpPr>
            <a:spLocks noChangeArrowheads="1"/>
          </p:cNvSpPr>
          <p:nvPr/>
        </p:nvSpPr>
        <p:spPr bwMode="auto">
          <a:xfrm>
            <a:off x="2286000" y="1908175"/>
            <a:ext cx="8202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nl-NL" altLang="en-US" sz="2000" b="1">
                <a:solidFill>
                  <a:srgbClr val="000000"/>
                </a:solidFill>
                <a:cs typeface="Calibri" panose="020F0502020204030204" pitchFamily="34" charset="0"/>
                <a:sym typeface="Calibri" panose="020F0502020204030204" pitchFamily="34" charset="0"/>
              </a:rPr>
              <a:t>LUISTER NAAR JE STUDENTEN EN GEEF HEN EEN STEM - ACTIEF LUISTEREN</a:t>
            </a:r>
            <a:endParaRPr lang="en-US" altLang="en-US" sz="2000" b="1">
              <a:solidFill>
                <a:srgbClr val="000000"/>
              </a:solidFill>
              <a:cs typeface="Calibri" panose="020F0502020204030204" pitchFamily="34" charset="0"/>
              <a:sym typeface="Calibri" panose="020F0502020204030204" pitchFamily="34" charset="0"/>
            </a:endParaRPr>
          </a:p>
        </p:txBody>
      </p:sp>
      <p:sp>
        <p:nvSpPr>
          <p:cNvPr id="20486" name="TextBox 3">
            <a:extLst>
              <a:ext uri="{FF2B5EF4-FFF2-40B4-BE49-F238E27FC236}">
                <a16:creationId xmlns:a16="http://schemas.microsoft.com/office/drawing/2014/main" id="{ADAEC984-19C8-439A-8205-89E97BB774E8}"/>
              </a:ext>
            </a:extLst>
          </p:cNvPr>
          <p:cNvSpPr txBox="1">
            <a:spLocks noChangeArrowheads="1"/>
          </p:cNvSpPr>
          <p:nvPr/>
        </p:nvSpPr>
        <p:spPr bwMode="auto">
          <a:xfrm>
            <a:off x="239713" y="3187700"/>
            <a:ext cx="70675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nl-NL" altLang="en-US" sz="2000"/>
              <a:t>Studenten moeten weten dat ze een stem hebben. Dit moedigt hen aan om actieve deelnemers aan het leerproces te zijn. Feedback van studenten helpt docenten hun lesmethoden te verbeteren en het leerproces in de klas te verbeteren.</a:t>
            </a:r>
            <a:endParaRPr lang="en-US" altLang="en-US" sz="2000"/>
          </a:p>
        </p:txBody>
      </p:sp>
      <p:sp>
        <p:nvSpPr>
          <p:cNvPr id="5" name="Smiley Face 4">
            <a:extLst>
              <a:ext uri="{FF2B5EF4-FFF2-40B4-BE49-F238E27FC236}">
                <a16:creationId xmlns:a16="http://schemas.microsoft.com/office/drawing/2014/main" id="{DBF363CE-1E6B-48C2-81FB-52F3EE10B526}"/>
              </a:ext>
            </a:extLst>
          </p:cNvPr>
          <p:cNvSpPr/>
          <p:nvPr/>
        </p:nvSpPr>
        <p:spPr>
          <a:xfrm>
            <a:off x="3113088" y="5006975"/>
            <a:ext cx="823912" cy="769938"/>
          </a:xfrm>
          <a:prstGeom prst="smileyFace">
            <a:avLst/>
          </a:prstGeom>
          <a:solidFill>
            <a:srgbClr val="FF6B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488" name="Picture 13" descr="A picture containing pencil, writing implement, stationary&#10;&#10;Description automatically generated">
            <a:extLst>
              <a:ext uri="{FF2B5EF4-FFF2-40B4-BE49-F238E27FC236}">
                <a16:creationId xmlns:a16="http://schemas.microsoft.com/office/drawing/2014/main" id="{B3BBE135-7EB3-4444-BDCA-C9E2B3C435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6163" y="2752725"/>
            <a:ext cx="45561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A3D7A63E-0D4C-4451-AA0A-A4E5ECFA8F21}"/>
              </a:ext>
            </a:extLst>
          </p:cNvPr>
          <p:cNvSpPr/>
          <p:nvPr/>
        </p:nvSpPr>
        <p:spPr>
          <a:xfrm>
            <a:off x="7396163" y="5945188"/>
            <a:ext cx="2659062" cy="276225"/>
          </a:xfrm>
          <a:prstGeom prst="rect">
            <a:avLst/>
          </a:prstGeom>
        </p:spPr>
        <p:txBody>
          <a:bodyPr wrap="none">
            <a:spAutoFit/>
          </a:bodyPr>
          <a:lstStyle/>
          <a:p>
            <a:pPr eaLnBrk="1" fontAlgn="auto" hangingPunct="1">
              <a:spcBef>
                <a:spcPts val="0"/>
              </a:spcBef>
              <a:spcAft>
                <a:spcPts val="0"/>
              </a:spcAft>
              <a:buClr>
                <a:srgbClr val="000000"/>
              </a:buClr>
              <a:defRPr/>
            </a:pPr>
            <a:r>
              <a:rPr lang="en-GB" sz="1200" kern="0" dirty="0" err="1">
                <a:solidFill>
                  <a:srgbClr val="000000"/>
                </a:solidFill>
                <a:cs typeface="Calibri" pitchFamily="34" charset="0"/>
                <a:sym typeface="Arial"/>
              </a:rPr>
              <a:t>Foto</a:t>
            </a:r>
            <a:r>
              <a:rPr lang="en-GB" sz="1200" kern="0" dirty="0">
                <a:solidFill>
                  <a:srgbClr val="000000"/>
                </a:solidFill>
                <a:cs typeface="Calibri" pitchFamily="34" charset="0"/>
                <a:sym typeface="Arial"/>
              </a:rPr>
              <a:t> door</a:t>
            </a:r>
            <a:r>
              <a:rPr lang="en-GB" sz="1200" u="sng" kern="0" dirty="0">
                <a:solidFill>
                  <a:srgbClr val="4472C4"/>
                </a:solidFill>
                <a:cs typeface="Calibri" pitchFamily="34" charset="0"/>
                <a:sym typeface="Arial"/>
              </a:rPr>
              <a:t> </a:t>
            </a:r>
            <a:r>
              <a:rPr lang="en-GB" sz="1200" u="sng" kern="0" dirty="0" err="1">
                <a:solidFill>
                  <a:srgbClr val="4472C4"/>
                </a:solidFill>
                <a:cs typeface="Calibri" pitchFamily="34" charset="0"/>
                <a:sym typeface="Arial"/>
              </a:rPr>
              <a:t>Agence</a:t>
            </a:r>
            <a:r>
              <a:rPr lang="en-GB" sz="1200" u="sng" kern="0" dirty="0">
                <a:solidFill>
                  <a:srgbClr val="4472C4"/>
                </a:solidFill>
                <a:cs typeface="Calibri" pitchFamily="34" charset="0"/>
                <a:sym typeface="Arial"/>
              </a:rPr>
              <a:t> </a:t>
            </a:r>
            <a:r>
              <a:rPr lang="en-GB" sz="1200" u="sng" kern="0" dirty="0" err="1">
                <a:solidFill>
                  <a:srgbClr val="4472C4"/>
                </a:solidFill>
                <a:cs typeface="Calibri" pitchFamily="34" charset="0"/>
                <a:sym typeface="Arial"/>
              </a:rPr>
              <a:t>Olloweb</a:t>
            </a:r>
            <a:r>
              <a:rPr lang="en-GB" sz="1200" u="sng" kern="0" dirty="0">
                <a:solidFill>
                  <a:srgbClr val="4472C4"/>
                </a:solidFill>
                <a:cs typeface="Calibri" pitchFamily="34" charset="0"/>
                <a:sym typeface="Arial"/>
              </a:rPr>
              <a:t> </a:t>
            </a:r>
            <a:r>
              <a:rPr lang="en-GB" sz="1200" kern="0" dirty="0">
                <a:solidFill>
                  <a:srgbClr val="000000"/>
                </a:solidFill>
                <a:cs typeface="Calibri" pitchFamily="34" charset="0"/>
                <a:sym typeface="Arial"/>
              </a:rPr>
              <a:t>on</a:t>
            </a:r>
            <a:r>
              <a:rPr lang="en-GB" sz="1200" u="sng" kern="0" dirty="0">
                <a:solidFill>
                  <a:srgbClr val="000000"/>
                </a:solidFill>
                <a:cs typeface="Calibri" pitchFamily="34" charset="0"/>
                <a:sym typeface="Arial"/>
              </a:rPr>
              <a:t> </a:t>
            </a:r>
            <a:r>
              <a:rPr lang="en-GB" sz="1200" u="sng" kern="0" dirty="0" err="1">
                <a:solidFill>
                  <a:srgbClr val="000000"/>
                </a:solidFill>
                <a:cs typeface="Calibri" pitchFamily="34" charset="0"/>
                <a:sym typeface="Arial"/>
                <a:hlinkClick r:id="rId6"/>
              </a:rPr>
              <a:t>Unsplash</a:t>
            </a:r>
            <a:endParaRPr lang="en-GB" sz="1200" u="sng" kern="0" dirty="0">
              <a:solidFill>
                <a:srgbClr val="000000"/>
              </a:solidFill>
              <a:cs typeface="Calibri" pitchFamily="34" charset="0"/>
              <a:sym typeface="Arial"/>
            </a:endParaRPr>
          </a:p>
        </p:txBody>
      </p:sp>
      <p:sp>
        <p:nvSpPr>
          <p:cNvPr id="12" name="Title 1">
            <a:extLst>
              <a:ext uri="{FF2B5EF4-FFF2-40B4-BE49-F238E27FC236}">
                <a16:creationId xmlns:a16="http://schemas.microsoft.com/office/drawing/2014/main" id="{C67CBDC7-8EA3-43C1-A918-D85D6B3ACA97}"/>
              </a:ext>
            </a:extLst>
          </p:cNvPr>
          <p:cNvSpPr txBox="1">
            <a:spLocks/>
          </p:cNvSpPr>
          <p:nvPr/>
        </p:nvSpPr>
        <p:spPr>
          <a:xfrm>
            <a:off x="5757863"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Relatie</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err="1">
                <a:latin typeface="Calibri"/>
                <a:ea typeface="+mn-ea"/>
                <a:cs typeface="+mn-cs"/>
              </a:rPr>
              <a:t>Actief</a:t>
            </a:r>
            <a:r>
              <a:rPr lang="es-ES" sz="2200" b="1" dirty="0">
                <a:latin typeface="Calibri"/>
                <a:ea typeface="+mn-ea"/>
                <a:cs typeface="+mn-cs"/>
              </a:rPr>
              <a:t> </a:t>
            </a:r>
            <a:r>
              <a:rPr lang="es-ES" sz="2200" b="1" dirty="0" err="1">
                <a:latin typeface="Calibri"/>
                <a:ea typeface="+mn-ea"/>
                <a:cs typeface="+mn-cs"/>
              </a:rPr>
              <a:t>luisteren</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a:extLst>
              <a:ext uri="{FF2B5EF4-FFF2-40B4-BE49-F238E27FC236}">
                <a16:creationId xmlns:a16="http://schemas.microsoft.com/office/drawing/2014/main" id="{48500F16-D83E-4AFD-98B9-CE07891124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3ECE8173-030B-41AA-9C89-E6C5BEBE1E72}"/>
              </a:ext>
            </a:extLst>
          </p:cNvPr>
          <p:cNvPicPr>
            <a:picLocks noChangeAspect="1"/>
          </p:cNvPicPr>
          <p:nvPr/>
        </p:nvPicPr>
        <p:blipFill rotWithShape="1">
          <a:blip r:embed="rId4" cstate="print">
            <a:duotone>
              <a:prstClr val="black"/>
              <a:srgbClr val="FF0000">
                <a:tint val="45000"/>
                <a:satMod val="400000"/>
              </a:srgbClr>
            </a:duotone>
          </a:blip>
          <a:srcRect t="17905" b="17964"/>
          <a:stretch/>
        </p:blipFill>
        <p:spPr>
          <a:xfrm>
            <a:off x="0" y="-14892"/>
            <a:ext cx="5757196" cy="1407025"/>
          </a:xfrm>
          <a:prstGeom prst="rect">
            <a:avLst/>
          </a:prstGeom>
        </p:spPr>
      </p:pic>
      <p:sp>
        <p:nvSpPr>
          <p:cNvPr id="11" name="Title 1">
            <a:extLst>
              <a:ext uri="{FF2B5EF4-FFF2-40B4-BE49-F238E27FC236}">
                <a16:creationId xmlns:a16="http://schemas.microsoft.com/office/drawing/2014/main" id="{AC3550F9-667F-4BBA-87F7-9EA8DFC4D477}"/>
              </a:ext>
            </a:extLst>
          </p:cNvPr>
          <p:cNvSpPr txBox="1">
            <a:spLocks/>
          </p:cNvSpPr>
          <p:nvPr/>
        </p:nvSpPr>
        <p:spPr>
          <a:xfrm>
            <a:off x="5695950"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Relationship</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Calibri"/>
              </a:rPr>
              <a:t>Active listening</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
        <p:nvSpPr>
          <p:cNvPr id="22533" name="Rectangle 6">
            <a:extLst>
              <a:ext uri="{FF2B5EF4-FFF2-40B4-BE49-F238E27FC236}">
                <a16:creationId xmlns:a16="http://schemas.microsoft.com/office/drawing/2014/main" id="{8FB8473C-F3D5-42CD-9FE1-D74821285A6F}"/>
              </a:ext>
            </a:extLst>
          </p:cNvPr>
          <p:cNvSpPr>
            <a:spLocks noChangeArrowheads="1"/>
          </p:cNvSpPr>
          <p:nvPr/>
        </p:nvSpPr>
        <p:spPr bwMode="auto">
          <a:xfrm>
            <a:off x="2286000" y="1604963"/>
            <a:ext cx="8202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nl-NL" altLang="en-US" sz="2000" b="1">
                <a:solidFill>
                  <a:srgbClr val="000000"/>
                </a:solidFill>
                <a:cs typeface="Calibri" panose="020F0502020204030204" pitchFamily="34" charset="0"/>
                <a:sym typeface="Calibri" panose="020F0502020204030204" pitchFamily="34" charset="0"/>
              </a:rPr>
              <a:t>LUISTER NAAR JE STUDENTEN EN GEEF HEN EEN STEM - ACTIEF LUISTEREN</a:t>
            </a:r>
            <a:endParaRPr lang="en-US" altLang="en-US" sz="2000" b="1">
              <a:solidFill>
                <a:srgbClr val="000000"/>
              </a:solidFill>
              <a:cs typeface="Calibri" panose="020F0502020204030204" pitchFamily="34" charset="0"/>
              <a:sym typeface="Calibri" panose="020F0502020204030204" pitchFamily="34" charset="0"/>
            </a:endParaRPr>
          </a:p>
        </p:txBody>
      </p:sp>
      <p:sp>
        <p:nvSpPr>
          <p:cNvPr id="22534" name="Rectangle 12">
            <a:extLst>
              <a:ext uri="{FF2B5EF4-FFF2-40B4-BE49-F238E27FC236}">
                <a16:creationId xmlns:a16="http://schemas.microsoft.com/office/drawing/2014/main" id="{D2CC8663-C405-4BA3-A70B-1F6705785986}"/>
              </a:ext>
            </a:extLst>
          </p:cNvPr>
          <p:cNvSpPr>
            <a:spLocks noChangeArrowheads="1"/>
          </p:cNvSpPr>
          <p:nvPr/>
        </p:nvSpPr>
        <p:spPr bwMode="auto">
          <a:xfrm>
            <a:off x="4321175" y="2200275"/>
            <a:ext cx="3800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nl-NL" altLang="en-US" sz="1800" b="1" i="1">
                <a:solidFill>
                  <a:srgbClr val="000000"/>
                </a:solidFill>
                <a:latin typeface="Arial" panose="020B0604020202020204" pitchFamily="34" charset="0"/>
              </a:rPr>
              <a:t>Om studenten een stem te geven</a:t>
            </a:r>
            <a:endParaRPr lang="en-US" altLang="en-US" sz="1800" i="1"/>
          </a:p>
        </p:txBody>
      </p:sp>
      <p:sp>
        <p:nvSpPr>
          <p:cNvPr id="6" name="Isosceles Triangle 5">
            <a:extLst>
              <a:ext uri="{FF2B5EF4-FFF2-40B4-BE49-F238E27FC236}">
                <a16:creationId xmlns:a16="http://schemas.microsoft.com/office/drawing/2014/main" id="{74EFD04B-EB47-47E9-8EBC-F4A6440CBAF9}"/>
              </a:ext>
            </a:extLst>
          </p:cNvPr>
          <p:cNvSpPr/>
          <p:nvPr/>
        </p:nvSpPr>
        <p:spPr>
          <a:xfrm>
            <a:off x="3155950" y="2587625"/>
            <a:ext cx="6165850" cy="4081463"/>
          </a:xfrm>
          <a:prstGeom prst="triangle">
            <a:avLst/>
          </a:prstGeom>
          <a:solidFill>
            <a:srgbClr val="FF6B6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8" name="Table 7">
            <a:extLst>
              <a:ext uri="{FF2B5EF4-FFF2-40B4-BE49-F238E27FC236}">
                <a16:creationId xmlns:a16="http://schemas.microsoft.com/office/drawing/2014/main" id="{EA96059B-7F6D-4396-B4B9-FD4E6A397297}"/>
              </a:ext>
            </a:extLst>
          </p:cNvPr>
          <p:cNvGraphicFramePr>
            <a:graphicFrameLocks noGrp="1"/>
          </p:cNvGraphicFramePr>
          <p:nvPr/>
        </p:nvGraphicFramePr>
        <p:xfrm>
          <a:off x="3824288" y="5786438"/>
          <a:ext cx="4794250" cy="488950"/>
        </p:xfrm>
        <a:graphic>
          <a:graphicData uri="http://schemas.openxmlformats.org/drawingml/2006/table">
            <a:tbl>
              <a:tblPr/>
              <a:tblGrid>
                <a:gridCol w="4794250">
                  <a:extLst>
                    <a:ext uri="{9D8B030D-6E8A-4147-A177-3AD203B41FA5}">
                      <a16:colId xmlns:a16="http://schemas.microsoft.com/office/drawing/2014/main" val="20000"/>
                    </a:ext>
                  </a:extLst>
                </a:gridCol>
              </a:tblGrid>
              <a:tr h="488950">
                <a:tc>
                  <a:txBody>
                    <a:bodyPr/>
                    <a:lstStyle/>
                    <a:p>
                      <a:pPr algn="ctr"/>
                      <a:r>
                        <a:rPr lang="en-US" sz="2000" b="1" i="0" kern="1200" dirty="0" err="1">
                          <a:solidFill>
                            <a:schemeClr val="tx1"/>
                          </a:solidFill>
                          <a:effectLst/>
                          <a:latin typeface="+mn-lt"/>
                          <a:ea typeface="+mn-ea"/>
                          <a:cs typeface="+mn-cs"/>
                        </a:rPr>
                        <a:t>Stel</a:t>
                      </a:r>
                      <a:r>
                        <a:rPr lang="en-US" sz="2000" b="1" i="0" kern="1200" dirty="0">
                          <a:solidFill>
                            <a:schemeClr val="tx1"/>
                          </a:solidFill>
                          <a:effectLst/>
                          <a:latin typeface="+mn-lt"/>
                          <a:ea typeface="+mn-ea"/>
                          <a:cs typeface="+mn-cs"/>
                        </a:rPr>
                        <a:t> open </a:t>
                      </a:r>
                      <a:r>
                        <a:rPr lang="en-US" sz="2000" b="1" i="0" kern="1200" dirty="0" err="1">
                          <a:solidFill>
                            <a:schemeClr val="tx1"/>
                          </a:solidFill>
                          <a:effectLst/>
                          <a:latin typeface="+mn-lt"/>
                          <a:ea typeface="+mn-ea"/>
                          <a:cs typeface="+mn-cs"/>
                        </a:rPr>
                        <a:t>vragen</a:t>
                      </a:r>
                      <a:endParaRPr lang="en-US" sz="2000" dirty="0"/>
                    </a:p>
                  </a:txBody>
                  <a:tcPr marL="91425" marR="91425" marT="45736" marB="45736">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52884427-F166-4472-A002-AA6A13B778B7}"/>
              </a:ext>
            </a:extLst>
          </p:cNvPr>
          <p:cNvGraphicFramePr>
            <a:graphicFrameLocks noGrp="1"/>
          </p:cNvGraphicFramePr>
          <p:nvPr/>
        </p:nvGraphicFramePr>
        <p:xfrm>
          <a:off x="4783138" y="4662488"/>
          <a:ext cx="2978150" cy="468312"/>
        </p:xfrm>
        <a:graphic>
          <a:graphicData uri="http://schemas.openxmlformats.org/drawingml/2006/table">
            <a:tbl>
              <a:tblPr/>
              <a:tblGrid>
                <a:gridCol w="2978150">
                  <a:extLst>
                    <a:ext uri="{9D8B030D-6E8A-4147-A177-3AD203B41FA5}">
                      <a16:colId xmlns:a16="http://schemas.microsoft.com/office/drawing/2014/main" val="20000"/>
                    </a:ext>
                  </a:extLst>
                </a:gridCol>
              </a:tblGrid>
              <a:tr h="468312">
                <a:tc>
                  <a:txBody>
                    <a:bodyPr/>
                    <a:lstStyle/>
                    <a:p>
                      <a:pPr algn="ctr"/>
                      <a:r>
                        <a:rPr lang="en-US" sz="2000" b="1" i="0" kern="1200" dirty="0" err="1">
                          <a:solidFill>
                            <a:schemeClr val="tx1"/>
                          </a:solidFill>
                          <a:effectLst/>
                          <a:latin typeface="+mn-lt"/>
                          <a:ea typeface="+mn-ea"/>
                          <a:cs typeface="+mn-cs"/>
                        </a:rPr>
                        <a:t>Verzoek</a:t>
                      </a:r>
                      <a:r>
                        <a:rPr lang="en-US" sz="2000" b="1" i="0" kern="1200" dirty="0">
                          <a:solidFill>
                            <a:schemeClr val="tx1"/>
                          </a:solidFill>
                          <a:effectLst/>
                          <a:latin typeface="+mn-lt"/>
                          <a:ea typeface="+mn-ea"/>
                          <a:cs typeface="+mn-cs"/>
                        </a:rPr>
                        <a:t> om </a:t>
                      </a:r>
                      <a:r>
                        <a:rPr lang="en-US" sz="2000" b="1" i="0" kern="1200" dirty="0" err="1">
                          <a:solidFill>
                            <a:schemeClr val="tx1"/>
                          </a:solidFill>
                          <a:effectLst/>
                          <a:latin typeface="+mn-lt"/>
                          <a:ea typeface="+mn-ea"/>
                          <a:cs typeface="+mn-cs"/>
                        </a:rPr>
                        <a:t>opheldering</a:t>
                      </a:r>
                      <a:endParaRPr lang="en-US" sz="2000" dirty="0"/>
                    </a:p>
                  </a:txBody>
                  <a:tcPr marL="91464" marR="91464" marT="45724" marB="45724">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9562BBC2-F02C-4147-A0DE-6B4099129242}"/>
              </a:ext>
            </a:extLst>
          </p:cNvPr>
          <p:cNvGraphicFramePr>
            <a:graphicFrameLocks noGrp="1"/>
          </p:cNvGraphicFramePr>
          <p:nvPr/>
        </p:nvGraphicFramePr>
        <p:xfrm>
          <a:off x="5367338" y="3535363"/>
          <a:ext cx="1703387" cy="396875"/>
        </p:xfrm>
        <a:graphic>
          <a:graphicData uri="http://schemas.openxmlformats.org/drawingml/2006/table">
            <a:tbl>
              <a:tblPr/>
              <a:tblGrid>
                <a:gridCol w="1703387">
                  <a:extLst>
                    <a:ext uri="{9D8B030D-6E8A-4147-A177-3AD203B41FA5}">
                      <a16:colId xmlns:a16="http://schemas.microsoft.com/office/drawing/2014/main" val="20000"/>
                    </a:ext>
                  </a:extLst>
                </a:gridCol>
              </a:tblGrid>
              <a:tr h="396875">
                <a:tc>
                  <a:txBody>
                    <a:bodyPr/>
                    <a:lstStyle/>
                    <a:p>
                      <a:r>
                        <a:rPr lang="en-US" sz="2000" b="1" dirty="0" err="1"/>
                        <a:t>Samenvatten</a:t>
                      </a:r>
                      <a:endParaRPr lang="en-US" sz="2000" b="1" dirty="0"/>
                    </a:p>
                  </a:txBody>
                  <a:tcPr marL="91392" marR="91392" marT="45793" marB="45793">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
        <p:nvSpPr>
          <p:cNvPr id="19" name="Arrow: Right 18">
            <a:extLst>
              <a:ext uri="{FF2B5EF4-FFF2-40B4-BE49-F238E27FC236}">
                <a16:creationId xmlns:a16="http://schemas.microsoft.com/office/drawing/2014/main" id="{96FD4784-8F6E-45FD-9DA6-16D31ADB06F5}"/>
              </a:ext>
            </a:extLst>
          </p:cNvPr>
          <p:cNvSpPr/>
          <p:nvPr/>
        </p:nvSpPr>
        <p:spPr>
          <a:xfrm>
            <a:off x="7031038" y="3546475"/>
            <a:ext cx="969962" cy="412750"/>
          </a:xfrm>
          <a:prstGeom prst="rightArrow">
            <a:avLst/>
          </a:prstGeom>
          <a:solidFill>
            <a:srgbClr val="FF6B6B"/>
          </a:solidFill>
          <a:ln>
            <a:solidFill>
              <a:srgbClr val="FF6B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Arrow: Left 19">
            <a:extLst>
              <a:ext uri="{FF2B5EF4-FFF2-40B4-BE49-F238E27FC236}">
                <a16:creationId xmlns:a16="http://schemas.microsoft.com/office/drawing/2014/main" id="{445BF493-4CA0-488F-B55D-0D13E9792755}"/>
              </a:ext>
            </a:extLst>
          </p:cNvPr>
          <p:cNvSpPr/>
          <p:nvPr/>
        </p:nvSpPr>
        <p:spPr>
          <a:xfrm>
            <a:off x="2679700" y="5895975"/>
            <a:ext cx="981075" cy="400050"/>
          </a:xfrm>
          <a:prstGeom prst="leftArrow">
            <a:avLst/>
          </a:prstGeom>
          <a:solidFill>
            <a:srgbClr val="FF6B6B"/>
          </a:solidFill>
          <a:ln>
            <a:solidFill>
              <a:srgbClr val="FF6B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Arrow: Left 22">
            <a:extLst>
              <a:ext uri="{FF2B5EF4-FFF2-40B4-BE49-F238E27FC236}">
                <a16:creationId xmlns:a16="http://schemas.microsoft.com/office/drawing/2014/main" id="{3F5EF5D8-B501-43F3-92FC-C0278B61A629}"/>
              </a:ext>
            </a:extLst>
          </p:cNvPr>
          <p:cNvSpPr/>
          <p:nvPr/>
        </p:nvSpPr>
        <p:spPr>
          <a:xfrm>
            <a:off x="3762375" y="4640263"/>
            <a:ext cx="981075" cy="400050"/>
          </a:xfrm>
          <a:prstGeom prst="leftArrow">
            <a:avLst/>
          </a:prstGeom>
          <a:solidFill>
            <a:srgbClr val="FF6B6B"/>
          </a:solidFill>
          <a:ln>
            <a:solidFill>
              <a:srgbClr val="FF6B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57" name="TextBox 24">
            <a:extLst>
              <a:ext uri="{FF2B5EF4-FFF2-40B4-BE49-F238E27FC236}">
                <a16:creationId xmlns:a16="http://schemas.microsoft.com/office/drawing/2014/main" id="{F0D39786-CAF4-4C8F-8ACE-0E29910EEBF0}"/>
              </a:ext>
            </a:extLst>
          </p:cNvPr>
          <p:cNvSpPr txBox="1">
            <a:spLocks noChangeArrowheads="1"/>
          </p:cNvSpPr>
          <p:nvPr/>
        </p:nvSpPr>
        <p:spPr bwMode="auto">
          <a:xfrm>
            <a:off x="-11113" y="5445125"/>
            <a:ext cx="28146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nl-NL" altLang="en-US" sz="1800"/>
              <a:t>Voorbeelden zijn onder meer: ​​"Wat vind je van ...?" of "Vertel me over ...?" en "Wilt u verder uitleggen / beschrijven ...?"</a:t>
            </a:r>
            <a:endParaRPr lang="en-US" altLang="en-US" sz="1800"/>
          </a:p>
        </p:txBody>
      </p:sp>
      <p:sp>
        <p:nvSpPr>
          <p:cNvPr id="22558" name="TextBox 21">
            <a:extLst>
              <a:ext uri="{FF2B5EF4-FFF2-40B4-BE49-F238E27FC236}">
                <a16:creationId xmlns:a16="http://schemas.microsoft.com/office/drawing/2014/main" id="{7DFC22A2-38E4-4107-8F10-6C3B7F77AA05}"/>
              </a:ext>
            </a:extLst>
          </p:cNvPr>
          <p:cNvSpPr txBox="1">
            <a:spLocks noChangeArrowheads="1"/>
          </p:cNvSpPr>
          <p:nvPr/>
        </p:nvSpPr>
        <p:spPr bwMode="auto">
          <a:xfrm>
            <a:off x="7961313" y="2906713"/>
            <a:ext cx="40592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nl-NL" altLang="en-US" sz="1800" i="1"/>
              <a:t>‘Laat me het samenvatten om te controleren of ik het begrijp. Je hebt alle aantekeningen voor de Engelse test geleerd. Je hebt alles geprobeerd wat je maar kunt bedenken en er is geen goede score. Heb ik dat goed begrepen? "</a:t>
            </a:r>
            <a:endParaRPr lang="en-US" altLang="en-US" sz="1800"/>
          </a:p>
        </p:txBody>
      </p:sp>
      <p:sp>
        <p:nvSpPr>
          <p:cNvPr id="22559" name="TextBox 23">
            <a:extLst>
              <a:ext uri="{FF2B5EF4-FFF2-40B4-BE49-F238E27FC236}">
                <a16:creationId xmlns:a16="http://schemas.microsoft.com/office/drawing/2014/main" id="{68282F82-6623-489D-BB6C-85417F601807}"/>
              </a:ext>
            </a:extLst>
          </p:cNvPr>
          <p:cNvSpPr txBox="1">
            <a:spLocks noChangeArrowheads="1"/>
          </p:cNvSpPr>
          <p:nvPr/>
        </p:nvSpPr>
        <p:spPr bwMode="auto">
          <a:xfrm>
            <a:off x="847725" y="4529138"/>
            <a:ext cx="29765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nl-NL" altLang="en-US" sz="1800" i="1"/>
              <a:t>"Eens kijken of ik duidelijk ben. Hebben jullie het over …?"</a:t>
            </a:r>
            <a:endParaRPr lang="en-US" altLang="en-US" sz="1800"/>
          </a:p>
        </p:txBody>
      </p:sp>
      <p:sp>
        <p:nvSpPr>
          <p:cNvPr id="17" name="Title 1">
            <a:extLst>
              <a:ext uri="{FF2B5EF4-FFF2-40B4-BE49-F238E27FC236}">
                <a16:creationId xmlns:a16="http://schemas.microsoft.com/office/drawing/2014/main" id="{92A212A5-6E6C-4EB4-A479-D5228980A0F9}"/>
              </a:ext>
            </a:extLst>
          </p:cNvPr>
          <p:cNvSpPr txBox="1">
            <a:spLocks/>
          </p:cNvSpPr>
          <p:nvPr/>
        </p:nvSpPr>
        <p:spPr>
          <a:xfrm>
            <a:off x="5757863"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Relatie</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err="1">
                <a:latin typeface="Calibri"/>
                <a:ea typeface="+mn-ea"/>
                <a:cs typeface="+mn-cs"/>
              </a:rPr>
              <a:t>Actief</a:t>
            </a:r>
            <a:r>
              <a:rPr lang="es-ES" sz="2200" b="1" dirty="0">
                <a:latin typeface="Calibri"/>
                <a:ea typeface="+mn-ea"/>
                <a:cs typeface="+mn-cs"/>
              </a:rPr>
              <a:t> </a:t>
            </a:r>
            <a:r>
              <a:rPr lang="es-ES" sz="2200" b="1" dirty="0" err="1">
                <a:latin typeface="Calibri"/>
                <a:ea typeface="+mn-ea"/>
                <a:cs typeface="+mn-cs"/>
              </a:rPr>
              <a:t>luisteren</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a:extLst>
              <a:ext uri="{FF2B5EF4-FFF2-40B4-BE49-F238E27FC236}">
                <a16:creationId xmlns:a16="http://schemas.microsoft.com/office/drawing/2014/main" id="{9D1E04B3-AC52-42EB-BC02-7B96D7CE0E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9AC7651C-9438-4A77-81EF-F59EE7AE9760}"/>
              </a:ext>
            </a:extLst>
          </p:cNvPr>
          <p:cNvPicPr>
            <a:picLocks noChangeAspect="1"/>
          </p:cNvPicPr>
          <p:nvPr/>
        </p:nvPicPr>
        <p:blipFill rotWithShape="1">
          <a:blip r:embed="rId4" cstate="print">
            <a:duotone>
              <a:prstClr val="black"/>
              <a:srgbClr val="FF0000">
                <a:tint val="45000"/>
                <a:satMod val="400000"/>
              </a:srgbClr>
            </a:duotone>
          </a:blip>
          <a:srcRect t="17905" b="17964"/>
          <a:stretch/>
        </p:blipFill>
        <p:spPr>
          <a:xfrm>
            <a:off x="0" y="-14892"/>
            <a:ext cx="5757196" cy="1407025"/>
          </a:xfrm>
          <a:prstGeom prst="rect">
            <a:avLst/>
          </a:prstGeom>
        </p:spPr>
      </p:pic>
      <p:sp>
        <p:nvSpPr>
          <p:cNvPr id="11" name="Title 1">
            <a:extLst>
              <a:ext uri="{FF2B5EF4-FFF2-40B4-BE49-F238E27FC236}">
                <a16:creationId xmlns:a16="http://schemas.microsoft.com/office/drawing/2014/main" id="{99E11B95-F179-491F-9BF2-FE8301EDC4BA}"/>
              </a:ext>
            </a:extLst>
          </p:cNvPr>
          <p:cNvSpPr txBox="1">
            <a:spLocks/>
          </p:cNvSpPr>
          <p:nvPr/>
        </p:nvSpPr>
        <p:spPr>
          <a:xfrm>
            <a:off x="5695950"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Relationship</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Calibri"/>
              </a:rPr>
              <a:t>Active listening</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
        <p:nvSpPr>
          <p:cNvPr id="24581" name="Rectangle 7">
            <a:extLst>
              <a:ext uri="{FF2B5EF4-FFF2-40B4-BE49-F238E27FC236}">
                <a16:creationId xmlns:a16="http://schemas.microsoft.com/office/drawing/2014/main" id="{6176977A-6591-4427-9727-6C0BB0BC7944}"/>
              </a:ext>
            </a:extLst>
          </p:cNvPr>
          <p:cNvSpPr>
            <a:spLocks noChangeArrowheads="1"/>
          </p:cNvSpPr>
          <p:nvPr/>
        </p:nvSpPr>
        <p:spPr bwMode="auto">
          <a:xfrm>
            <a:off x="1012825" y="2346325"/>
            <a:ext cx="6096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ts val="400"/>
              </a:spcBef>
              <a:buFontTx/>
              <a:buNone/>
            </a:pPr>
            <a:r>
              <a:rPr lang="en-US" altLang="en-US" sz="1800">
                <a:solidFill>
                  <a:srgbClr val="000000"/>
                </a:solidFill>
                <a:cs typeface="Calibri" panose="020F0502020204030204" pitchFamily="34" charset="0"/>
                <a:sym typeface="Calibri" panose="020F0502020204030204" pitchFamily="34" charset="0"/>
              </a:rPr>
              <a:t> </a:t>
            </a:r>
          </a:p>
          <a:p>
            <a:pPr algn="just">
              <a:lnSpc>
                <a:spcPct val="100000"/>
              </a:lnSpc>
              <a:spcBef>
                <a:spcPts val="400"/>
              </a:spcBef>
              <a:buFontTx/>
              <a:buNone/>
            </a:pPr>
            <a:endParaRPr lang="en-US" altLang="en-US" sz="1800">
              <a:solidFill>
                <a:srgbClr val="000000"/>
              </a:solidFill>
              <a:cs typeface="Calibri" panose="020F0502020204030204" pitchFamily="34" charset="0"/>
              <a:sym typeface="Calibri" panose="020F0502020204030204" pitchFamily="34" charset="0"/>
            </a:endParaRPr>
          </a:p>
        </p:txBody>
      </p:sp>
      <p:sp>
        <p:nvSpPr>
          <p:cNvPr id="12" name="Rectangle 11">
            <a:extLst>
              <a:ext uri="{FF2B5EF4-FFF2-40B4-BE49-F238E27FC236}">
                <a16:creationId xmlns:a16="http://schemas.microsoft.com/office/drawing/2014/main" id="{6BA7B300-8897-4E7C-AC25-611DA15904C8}"/>
              </a:ext>
            </a:extLst>
          </p:cNvPr>
          <p:cNvSpPr/>
          <p:nvPr/>
        </p:nvSpPr>
        <p:spPr>
          <a:xfrm>
            <a:off x="4560888" y="6497638"/>
            <a:ext cx="2665412" cy="276225"/>
          </a:xfrm>
          <a:prstGeom prst="rect">
            <a:avLst/>
          </a:prstGeom>
        </p:spPr>
        <p:txBody>
          <a:bodyPr>
            <a:spAutoFit/>
          </a:bodyPr>
          <a:lstStyle/>
          <a:p>
            <a:pPr eaLnBrk="1" fontAlgn="auto" hangingPunct="1">
              <a:spcBef>
                <a:spcPts val="0"/>
              </a:spcBef>
              <a:spcAft>
                <a:spcPts val="0"/>
              </a:spcAft>
              <a:buClr>
                <a:srgbClr val="000000"/>
              </a:buClr>
              <a:defRPr/>
            </a:pPr>
            <a:r>
              <a:rPr lang="en-GB" sz="1200" kern="0" dirty="0" err="1">
                <a:solidFill>
                  <a:srgbClr val="000000"/>
                </a:solidFill>
                <a:cs typeface="Calibri" pitchFamily="34" charset="0"/>
                <a:sym typeface="Arial"/>
              </a:rPr>
              <a:t>Foto</a:t>
            </a:r>
            <a:r>
              <a:rPr lang="en-GB" sz="1200" kern="0" dirty="0">
                <a:solidFill>
                  <a:srgbClr val="000000"/>
                </a:solidFill>
                <a:cs typeface="Calibri" pitchFamily="34" charset="0"/>
                <a:sym typeface="Arial"/>
              </a:rPr>
              <a:t> door</a:t>
            </a:r>
            <a:r>
              <a:rPr lang="en-GB" sz="1200" u="sng" kern="0" dirty="0">
                <a:solidFill>
                  <a:srgbClr val="4472C4"/>
                </a:solidFill>
                <a:cs typeface="Calibri" pitchFamily="34" charset="0"/>
                <a:sym typeface="Arial"/>
              </a:rPr>
              <a:t> Jo </a:t>
            </a:r>
            <a:r>
              <a:rPr lang="en-GB" sz="1200" u="sng" kern="0" dirty="0" err="1">
                <a:solidFill>
                  <a:srgbClr val="4472C4"/>
                </a:solidFill>
                <a:cs typeface="Calibri" pitchFamily="34" charset="0"/>
                <a:sym typeface="Arial"/>
              </a:rPr>
              <a:t>Szczepanska</a:t>
            </a:r>
            <a:r>
              <a:rPr lang="en-GB" sz="1200" u="sng" kern="0" dirty="0">
                <a:solidFill>
                  <a:srgbClr val="4472C4"/>
                </a:solidFill>
                <a:cs typeface="Calibri" pitchFamily="34" charset="0"/>
                <a:sym typeface="Arial"/>
              </a:rPr>
              <a:t> </a:t>
            </a:r>
            <a:r>
              <a:rPr lang="en-GB" sz="1200" kern="0" dirty="0">
                <a:solidFill>
                  <a:srgbClr val="000000"/>
                </a:solidFill>
                <a:cs typeface="Calibri" pitchFamily="34" charset="0"/>
                <a:sym typeface="Arial"/>
              </a:rPr>
              <a:t>on</a:t>
            </a:r>
            <a:r>
              <a:rPr lang="en-GB" sz="1200" u="sng" kern="0" dirty="0">
                <a:solidFill>
                  <a:srgbClr val="000000"/>
                </a:solidFill>
                <a:cs typeface="Calibri" pitchFamily="34" charset="0"/>
                <a:sym typeface="Arial"/>
              </a:rPr>
              <a:t> </a:t>
            </a:r>
            <a:r>
              <a:rPr lang="en-GB" sz="1200" u="sng" kern="0" dirty="0" err="1">
                <a:solidFill>
                  <a:srgbClr val="000000"/>
                </a:solidFill>
                <a:cs typeface="Calibri" pitchFamily="34" charset="0"/>
                <a:sym typeface="Arial"/>
                <a:hlinkClick r:id="rId5"/>
              </a:rPr>
              <a:t>Unsplash</a:t>
            </a:r>
            <a:endParaRPr lang="en-GB" sz="1200" u="sng" kern="0" dirty="0">
              <a:solidFill>
                <a:srgbClr val="000000"/>
              </a:solidFill>
              <a:cs typeface="Calibri" pitchFamily="34" charset="0"/>
              <a:sym typeface="Arial"/>
            </a:endParaRPr>
          </a:p>
        </p:txBody>
      </p:sp>
      <p:pic>
        <p:nvPicPr>
          <p:cNvPr id="24583" name="Picture 3" descr="A picture containing text&#10;&#10;Description automatically generated">
            <a:extLst>
              <a:ext uri="{FF2B5EF4-FFF2-40B4-BE49-F238E27FC236}">
                <a16:creationId xmlns:a16="http://schemas.microsoft.com/office/drawing/2014/main" id="{A17570C0-FF64-4090-BD31-BD6E872E5C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6600" y="1962150"/>
            <a:ext cx="7667625"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6">
            <a:extLst>
              <a:ext uri="{FF2B5EF4-FFF2-40B4-BE49-F238E27FC236}">
                <a16:creationId xmlns:a16="http://schemas.microsoft.com/office/drawing/2014/main" id="{660858B1-20D2-4DE5-912C-DA19A98332F2}"/>
              </a:ext>
            </a:extLst>
          </p:cNvPr>
          <p:cNvSpPr>
            <a:spLocks noChangeArrowheads="1"/>
          </p:cNvSpPr>
          <p:nvPr/>
        </p:nvSpPr>
        <p:spPr bwMode="auto">
          <a:xfrm>
            <a:off x="1085850" y="1484313"/>
            <a:ext cx="9342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nl-NL" altLang="en-US" sz="2000" b="1"/>
              <a:t>Actief luisteren kan een typisch gesprek veranderen in een coachingsmogelijkheid</a:t>
            </a:r>
            <a:endParaRPr lang="en-US" altLang="en-US" sz="2000" b="1"/>
          </a:p>
        </p:txBody>
      </p:sp>
      <p:sp>
        <p:nvSpPr>
          <p:cNvPr id="9" name="Title 1">
            <a:extLst>
              <a:ext uri="{FF2B5EF4-FFF2-40B4-BE49-F238E27FC236}">
                <a16:creationId xmlns:a16="http://schemas.microsoft.com/office/drawing/2014/main" id="{8598E297-122A-4FD6-9E62-6F9020715A6E}"/>
              </a:ext>
            </a:extLst>
          </p:cNvPr>
          <p:cNvSpPr txBox="1">
            <a:spLocks/>
          </p:cNvSpPr>
          <p:nvPr/>
        </p:nvSpPr>
        <p:spPr>
          <a:xfrm>
            <a:off x="5757863"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Relatie</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err="1">
                <a:latin typeface="Calibri"/>
                <a:ea typeface="+mn-ea"/>
                <a:cs typeface="+mn-cs"/>
              </a:rPr>
              <a:t>Actief</a:t>
            </a:r>
            <a:r>
              <a:rPr lang="es-ES" sz="2200" b="1" dirty="0">
                <a:latin typeface="Calibri"/>
                <a:ea typeface="+mn-ea"/>
                <a:cs typeface="+mn-cs"/>
              </a:rPr>
              <a:t> </a:t>
            </a:r>
            <a:r>
              <a:rPr lang="es-ES" sz="2200" b="1" dirty="0" err="1">
                <a:latin typeface="Calibri"/>
                <a:ea typeface="+mn-ea"/>
                <a:cs typeface="+mn-cs"/>
              </a:rPr>
              <a:t>luisteren</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a:extLst>
              <a:ext uri="{FF2B5EF4-FFF2-40B4-BE49-F238E27FC236}">
                <a16:creationId xmlns:a16="http://schemas.microsoft.com/office/drawing/2014/main" id="{19A35FB5-97F4-459C-9667-87900B61BC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A720778B-AD2C-4C5F-AE9C-C777DA9B7029}"/>
              </a:ext>
            </a:extLst>
          </p:cNvPr>
          <p:cNvPicPr>
            <a:picLocks noChangeAspect="1"/>
          </p:cNvPicPr>
          <p:nvPr/>
        </p:nvPicPr>
        <p:blipFill rotWithShape="1">
          <a:blip r:embed="rId4" cstate="print">
            <a:duotone>
              <a:prstClr val="black"/>
              <a:srgbClr val="FF0000">
                <a:tint val="45000"/>
                <a:satMod val="400000"/>
              </a:srgbClr>
            </a:duotone>
          </a:blip>
          <a:srcRect t="17905" b="17964"/>
          <a:stretch/>
        </p:blipFill>
        <p:spPr>
          <a:xfrm>
            <a:off x="0" y="-14892"/>
            <a:ext cx="5757196" cy="1407025"/>
          </a:xfrm>
          <a:prstGeom prst="rect">
            <a:avLst/>
          </a:prstGeom>
        </p:spPr>
      </p:pic>
      <p:sp>
        <p:nvSpPr>
          <p:cNvPr id="11" name="Title 1">
            <a:extLst>
              <a:ext uri="{FF2B5EF4-FFF2-40B4-BE49-F238E27FC236}">
                <a16:creationId xmlns:a16="http://schemas.microsoft.com/office/drawing/2014/main" id="{EA36579C-5F34-4636-8A23-46690B3072B4}"/>
              </a:ext>
            </a:extLst>
          </p:cNvPr>
          <p:cNvSpPr txBox="1">
            <a:spLocks/>
          </p:cNvSpPr>
          <p:nvPr/>
        </p:nvSpPr>
        <p:spPr>
          <a:xfrm>
            <a:off x="5695950"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Relationship</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Calibri"/>
              </a:rPr>
              <a:t>Active listening</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
        <p:nvSpPr>
          <p:cNvPr id="26629" name="Rectangle 6">
            <a:extLst>
              <a:ext uri="{FF2B5EF4-FFF2-40B4-BE49-F238E27FC236}">
                <a16:creationId xmlns:a16="http://schemas.microsoft.com/office/drawing/2014/main" id="{78C5FC1D-CC43-4C2D-BFA1-65B2CC95AE6B}"/>
              </a:ext>
            </a:extLst>
          </p:cNvPr>
          <p:cNvSpPr>
            <a:spLocks noChangeArrowheads="1"/>
          </p:cNvSpPr>
          <p:nvPr/>
        </p:nvSpPr>
        <p:spPr bwMode="auto">
          <a:xfrm>
            <a:off x="1349375" y="1692275"/>
            <a:ext cx="9493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nl-NL" altLang="en-US" sz="2000" b="1"/>
              <a:t>Hoe leren docenten het meest effectief hoe ze naar hun leerlingen moeten ‘luisteren’?</a:t>
            </a:r>
            <a:endParaRPr lang="en-US" altLang="en-US" sz="2000" b="1"/>
          </a:p>
        </p:txBody>
      </p:sp>
      <p:sp>
        <p:nvSpPr>
          <p:cNvPr id="2" name="Rectangle: Rounded Corners 1">
            <a:extLst>
              <a:ext uri="{FF2B5EF4-FFF2-40B4-BE49-F238E27FC236}">
                <a16:creationId xmlns:a16="http://schemas.microsoft.com/office/drawing/2014/main" id="{C09B1A54-94CB-4EA5-9DDF-B3C1CDC71215}"/>
              </a:ext>
            </a:extLst>
          </p:cNvPr>
          <p:cNvSpPr/>
          <p:nvPr/>
        </p:nvSpPr>
        <p:spPr>
          <a:xfrm>
            <a:off x="1069975" y="2393950"/>
            <a:ext cx="2236788" cy="1062038"/>
          </a:xfrm>
          <a:prstGeom prst="roundRect">
            <a:avLst/>
          </a:prstGeom>
          <a:solidFill>
            <a:srgbClr val="FF6B6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chemeClr val="tx1"/>
                </a:solidFill>
              </a:rPr>
              <a:t>Audiovisueel</a:t>
            </a:r>
            <a:endParaRPr lang="en-US" sz="2000" b="1" dirty="0">
              <a:solidFill>
                <a:schemeClr val="tx1"/>
              </a:solidFill>
            </a:endParaRPr>
          </a:p>
        </p:txBody>
      </p:sp>
      <p:sp>
        <p:nvSpPr>
          <p:cNvPr id="13" name="Rectangle: Rounded Corners 12">
            <a:extLst>
              <a:ext uri="{FF2B5EF4-FFF2-40B4-BE49-F238E27FC236}">
                <a16:creationId xmlns:a16="http://schemas.microsoft.com/office/drawing/2014/main" id="{2E828E38-980B-4790-BEA3-CED48586F342}"/>
              </a:ext>
            </a:extLst>
          </p:cNvPr>
          <p:cNvSpPr/>
          <p:nvPr/>
        </p:nvSpPr>
        <p:spPr>
          <a:xfrm>
            <a:off x="8963025" y="2393950"/>
            <a:ext cx="2247900" cy="1036638"/>
          </a:xfrm>
          <a:prstGeom prst="roundRect">
            <a:avLst/>
          </a:prstGeom>
          <a:solidFill>
            <a:srgbClr val="FF6B6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chemeClr val="tx1"/>
                </a:solidFill>
              </a:rPr>
              <a:t>Leren</a:t>
            </a:r>
            <a:r>
              <a:rPr lang="en-US" sz="2000" b="1" dirty="0">
                <a:solidFill>
                  <a:schemeClr val="tx1"/>
                </a:solidFill>
              </a:rPr>
              <a:t> van </a:t>
            </a:r>
            <a:r>
              <a:rPr lang="en-US" sz="2000" b="1" dirty="0" err="1">
                <a:solidFill>
                  <a:schemeClr val="tx1"/>
                </a:solidFill>
              </a:rPr>
              <a:t>leeftijdsgenoten</a:t>
            </a:r>
            <a:endParaRPr lang="en-US" sz="2000" b="1" dirty="0">
              <a:solidFill>
                <a:schemeClr val="tx1"/>
              </a:solidFill>
            </a:endParaRPr>
          </a:p>
        </p:txBody>
      </p:sp>
      <p:sp>
        <p:nvSpPr>
          <p:cNvPr id="14" name="Rectangle: Rounded Corners 13">
            <a:extLst>
              <a:ext uri="{FF2B5EF4-FFF2-40B4-BE49-F238E27FC236}">
                <a16:creationId xmlns:a16="http://schemas.microsoft.com/office/drawing/2014/main" id="{0A556003-5FB1-47F2-ABB6-D17738C54D6D}"/>
              </a:ext>
            </a:extLst>
          </p:cNvPr>
          <p:cNvSpPr/>
          <p:nvPr/>
        </p:nvSpPr>
        <p:spPr>
          <a:xfrm>
            <a:off x="1028700" y="3805238"/>
            <a:ext cx="2278063" cy="1062037"/>
          </a:xfrm>
          <a:prstGeom prst="roundRect">
            <a:avLst/>
          </a:prstGeom>
          <a:solidFill>
            <a:srgbClr val="FF6B6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chemeClr val="tx1"/>
                </a:solidFill>
              </a:rPr>
              <a:t>Voordracht</a:t>
            </a:r>
            <a:endParaRPr lang="en-US" sz="2000" b="1" dirty="0">
              <a:solidFill>
                <a:schemeClr val="tx1"/>
              </a:solidFill>
            </a:endParaRPr>
          </a:p>
        </p:txBody>
      </p:sp>
      <p:sp>
        <p:nvSpPr>
          <p:cNvPr id="15" name="Rectangle: Rounded Corners 14">
            <a:extLst>
              <a:ext uri="{FF2B5EF4-FFF2-40B4-BE49-F238E27FC236}">
                <a16:creationId xmlns:a16="http://schemas.microsoft.com/office/drawing/2014/main" id="{C148E1F0-9F59-4822-A771-E466CE8F1C5A}"/>
              </a:ext>
            </a:extLst>
          </p:cNvPr>
          <p:cNvSpPr/>
          <p:nvPr/>
        </p:nvSpPr>
        <p:spPr>
          <a:xfrm>
            <a:off x="4741863" y="3703638"/>
            <a:ext cx="2706687" cy="1062037"/>
          </a:xfrm>
          <a:prstGeom prst="roundRect">
            <a:avLst/>
          </a:prstGeom>
          <a:solidFill>
            <a:srgbClr val="FF6B6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chemeClr val="tx1"/>
                </a:solidFill>
              </a:rPr>
              <a:t>Praktisch</a:t>
            </a:r>
            <a:endParaRPr lang="en-US" sz="2000" b="1" dirty="0">
              <a:solidFill>
                <a:schemeClr val="tx1"/>
              </a:solidFill>
            </a:endParaRPr>
          </a:p>
        </p:txBody>
      </p:sp>
      <p:sp>
        <p:nvSpPr>
          <p:cNvPr id="16" name="Rectangle: Rounded Corners 15">
            <a:extLst>
              <a:ext uri="{FF2B5EF4-FFF2-40B4-BE49-F238E27FC236}">
                <a16:creationId xmlns:a16="http://schemas.microsoft.com/office/drawing/2014/main" id="{DA05DE90-25AD-4D0D-BC7D-A402B72EC687}"/>
              </a:ext>
            </a:extLst>
          </p:cNvPr>
          <p:cNvSpPr/>
          <p:nvPr/>
        </p:nvSpPr>
        <p:spPr>
          <a:xfrm>
            <a:off x="8963025" y="3824288"/>
            <a:ext cx="2247900" cy="1035050"/>
          </a:xfrm>
          <a:prstGeom prst="roundRect">
            <a:avLst/>
          </a:prstGeom>
          <a:solidFill>
            <a:srgbClr val="FF6B6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chemeClr val="tx1"/>
                </a:solidFill>
              </a:rPr>
              <a:t>Discussiegroep</a:t>
            </a:r>
            <a:endParaRPr lang="en-US" sz="2000" b="1" dirty="0">
              <a:solidFill>
                <a:schemeClr val="tx1"/>
              </a:solidFill>
            </a:endParaRPr>
          </a:p>
        </p:txBody>
      </p:sp>
      <p:sp>
        <p:nvSpPr>
          <p:cNvPr id="17" name="Rectangle: Rounded Corners 16">
            <a:extLst>
              <a:ext uri="{FF2B5EF4-FFF2-40B4-BE49-F238E27FC236}">
                <a16:creationId xmlns:a16="http://schemas.microsoft.com/office/drawing/2014/main" id="{D6590E8A-8ACF-4F7B-8B2D-E6C97E901AB6}"/>
              </a:ext>
            </a:extLst>
          </p:cNvPr>
          <p:cNvSpPr/>
          <p:nvPr/>
        </p:nvSpPr>
        <p:spPr>
          <a:xfrm>
            <a:off x="971550" y="5216525"/>
            <a:ext cx="2276475" cy="1062038"/>
          </a:xfrm>
          <a:prstGeom prst="roundRect">
            <a:avLst/>
          </a:prstGeom>
          <a:solidFill>
            <a:srgbClr val="FF6B6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chemeClr val="tx1"/>
                </a:solidFill>
              </a:rPr>
              <a:t>Lezing</a:t>
            </a:r>
            <a:endParaRPr lang="en-US" sz="2000" b="1" dirty="0">
              <a:solidFill>
                <a:schemeClr val="tx1"/>
              </a:solidFill>
            </a:endParaRPr>
          </a:p>
        </p:txBody>
      </p:sp>
      <p:sp>
        <p:nvSpPr>
          <p:cNvPr id="18" name="Rectangle: Rounded Corners 17">
            <a:extLst>
              <a:ext uri="{FF2B5EF4-FFF2-40B4-BE49-F238E27FC236}">
                <a16:creationId xmlns:a16="http://schemas.microsoft.com/office/drawing/2014/main" id="{668FDAA8-DA31-4EDA-AE07-F7669E754B7F}"/>
              </a:ext>
            </a:extLst>
          </p:cNvPr>
          <p:cNvSpPr/>
          <p:nvPr/>
        </p:nvSpPr>
        <p:spPr>
          <a:xfrm>
            <a:off x="8963025" y="5197475"/>
            <a:ext cx="2247900" cy="1036638"/>
          </a:xfrm>
          <a:prstGeom prst="roundRect">
            <a:avLst/>
          </a:prstGeom>
          <a:solidFill>
            <a:srgbClr val="FF6B6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chemeClr val="tx1"/>
                </a:solidFill>
              </a:rPr>
              <a:t>Demonstratie</a:t>
            </a:r>
            <a:endParaRPr lang="en-US" sz="2000" b="1" dirty="0">
              <a:solidFill>
                <a:schemeClr val="tx1"/>
              </a:solidFill>
            </a:endParaRPr>
          </a:p>
        </p:txBody>
      </p:sp>
      <p:sp>
        <p:nvSpPr>
          <p:cNvPr id="19" name="Title 1">
            <a:extLst>
              <a:ext uri="{FF2B5EF4-FFF2-40B4-BE49-F238E27FC236}">
                <a16:creationId xmlns:a16="http://schemas.microsoft.com/office/drawing/2014/main" id="{043F51B5-46D4-4804-A36F-138179849D0E}"/>
              </a:ext>
            </a:extLst>
          </p:cNvPr>
          <p:cNvSpPr txBox="1">
            <a:spLocks/>
          </p:cNvSpPr>
          <p:nvPr/>
        </p:nvSpPr>
        <p:spPr>
          <a:xfrm>
            <a:off x="5757863"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Relatie</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err="1">
                <a:latin typeface="Calibri"/>
                <a:ea typeface="+mn-ea"/>
                <a:cs typeface="+mn-cs"/>
              </a:rPr>
              <a:t>Actief</a:t>
            </a:r>
            <a:r>
              <a:rPr lang="es-ES" sz="2200" b="1" dirty="0">
                <a:latin typeface="Calibri"/>
                <a:ea typeface="+mn-ea"/>
                <a:cs typeface="+mn-cs"/>
              </a:rPr>
              <a:t> </a:t>
            </a:r>
            <a:r>
              <a:rPr lang="es-ES" sz="2200" b="1" dirty="0" err="1">
                <a:latin typeface="Calibri"/>
                <a:ea typeface="+mn-ea"/>
                <a:cs typeface="+mn-cs"/>
              </a:rPr>
              <a:t>luisteren</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a:extLst>
              <a:ext uri="{FF2B5EF4-FFF2-40B4-BE49-F238E27FC236}">
                <a16:creationId xmlns:a16="http://schemas.microsoft.com/office/drawing/2014/main" id="{B12AE900-18EB-43C2-B81B-8AD4AEB8D2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F7780908-C6D5-4B3E-9171-F305FAC62654}"/>
              </a:ext>
            </a:extLst>
          </p:cNvPr>
          <p:cNvPicPr>
            <a:picLocks noChangeAspect="1"/>
          </p:cNvPicPr>
          <p:nvPr/>
        </p:nvPicPr>
        <p:blipFill rotWithShape="1">
          <a:blip r:embed="rId4" cstate="print">
            <a:duotone>
              <a:prstClr val="black"/>
              <a:srgbClr val="FF0000">
                <a:tint val="45000"/>
                <a:satMod val="400000"/>
              </a:srgbClr>
            </a:duotone>
          </a:blip>
          <a:srcRect t="17905" b="17964"/>
          <a:stretch/>
        </p:blipFill>
        <p:spPr>
          <a:xfrm>
            <a:off x="0" y="-14892"/>
            <a:ext cx="5757196" cy="1407025"/>
          </a:xfrm>
          <a:prstGeom prst="rect">
            <a:avLst/>
          </a:prstGeom>
        </p:spPr>
      </p:pic>
      <p:sp>
        <p:nvSpPr>
          <p:cNvPr id="11" name="Title 1">
            <a:extLst>
              <a:ext uri="{FF2B5EF4-FFF2-40B4-BE49-F238E27FC236}">
                <a16:creationId xmlns:a16="http://schemas.microsoft.com/office/drawing/2014/main" id="{06EFC8B2-25D9-4EAD-BEF1-DA670A5A4325}"/>
              </a:ext>
            </a:extLst>
          </p:cNvPr>
          <p:cNvSpPr txBox="1">
            <a:spLocks/>
          </p:cNvSpPr>
          <p:nvPr/>
        </p:nvSpPr>
        <p:spPr>
          <a:xfrm>
            <a:off x="5695950"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Relationship</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Calibri"/>
              </a:rPr>
              <a:t>Active listening</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
        <p:nvSpPr>
          <p:cNvPr id="28677" name="Rectangle 7">
            <a:extLst>
              <a:ext uri="{FF2B5EF4-FFF2-40B4-BE49-F238E27FC236}">
                <a16:creationId xmlns:a16="http://schemas.microsoft.com/office/drawing/2014/main" id="{801F420E-E9B0-4415-9D9D-8E5D54C032DE}"/>
              </a:ext>
            </a:extLst>
          </p:cNvPr>
          <p:cNvSpPr>
            <a:spLocks noChangeArrowheads="1"/>
          </p:cNvSpPr>
          <p:nvPr/>
        </p:nvSpPr>
        <p:spPr bwMode="auto">
          <a:xfrm>
            <a:off x="1012825" y="2346325"/>
            <a:ext cx="6096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ts val="400"/>
              </a:spcBef>
              <a:buFontTx/>
              <a:buNone/>
            </a:pPr>
            <a:r>
              <a:rPr lang="en-US" altLang="en-US" sz="1800">
                <a:solidFill>
                  <a:srgbClr val="000000"/>
                </a:solidFill>
                <a:cs typeface="Calibri" panose="020F0502020204030204" pitchFamily="34" charset="0"/>
                <a:sym typeface="Calibri" panose="020F0502020204030204" pitchFamily="34" charset="0"/>
              </a:rPr>
              <a:t> </a:t>
            </a:r>
          </a:p>
          <a:p>
            <a:pPr algn="just">
              <a:lnSpc>
                <a:spcPct val="100000"/>
              </a:lnSpc>
              <a:spcBef>
                <a:spcPts val="400"/>
              </a:spcBef>
              <a:buFontTx/>
              <a:buNone/>
            </a:pPr>
            <a:endParaRPr lang="en-US" altLang="en-US" sz="1800">
              <a:solidFill>
                <a:srgbClr val="000000"/>
              </a:solidFill>
              <a:cs typeface="Calibri" panose="020F0502020204030204" pitchFamily="34" charset="0"/>
              <a:sym typeface="Calibri" panose="020F0502020204030204" pitchFamily="34" charset="0"/>
            </a:endParaRPr>
          </a:p>
        </p:txBody>
      </p:sp>
      <p:sp>
        <p:nvSpPr>
          <p:cNvPr id="12" name="Rectangle 11">
            <a:extLst>
              <a:ext uri="{FF2B5EF4-FFF2-40B4-BE49-F238E27FC236}">
                <a16:creationId xmlns:a16="http://schemas.microsoft.com/office/drawing/2014/main" id="{9222A8E0-2C88-41FC-914D-8E37BC0E519C}"/>
              </a:ext>
            </a:extLst>
          </p:cNvPr>
          <p:cNvSpPr/>
          <p:nvPr/>
        </p:nvSpPr>
        <p:spPr>
          <a:xfrm>
            <a:off x="4560888" y="6497638"/>
            <a:ext cx="2665412" cy="276225"/>
          </a:xfrm>
          <a:prstGeom prst="rect">
            <a:avLst/>
          </a:prstGeom>
        </p:spPr>
        <p:txBody>
          <a:bodyPr>
            <a:spAutoFit/>
          </a:bodyPr>
          <a:lstStyle/>
          <a:p>
            <a:pPr eaLnBrk="1" fontAlgn="auto" hangingPunct="1">
              <a:spcBef>
                <a:spcPts val="0"/>
              </a:spcBef>
              <a:spcAft>
                <a:spcPts val="0"/>
              </a:spcAft>
              <a:buClr>
                <a:srgbClr val="000000"/>
              </a:buClr>
              <a:defRPr/>
            </a:pPr>
            <a:r>
              <a:rPr lang="en-GB" sz="1200" kern="0" dirty="0" err="1">
                <a:solidFill>
                  <a:srgbClr val="000000"/>
                </a:solidFill>
                <a:cs typeface="Calibri" pitchFamily="34" charset="0"/>
                <a:sym typeface="Arial"/>
              </a:rPr>
              <a:t>Foto</a:t>
            </a:r>
            <a:r>
              <a:rPr lang="en-GB" sz="1200" kern="0" dirty="0">
                <a:solidFill>
                  <a:srgbClr val="000000"/>
                </a:solidFill>
                <a:cs typeface="Calibri" pitchFamily="34" charset="0"/>
                <a:sym typeface="Arial"/>
              </a:rPr>
              <a:t> door</a:t>
            </a:r>
            <a:r>
              <a:rPr lang="en-GB" sz="1200" u="sng" kern="0" dirty="0">
                <a:solidFill>
                  <a:srgbClr val="4472C4"/>
                </a:solidFill>
                <a:cs typeface="Calibri" pitchFamily="34" charset="0"/>
                <a:sym typeface="Arial"/>
              </a:rPr>
              <a:t> Element5 Digital </a:t>
            </a:r>
            <a:r>
              <a:rPr lang="en-GB" sz="1200" kern="0" dirty="0">
                <a:solidFill>
                  <a:srgbClr val="000000"/>
                </a:solidFill>
                <a:cs typeface="Calibri" pitchFamily="34" charset="0"/>
                <a:sym typeface="Arial"/>
              </a:rPr>
              <a:t>on</a:t>
            </a:r>
            <a:r>
              <a:rPr lang="en-GB" sz="1200" u="sng" kern="0" dirty="0">
                <a:solidFill>
                  <a:srgbClr val="000000"/>
                </a:solidFill>
                <a:cs typeface="Calibri" pitchFamily="34" charset="0"/>
                <a:sym typeface="Arial"/>
              </a:rPr>
              <a:t> </a:t>
            </a:r>
            <a:r>
              <a:rPr lang="en-GB" sz="1200" u="sng" kern="0" dirty="0" err="1">
                <a:solidFill>
                  <a:srgbClr val="000000"/>
                </a:solidFill>
                <a:cs typeface="Calibri" pitchFamily="34" charset="0"/>
                <a:sym typeface="Arial"/>
                <a:hlinkClick r:id="rId5"/>
              </a:rPr>
              <a:t>Unsplash</a:t>
            </a:r>
            <a:endParaRPr lang="en-GB" sz="1200" u="sng" kern="0" dirty="0">
              <a:solidFill>
                <a:srgbClr val="000000"/>
              </a:solidFill>
              <a:cs typeface="Calibri" pitchFamily="34" charset="0"/>
              <a:sym typeface="Arial"/>
            </a:endParaRPr>
          </a:p>
        </p:txBody>
      </p:sp>
      <p:sp>
        <p:nvSpPr>
          <p:cNvPr id="28679" name="Rectangle 6">
            <a:extLst>
              <a:ext uri="{FF2B5EF4-FFF2-40B4-BE49-F238E27FC236}">
                <a16:creationId xmlns:a16="http://schemas.microsoft.com/office/drawing/2014/main" id="{AD45EEBC-8B58-436D-AF6D-A30EEFADC8E4}"/>
              </a:ext>
            </a:extLst>
          </p:cNvPr>
          <p:cNvSpPr>
            <a:spLocks noChangeArrowheads="1"/>
          </p:cNvSpPr>
          <p:nvPr/>
        </p:nvSpPr>
        <p:spPr bwMode="auto">
          <a:xfrm>
            <a:off x="2878138" y="1466850"/>
            <a:ext cx="5757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000" b="1"/>
              <a:t>STADIA VAN LUISTEREN</a:t>
            </a:r>
          </a:p>
        </p:txBody>
      </p:sp>
      <p:pic>
        <p:nvPicPr>
          <p:cNvPr id="28680" name="Picture 2" descr="A picture containing indoor, wall&#10;&#10;Description automatically generated">
            <a:extLst>
              <a:ext uri="{FF2B5EF4-FFF2-40B4-BE49-F238E27FC236}">
                <a16:creationId xmlns:a16="http://schemas.microsoft.com/office/drawing/2014/main" id="{DBC61207-CE28-4187-A57F-F1F78FBB9E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3400" y="1866900"/>
            <a:ext cx="7907338"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191EEFEA-F98E-4711-9ED7-EFFBF1466FCA}"/>
              </a:ext>
            </a:extLst>
          </p:cNvPr>
          <p:cNvSpPr txBox="1">
            <a:spLocks/>
          </p:cNvSpPr>
          <p:nvPr/>
        </p:nvSpPr>
        <p:spPr>
          <a:xfrm>
            <a:off x="5757863"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Relatie</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err="1">
                <a:latin typeface="Calibri"/>
                <a:ea typeface="+mn-ea"/>
                <a:cs typeface="+mn-cs"/>
              </a:rPr>
              <a:t>Actief</a:t>
            </a:r>
            <a:r>
              <a:rPr lang="es-ES" sz="2200" b="1" dirty="0">
                <a:latin typeface="Calibri"/>
                <a:ea typeface="+mn-ea"/>
                <a:cs typeface="+mn-cs"/>
              </a:rPr>
              <a:t> </a:t>
            </a:r>
            <a:r>
              <a:rPr lang="es-ES" sz="2200" b="1" dirty="0" err="1">
                <a:latin typeface="Calibri"/>
                <a:ea typeface="+mn-ea"/>
                <a:cs typeface="+mn-cs"/>
              </a:rPr>
              <a:t>luisteren</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a:extLst>
              <a:ext uri="{FF2B5EF4-FFF2-40B4-BE49-F238E27FC236}">
                <a16:creationId xmlns:a16="http://schemas.microsoft.com/office/drawing/2014/main" id="{9040D198-1CAC-446E-AC18-7DE2669F2A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5DDF0D5-10B4-4352-B41E-24865CA4094E}"/>
              </a:ext>
            </a:extLst>
          </p:cNvPr>
          <p:cNvPicPr>
            <a:picLocks noChangeAspect="1"/>
          </p:cNvPicPr>
          <p:nvPr/>
        </p:nvPicPr>
        <p:blipFill rotWithShape="1">
          <a:blip r:embed="rId4" cstate="print">
            <a:duotone>
              <a:prstClr val="black"/>
              <a:srgbClr val="FF0000">
                <a:tint val="45000"/>
                <a:satMod val="400000"/>
              </a:srgbClr>
            </a:duotone>
          </a:blip>
          <a:srcRect t="17905" b="17964"/>
          <a:stretch/>
        </p:blipFill>
        <p:spPr>
          <a:xfrm>
            <a:off x="0" y="-14892"/>
            <a:ext cx="5757196" cy="1407025"/>
          </a:xfrm>
          <a:prstGeom prst="rect">
            <a:avLst/>
          </a:prstGeom>
        </p:spPr>
      </p:pic>
      <p:sp>
        <p:nvSpPr>
          <p:cNvPr id="11" name="Title 1">
            <a:extLst>
              <a:ext uri="{FF2B5EF4-FFF2-40B4-BE49-F238E27FC236}">
                <a16:creationId xmlns:a16="http://schemas.microsoft.com/office/drawing/2014/main" id="{9359032D-EB8A-41F3-8EBD-EC948F80F807}"/>
              </a:ext>
            </a:extLst>
          </p:cNvPr>
          <p:cNvSpPr txBox="1">
            <a:spLocks/>
          </p:cNvSpPr>
          <p:nvPr/>
        </p:nvSpPr>
        <p:spPr>
          <a:xfrm>
            <a:off x="5695950"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Relationship</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Calibri"/>
              </a:rPr>
              <a:t>Active listening</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
        <p:nvSpPr>
          <p:cNvPr id="30725" name="Rectangle 7">
            <a:extLst>
              <a:ext uri="{FF2B5EF4-FFF2-40B4-BE49-F238E27FC236}">
                <a16:creationId xmlns:a16="http://schemas.microsoft.com/office/drawing/2014/main" id="{31BD9B39-CF5C-441B-9915-C9D597183163}"/>
              </a:ext>
            </a:extLst>
          </p:cNvPr>
          <p:cNvSpPr>
            <a:spLocks noChangeArrowheads="1"/>
          </p:cNvSpPr>
          <p:nvPr/>
        </p:nvSpPr>
        <p:spPr bwMode="auto">
          <a:xfrm>
            <a:off x="1012825" y="2346325"/>
            <a:ext cx="6096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ts val="400"/>
              </a:spcBef>
              <a:buFontTx/>
              <a:buNone/>
            </a:pPr>
            <a:r>
              <a:rPr lang="en-US" altLang="en-US" sz="1800">
                <a:solidFill>
                  <a:srgbClr val="000000"/>
                </a:solidFill>
                <a:cs typeface="Calibri" panose="020F0502020204030204" pitchFamily="34" charset="0"/>
                <a:sym typeface="Calibri" panose="020F0502020204030204" pitchFamily="34" charset="0"/>
              </a:rPr>
              <a:t> </a:t>
            </a:r>
          </a:p>
          <a:p>
            <a:pPr algn="just">
              <a:lnSpc>
                <a:spcPct val="100000"/>
              </a:lnSpc>
              <a:spcBef>
                <a:spcPts val="400"/>
              </a:spcBef>
              <a:buFontTx/>
              <a:buNone/>
            </a:pPr>
            <a:endParaRPr lang="en-US" altLang="en-US" sz="1800">
              <a:solidFill>
                <a:srgbClr val="000000"/>
              </a:solidFill>
              <a:cs typeface="Calibri" panose="020F0502020204030204" pitchFamily="34" charset="0"/>
              <a:sym typeface="Calibri" panose="020F0502020204030204" pitchFamily="34" charset="0"/>
            </a:endParaRPr>
          </a:p>
        </p:txBody>
      </p:sp>
      <p:sp>
        <p:nvSpPr>
          <p:cNvPr id="30726" name="Rectangle 6">
            <a:extLst>
              <a:ext uri="{FF2B5EF4-FFF2-40B4-BE49-F238E27FC236}">
                <a16:creationId xmlns:a16="http://schemas.microsoft.com/office/drawing/2014/main" id="{37D9459E-C9E9-4D08-ADE5-AAC63EF4937E}"/>
              </a:ext>
            </a:extLst>
          </p:cNvPr>
          <p:cNvSpPr>
            <a:spLocks noChangeArrowheads="1"/>
          </p:cNvSpPr>
          <p:nvPr/>
        </p:nvSpPr>
        <p:spPr bwMode="auto">
          <a:xfrm>
            <a:off x="3217863" y="1682750"/>
            <a:ext cx="575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000" b="1"/>
              <a:t>STADIA VAN LUISTEREN</a:t>
            </a:r>
          </a:p>
        </p:txBody>
      </p:sp>
      <p:sp>
        <p:nvSpPr>
          <p:cNvPr id="5" name="Rectangle 4">
            <a:extLst>
              <a:ext uri="{FF2B5EF4-FFF2-40B4-BE49-F238E27FC236}">
                <a16:creationId xmlns:a16="http://schemas.microsoft.com/office/drawing/2014/main" id="{667ED54A-B52B-426F-B924-6683E801B58B}"/>
              </a:ext>
            </a:extLst>
          </p:cNvPr>
          <p:cNvSpPr/>
          <p:nvPr/>
        </p:nvSpPr>
        <p:spPr>
          <a:xfrm>
            <a:off x="1123950" y="2678113"/>
            <a:ext cx="758825" cy="814387"/>
          </a:xfrm>
          <a:prstGeom prst="rect">
            <a:avLst/>
          </a:prstGeom>
          <a:solidFill>
            <a:srgbClr val="FF6B6B"/>
          </a:solidFill>
          <a:ln>
            <a:solidFill>
              <a:srgbClr val="D735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chemeClr val="tx1"/>
                </a:solidFill>
              </a:rPr>
              <a:t>1</a:t>
            </a:r>
          </a:p>
        </p:txBody>
      </p:sp>
      <p:sp>
        <p:nvSpPr>
          <p:cNvPr id="30728" name="TextBox 7">
            <a:extLst>
              <a:ext uri="{FF2B5EF4-FFF2-40B4-BE49-F238E27FC236}">
                <a16:creationId xmlns:a16="http://schemas.microsoft.com/office/drawing/2014/main" id="{5C012092-2155-42D1-AEBE-9F8734141E3D}"/>
              </a:ext>
            </a:extLst>
          </p:cNvPr>
          <p:cNvSpPr txBox="1">
            <a:spLocks noChangeArrowheads="1"/>
          </p:cNvSpPr>
          <p:nvPr/>
        </p:nvSpPr>
        <p:spPr bwMode="auto">
          <a:xfrm>
            <a:off x="-80963" y="4287838"/>
            <a:ext cx="3348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nl-NL" altLang="en-US" sz="1800"/>
              <a:t>Stel jezelf open voor het 'inkomende bericht' van je leerlingen. Luister naar ideeën, implicaties en gevoelens.</a:t>
            </a:r>
            <a:endParaRPr lang="en-US" altLang="en-US" sz="1600"/>
          </a:p>
        </p:txBody>
      </p:sp>
      <p:sp>
        <p:nvSpPr>
          <p:cNvPr id="15" name="Arrow: Down 14">
            <a:extLst>
              <a:ext uri="{FF2B5EF4-FFF2-40B4-BE49-F238E27FC236}">
                <a16:creationId xmlns:a16="http://schemas.microsoft.com/office/drawing/2014/main" id="{26A2F88C-64B7-4E3D-9CD1-8AEFEB9B5789}"/>
              </a:ext>
            </a:extLst>
          </p:cNvPr>
          <p:cNvSpPr/>
          <p:nvPr/>
        </p:nvSpPr>
        <p:spPr>
          <a:xfrm>
            <a:off x="1335088" y="3668713"/>
            <a:ext cx="336550" cy="544512"/>
          </a:xfrm>
          <a:prstGeom prst="downArrow">
            <a:avLst/>
          </a:prstGeom>
          <a:solidFill>
            <a:srgbClr val="FF6B6B"/>
          </a:solidFill>
          <a:ln>
            <a:solidFill>
              <a:srgbClr val="FF6B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7A62FDA6-7533-47A8-9210-C7EE53C78A1C}"/>
              </a:ext>
            </a:extLst>
          </p:cNvPr>
          <p:cNvSpPr/>
          <p:nvPr/>
        </p:nvSpPr>
        <p:spPr>
          <a:xfrm>
            <a:off x="4183063" y="2678113"/>
            <a:ext cx="758825" cy="812800"/>
          </a:xfrm>
          <a:prstGeom prst="rect">
            <a:avLst/>
          </a:prstGeom>
          <a:solidFill>
            <a:srgbClr val="FF6B6B"/>
          </a:solidFill>
          <a:ln>
            <a:solidFill>
              <a:srgbClr val="D735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chemeClr val="tx1"/>
                </a:solidFill>
              </a:rPr>
              <a:t>2</a:t>
            </a:r>
          </a:p>
        </p:txBody>
      </p:sp>
      <p:sp>
        <p:nvSpPr>
          <p:cNvPr id="17" name="Arrow: Down 16">
            <a:extLst>
              <a:ext uri="{FF2B5EF4-FFF2-40B4-BE49-F238E27FC236}">
                <a16:creationId xmlns:a16="http://schemas.microsoft.com/office/drawing/2014/main" id="{9E3D933F-56E7-40C0-99C5-ED19B779A86D}"/>
              </a:ext>
            </a:extLst>
          </p:cNvPr>
          <p:cNvSpPr/>
          <p:nvPr/>
        </p:nvSpPr>
        <p:spPr>
          <a:xfrm>
            <a:off x="4394200" y="3751263"/>
            <a:ext cx="336550" cy="542925"/>
          </a:xfrm>
          <a:prstGeom prst="downArrow">
            <a:avLst/>
          </a:prstGeom>
          <a:solidFill>
            <a:srgbClr val="FF6B6B"/>
          </a:solidFill>
          <a:ln>
            <a:solidFill>
              <a:srgbClr val="FF6B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32" name="TextBox 8">
            <a:extLst>
              <a:ext uri="{FF2B5EF4-FFF2-40B4-BE49-F238E27FC236}">
                <a16:creationId xmlns:a16="http://schemas.microsoft.com/office/drawing/2014/main" id="{E8B91F6D-3731-41B1-A525-A5B9A7A2962F}"/>
              </a:ext>
            </a:extLst>
          </p:cNvPr>
          <p:cNvSpPr txBox="1">
            <a:spLocks noChangeArrowheads="1"/>
          </p:cNvSpPr>
          <p:nvPr/>
        </p:nvSpPr>
        <p:spPr bwMode="auto">
          <a:xfrm>
            <a:off x="3098800" y="4379913"/>
            <a:ext cx="322738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nl-NL" altLang="en-US" sz="1800"/>
              <a:t>Begin te interpreteren of te reconstrueren wat er wordt gezegd. Trek niet te snel conclusies voordat het verhaal af is.</a:t>
            </a:r>
            <a:endParaRPr lang="en-US" altLang="en-US" sz="1800"/>
          </a:p>
        </p:txBody>
      </p:sp>
      <p:sp>
        <p:nvSpPr>
          <p:cNvPr id="19" name="Rectangle 18">
            <a:extLst>
              <a:ext uri="{FF2B5EF4-FFF2-40B4-BE49-F238E27FC236}">
                <a16:creationId xmlns:a16="http://schemas.microsoft.com/office/drawing/2014/main" id="{12F9312B-DF14-483B-A3CA-78915D9C102A}"/>
              </a:ext>
            </a:extLst>
          </p:cNvPr>
          <p:cNvSpPr/>
          <p:nvPr/>
        </p:nvSpPr>
        <p:spPr>
          <a:xfrm>
            <a:off x="7469188" y="2692400"/>
            <a:ext cx="757237" cy="812800"/>
          </a:xfrm>
          <a:prstGeom prst="rect">
            <a:avLst/>
          </a:prstGeom>
          <a:solidFill>
            <a:srgbClr val="FF6B6B"/>
          </a:solidFill>
          <a:ln>
            <a:solidFill>
              <a:srgbClr val="D735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chemeClr val="tx1"/>
                </a:solidFill>
              </a:rPr>
              <a:t>3</a:t>
            </a:r>
          </a:p>
        </p:txBody>
      </p:sp>
      <p:sp>
        <p:nvSpPr>
          <p:cNvPr id="20" name="Arrow: Down 19">
            <a:extLst>
              <a:ext uri="{FF2B5EF4-FFF2-40B4-BE49-F238E27FC236}">
                <a16:creationId xmlns:a16="http://schemas.microsoft.com/office/drawing/2014/main" id="{BBE277D4-1366-4646-B981-02AB6B77EBAA}"/>
              </a:ext>
            </a:extLst>
          </p:cNvPr>
          <p:cNvSpPr/>
          <p:nvPr/>
        </p:nvSpPr>
        <p:spPr>
          <a:xfrm>
            <a:off x="7670800" y="3746500"/>
            <a:ext cx="336550" cy="544513"/>
          </a:xfrm>
          <a:prstGeom prst="downArrow">
            <a:avLst/>
          </a:prstGeom>
          <a:solidFill>
            <a:srgbClr val="FF6B6B"/>
          </a:solidFill>
          <a:ln>
            <a:solidFill>
              <a:srgbClr val="FF6B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35" name="TextBox 13">
            <a:extLst>
              <a:ext uri="{FF2B5EF4-FFF2-40B4-BE49-F238E27FC236}">
                <a16:creationId xmlns:a16="http://schemas.microsoft.com/office/drawing/2014/main" id="{35C0A506-8366-43F7-93E7-88328F3B5A97}"/>
              </a:ext>
            </a:extLst>
          </p:cNvPr>
          <p:cNvSpPr txBox="1">
            <a:spLocks noChangeArrowheads="1"/>
          </p:cNvSpPr>
          <p:nvPr/>
        </p:nvSpPr>
        <p:spPr bwMode="auto">
          <a:xfrm>
            <a:off x="6532563" y="4379913"/>
            <a:ext cx="29654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nl-NL" altLang="en-US" sz="1800"/>
              <a:t>Evalueer wat er wordt gezegd, pas nadat u een redelijk objectieve interpretatie van de boodschap hebt gemaakt.</a:t>
            </a:r>
            <a:endParaRPr lang="en-US" altLang="en-US" sz="1800"/>
          </a:p>
        </p:txBody>
      </p:sp>
      <p:sp>
        <p:nvSpPr>
          <p:cNvPr id="22" name="Rectangle 21">
            <a:extLst>
              <a:ext uri="{FF2B5EF4-FFF2-40B4-BE49-F238E27FC236}">
                <a16:creationId xmlns:a16="http://schemas.microsoft.com/office/drawing/2014/main" id="{E35550E7-2B2D-450F-8153-7AECB3557679}"/>
              </a:ext>
            </a:extLst>
          </p:cNvPr>
          <p:cNvSpPr/>
          <p:nvPr/>
        </p:nvSpPr>
        <p:spPr>
          <a:xfrm>
            <a:off x="10687050" y="2695575"/>
            <a:ext cx="758825" cy="814388"/>
          </a:xfrm>
          <a:prstGeom prst="rect">
            <a:avLst/>
          </a:prstGeom>
          <a:solidFill>
            <a:srgbClr val="FF6B6B"/>
          </a:solidFill>
          <a:ln>
            <a:solidFill>
              <a:srgbClr val="D735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chemeClr val="tx1"/>
                </a:solidFill>
              </a:rPr>
              <a:t>4</a:t>
            </a:r>
          </a:p>
        </p:txBody>
      </p:sp>
      <p:sp>
        <p:nvSpPr>
          <p:cNvPr id="23" name="Arrow: Down 22">
            <a:extLst>
              <a:ext uri="{FF2B5EF4-FFF2-40B4-BE49-F238E27FC236}">
                <a16:creationId xmlns:a16="http://schemas.microsoft.com/office/drawing/2014/main" id="{707D1F1D-E8C9-45AB-A050-BA3B9B3999E2}"/>
              </a:ext>
            </a:extLst>
          </p:cNvPr>
          <p:cNvSpPr/>
          <p:nvPr/>
        </p:nvSpPr>
        <p:spPr>
          <a:xfrm>
            <a:off x="10898188" y="3773488"/>
            <a:ext cx="336550" cy="542925"/>
          </a:xfrm>
          <a:prstGeom prst="downArrow">
            <a:avLst/>
          </a:prstGeom>
          <a:solidFill>
            <a:srgbClr val="FF6B6B"/>
          </a:solidFill>
          <a:ln>
            <a:solidFill>
              <a:srgbClr val="FF6B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38" name="Rectangle 17">
            <a:extLst>
              <a:ext uri="{FF2B5EF4-FFF2-40B4-BE49-F238E27FC236}">
                <a16:creationId xmlns:a16="http://schemas.microsoft.com/office/drawing/2014/main" id="{63F70C90-3E90-495E-90B8-E8C7BD35B3D3}"/>
              </a:ext>
            </a:extLst>
          </p:cNvPr>
          <p:cNvSpPr>
            <a:spLocks noChangeArrowheads="1"/>
          </p:cNvSpPr>
          <p:nvPr/>
        </p:nvSpPr>
        <p:spPr bwMode="auto">
          <a:xfrm>
            <a:off x="9856788" y="4394200"/>
            <a:ext cx="2335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nl-NL" altLang="en-US" sz="1800"/>
              <a:t>Reageren! Hier laat je zien dat je echt hebt geluisterd.</a:t>
            </a:r>
            <a:r>
              <a:rPr lang="en-US" altLang="en-US" sz="1800"/>
              <a:t> </a:t>
            </a:r>
          </a:p>
        </p:txBody>
      </p:sp>
      <p:sp>
        <p:nvSpPr>
          <p:cNvPr id="21" name="Title 1">
            <a:extLst>
              <a:ext uri="{FF2B5EF4-FFF2-40B4-BE49-F238E27FC236}">
                <a16:creationId xmlns:a16="http://schemas.microsoft.com/office/drawing/2014/main" id="{882F9718-0A44-4761-B39D-C9AD58B0F367}"/>
              </a:ext>
            </a:extLst>
          </p:cNvPr>
          <p:cNvSpPr txBox="1">
            <a:spLocks/>
          </p:cNvSpPr>
          <p:nvPr/>
        </p:nvSpPr>
        <p:spPr>
          <a:xfrm>
            <a:off x="5757863"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Relatie</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err="1">
                <a:latin typeface="Calibri"/>
                <a:ea typeface="+mn-ea"/>
                <a:cs typeface="+mn-cs"/>
              </a:rPr>
              <a:t>Actief</a:t>
            </a:r>
            <a:r>
              <a:rPr lang="es-ES" sz="2200" b="1" dirty="0">
                <a:latin typeface="Calibri"/>
                <a:ea typeface="+mn-ea"/>
                <a:cs typeface="+mn-cs"/>
              </a:rPr>
              <a:t> </a:t>
            </a:r>
            <a:r>
              <a:rPr lang="es-ES" sz="2200" b="1" dirty="0" err="1">
                <a:latin typeface="Calibri"/>
                <a:ea typeface="+mn-ea"/>
                <a:cs typeface="+mn-cs"/>
              </a:rPr>
              <a:t>luisteren</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a:extLst>
              <a:ext uri="{FF2B5EF4-FFF2-40B4-BE49-F238E27FC236}">
                <a16:creationId xmlns:a16="http://schemas.microsoft.com/office/drawing/2014/main" id="{220A64B3-9D02-4603-9189-9AF52DA26F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69FA110-93A5-468B-BA43-0FE29C7F8A7E}"/>
              </a:ext>
            </a:extLst>
          </p:cNvPr>
          <p:cNvPicPr>
            <a:picLocks noChangeAspect="1"/>
          </p:cNvPicPr>
          <p:nvPr/>
        </p:nvPicPr>
        <p:blipFill rotWithShape="1">
          <a:blip r:embed="rId4" cstate="print">
            <a:duotone>
              <a:prstClr val="black"/>
              <a:srgbClr val="FF0000">
                <a:tint val="45000"/>
                <a:satMod val="400000"/>
              </a:srgbClr>
            </a:duotone>
          </a:blip>
          <a:srcRect t="17905" b="17964"/>
          <a:stretch/>
        </p:blipFill>
        <p:spPr>
          <a:xfrm>
            <a:off x="0" y="-14892"/>
            <a:ext cx="5757196" cy="1407025"/>
          </a:xfrm>
          <a:prstGeom prst="rect">
            <a:avLst/>
          </a:prstGeom>
        </p:spPr>
      </p:pic>
      <p:sp>
        <p:nvSpPr>
          <p:cNvPr id="11" name="Title 1">
            <a:extLst>
              <a:ext uri="{FF2B5EF4-FFF2-40B4-BE49-F238E27FC236}">
                <a16:creationId xmlns:a16="http://schemas.microsoft.com/office/drawing/2014/main" id="{13CA1AA7-A1CD-4FA4-A291-DB06FD14687B}"/>
              </a:ext>
            </a:extLst>
          </p:cNvPr>
          <p:cNvSpPr txBox="1">
            <a:spLocks/>
          </p:cNvSpPr>
          <p:nvPr/>
        </p:nvSpPr>
        <p:spPr>
          <a:xfrm>
            <a:off x="5695950"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Relationship</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Calibri"/>
              </a:rPr>
              <a:t>Active listening</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
        <p:nvSpPr>
          <p:cNvPr id="32773" name="Rectangle 12">
            <a:extLst>
              <a:ext uri="{FF2B5EF4-FFF2-40B4-BE49-F238E27FC236}">
                <a16:creationId xmlns:a16="http://schemas.microsoft.com/office/drawing/2014/main" id="{7167C3A5-0CA2-43C1-99E0-9E0F5CD3F843}"/>
              </a:ext>
            </a:extLst>
          </p:cNvPr>
          <p:cNvSpPr>
            <a:spLocks noChangeArrowheads="1"/>
          </p:cNvSpPr>
          <p:nvPr/>
        </p:nvSpPr>
        <p:spPr bwMode="auto">
          <a:xfrm>
            <a:off x="4022725" y="1422400"/>
            <a:ext cx="4081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nl-NL" altLang="en-US" sz="2000" b="1"/>
              <a:t>Ken uw studenten - Luister naar hen</a:t>
            </a:r>
            <a:endParaRPr lang="en-US" altLang="en-US" sz="2000" b="1"/>
          </a:p>
        </p:txBody>
      </p:sp>
      <p:sp>
        <p:nvSpPr>
          <p:cNvPr id="13" name="Rectangle 12">
            <a:extLst>
              <a:ext uri="{FF2B5EF4-FFF2-40B4-BE49-F238E27FC236}">
                <a16:creationId xmlns:a16="http://schemas.microsoft.com/office/drawing/2014/main" id="{1B49757B-A25E-4588-B141-9C1D348A5295}"/>
              </a:ext>
            </a:extLst>
          </p:cNvPr>
          <p:cNvSpPr/>
          <p:nvPr/>
        </p:nvSpPr>
        <p:spPr>
          <a:xfrm>
            <a:off x="4827588" y="6397625"/>
            <a:ext cx="2628900" cy="276225"/>
          </a:xfrm>
          <a:prstGeom prst="rect">
            <a:avLst/>
          </a:prstGeom>
        </p:spPr>
        <p:txBody>
          <a:bodyPr wrap="none">
            <a:spAutoFit/>
          </a:bodyPr>
          <a:lstStyle/>
          <a:p>
            <a:pPr eaLnBrk="1" fontAlgn="auto" hangingPunct="1">
              <a:spcBef>
                <a:spcPts val="0"/>
              </a:spcBef>
              <a:spcAft>
                <a:spcPts val="0"/>
              </a:spcAft>
              <a:buClr>
                <a:srgbClr val="000000"/>
              </a:buClr>
              <a:defRPr/>
            </a:pPr>
            <a:r>
              <a:rPr lang="en-GB" sz="1200" kern="0" dirty="0" err="1">
                <a:solidFill>
                  <a:srgbClr val="000000"/>
                </a:solidFill>
                <a:cs typeface="Calibri" pitchFamily="34" charset="0"/>
                <a:sym typeface="Arial"/>
              </a:rPr>
              <a:t>Foto</a:t>
            </a:r>
            <a:r>
              <a:rPr lang="en-GB" sz="1200" kern="0" dirty="0">
                <a:solidFill>
                  <a:srgbClr val="000000"/>
                </a:solidFill>
                <a:cs typeface="Calibri" pitchFamily="34" charset="0"/>
                <a:sym typeface="Arial"/>
              </a:rPr>
              <a:t> door</a:t>
            </a:r>
            <a:r>
              <a:rPr lang="en-GB" sz="1200" u="sng" kern="0" dirty="0">
                <a:solidFill>
                  <a:srgbClr val="4472C4"/>
                </a:solidFill>
                <a:cs typeface="Calibri" pitchFamily="34" charset="0"/>
                <a:sym typeface="Arial"/>
              </a:rPr>
              <a:t> You X Ventures</a:t>
            </a:r>
            <a:r>
              <a:rPr lang="en-GB" sz="1200" kern="0" dirty="0">
                <a:solidFill>
                  <a:srgbClr val="4472C4"/>
                </a:solidFill>
                <a:cs typeface="Calibri" pitchFamily="34" charset="0"/>
                <a:sym typeface="Arial"/>
              </a:rPr>
              <a:t> </a:t>
            </a:r>
            <a:r>
              <a:rPr lang="en-GB" sz="1200" kern="0" dirty="0">
                <a:solidFill>
                  <a:srgbClr val="000000"/>
                </a:solidFill>
                <a:cs typeface="Calibri" pitchFamily="34" charset="0"/>
                <a:sym typeface="Arial"/>
              </a:rPr>
              <a:t>on</a:t>
            </a:r>
            <a:r>
              <a:rPr lang="en-GB" sz="1200" u="sng" kern="0" dirty="0">
                <a:solidFill>
                  <a:srgbClr val="000000"/>
                </a:solidFill>
                <a:cs typeface="Calibri" pitchFamily="34" charset="0"/>
                <a:sym typeface="Arial"/>
              </a:rPr>
              <a:t> </a:t>
            </a:r>
            <a:r>
              <a:rPr lang="en-GB" sz="1200" u="sng" kern="0" dirty="0" err="1">
                <a:solidFill>
                  <a:srgbClr val="000000"/>
                </a:solidFill>
                <a:cs typeface="Calibri" pitchFamily="34" charset="0"/>
                <a:sym typeface="Arial"/>
                <a:hlinkClick r:id="rId5"/>
              </a:rPr>
              <a:t>Unsplash</a:t>
            </a:r>
            <a:endParaRPr lang="en-GB" sz="1200" u="sng" kern="0" dirty="0">
              <a:solidFill>
                <a:srgbClr val="000000"/>
              </a:solidFill>
              <a:cs typeface="Calibri" pitchFamily="34" charset="0"/>
              <a:sym typeface="Arial"/>
            </a:endParaRPr>
          </a:p>
        </p:txBody>
      </p:sp>
      <p:pic>
        <p:nvPicPr>
          <p:cNvPr id="32775" name="Picture 4">
            <a:extLst>
              <a:ext uri="{FF2B5EF4-FFF2-40B4-BE49-F238E27FC236}">
                <a16:creationId xmlns:a16="http://schemas.microsoft.com/office/drawing/2014/main" id="{D7F19B26-D08B-416D-8B60-EACBF5DDCF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7125" y="1858963"/>
            <a:ext cx="74041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29E79455-6952-4B81-8733-79EE1DA2DA9C}"/>
              </a:ext>
            </a:extLst>
          </p:cNvPr>
          <p:cNvSpPr txBox="1">
            <a:spLocks/>
          </p:cNvSpPr>
          <p:nvPr/>
        </p:nvSpPr>
        <p:spPr>
          <a:xfrm>
            <a:off x="5757863"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Relatie</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err="1">
                <a:latin typeface="Calibri"/>
                <a:ea typeface="+mn-ea"/>
                <a:cs typeface="+mn-cs"/>
              </a:rPr>
              <a:t>Actief</a:t>
            </a:r>
            <a:r>
              <a:rPr lang="es-ES" sz="2200" b="1" dirty="0">
                <a:latin typeface="Calibri"/>
                <a:ea typeface="+mn-ea"/>
                <a:cs typeface="+mn-cs"/>
              </a:rPr>
              <a:t> </a:t>
            </a:r>
            <a:r>
              <a:rPr lang="es-ES" sz="2200" b="1" dirty="0" err="1">
                <a:latin typeface="Calibri"/>
                <a:ea typeface="+mn-ea"/>
                <a:cs typeface="+mn-cs"/>
              </a:rPr>
              <a:t>luisteren</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0B723F61-947B-49AE-BD8E-0A6C66EE40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D3BF69D-5B83-44AD-81C5-E3DA1238DC9C}"/>
              </a:ext>
            </a:extLst>
          </p:cNvPr>
          <p:cNvPicPr>
            <a:picLocks noChangeAspect="1"/>
          </p:cNvPicPr>
          <p:nvPr/>
        </p:nvPicPr>
        <p:blipFill rotWithShape="1">
          <a:blip r:embed="rId4" cstate="print">
            <a:duotone>
              <a:prstClr val="black"/>
              <a:srgbClr val="FF0000">
                <a:tint val="45000"/>
                <a:satMod val="400000"/>
              </a:srgbClr>
            </a:duotone>
          </a:blip>
          <a:srcRect t="17905" b="17964"/>
          <a:stretch/>
        </p:blipFill>
        <p:spPr>
          <a:xfrm>
            <a:off x="0" y="-14892"/>
            <a:ext cx="5757196" cy="1407025"/>
          </a:xfrm>
          <a:prstGeom prst="rect">
            <a:avLst/>
          </a:prstGeom>
        </p:spPr>
      </p:pic>
      <p:sp>
        <p:nvSpPr>
          <p:cNvPr id="11" name="Title 1">
            <a:extLst>
              <a:ext uri="{FF2B5EF4-FFF2-40B4-BE49-F238E27FC236}">
                <a16:creationId xmlns:a16="http://schemas.microsoft.com/office/drawing/2014/main" id="{EA6B602B-A379-4CCB-951F-A1EA2C800E92}"/>
              </a:ext>
            </a:extLst>
          </p:cNvPr>
          <p:cNvSpPr txBox="1">
            <a:spLocks/>
          </p:cNvSpPr>
          <p:nvPr/>
        </p:nvSpPr>
        <p:spPr>
          <a:xfrm>
            <a:off x="5695950"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Relationship</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Calibri"/>
              </a:rPr>
              <a:t>Active listening</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pic>
        <p:nvPicPr>
          <p:cNvPr id="34821" name="Picture 3">
            <a:extLst>
              <a:ext uri="{FF2B5EF4-FFF2-40B4-BE49-F238E27FC236}">
                <a16:creationId xmlns:a16="http://schemas.microsoft.com/office/drawing/2014/main" id="{73D16C82-42E7-4A77-8E51-9BAB7016FC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3743325"/>
            <a:ext cx="4095750"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a:extLst>
              <a:ext uri="{FF2B5EF4-FFF2-40B4-BE49-F238E27FC236}">
                <a16:creationId xmlns:a16="http://schemas.microsoft.com/office/drawing/2014/main" id="{E36AB727-54D2-40E7-BC1E-F265BA1F5B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8263" y="4183063"/>
            <a:ext cx="3255962"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ctangle 12">
            <a:extLst>
              <a:ext uri="{FF2B5EF4-FFF2-40B4-BE49-F238E27FC236}">
                <a16:creationId xmlns:a16="http://schemas.microsoft.com/office/drawing/2014/main" id="{72494BC6-995B-4578-8390-3AB2E8C8DAF7}"/>
              </a:ext>
            </a:extLst>
          </p:cNvPr>
          <p:cNvSpPr>
            <a:spLocks noChangeArrowheads="1"/>
          </p:cNvSpPr>
          <p:nvPr/>
        </p:nvSpPr>
        <p:spPr bwMode="auto">
          <a:xfrm>
            <a:off x="1182688" y="2455863"/>
            <a:ext cx="10047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20000"/>
              </a:spcBef>
              <a:buFont typeface="Arial" panose="020B0604020202020204" pitchFamily="34" charset="0"/>
              <a:buNone/>
            </a:pPr>
            <a:r>
              <a:rPr lang="nl-NL" altLang="en-US" sz="2000" i="1"/>
              <a:t>Nadat een leergesprek met de studenten is afgelopen, doet u normaal gesproken ...</a:t>
            </a:r>
            <a:endParaRPr lang="en-US" altLang="en-US" sz="2000" i="1"/>
          </a:p>
        </p:txBody>
      </p:sp>
      <p:pic>
        <p:nvPicPr>
          <p:cNvPr id="34824" name="Picture 5">
            <a:extLst>
              <a:ext uri="{FF2B5EF4-FFF2-40B4-BE49-F238E27FC236}">
                <a16:creationId xmlns:a16="http://schemas.microsoft.com/office/drawing/2014/main" id="{241BD7DA-EA36-4124-A140-FF5B95A8D7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36175" y="1803400"/>
            <a:ext cx="1427163"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CCE1ABDF-312D-4EBA-B3B4-1807B01BD109}"/>
              </a:ext>
            </a:extLst>
          </p:cNvPr>
          <p:cNvSpPr txBox="1">
            <a:spLocks/>
          </p:cNvSpPr>
          <p:nvPr/>
        </p:nvSpPr>
        <p:spPr>
          <a:xfrm>
            <a:off x="5757863"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Relatie</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err="1">
                <a:latin typeface="Calibri"/>
                <a:ea typeface="+mn-ea"/>
                <a:cs typeface="+mn-cs"/>
              </a:rPr>
              <a:t>Actief</a:t>
            </a:r>
            <a:r>
              <a:rPr lang="es-ES" sz="2200" b="1" dirty="0">
                <a:latin typeface="Calibri"/>
                <a:ea typeface="+mn-ea"/>
                <a:cs typeface="+mn-cs"/>
              </a:rPr>
              <a:t> </a:t>
            </a:r>
            <a:r>
              <a:rPr lang="es-ES" sz="2200" b="1" dirty="0" err="1">
                <a:latin typeface="Calibri"/>
                <a:ea typeface="+mn-ea"/>
                <a:cs typeface="+mn-cs"/>
              </a:rPr>
              <a:t>luisteren</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a:extLst>
              <a:ext uri="{FF2B5EF4-FFF2-40B4-BE49-F238E27FC236}">
                <a16:creationId xmlns:a16="http://schemas.microsoft.com/office/drawing/2014/main" id="{DC612DA9-2F7A-44F6-BC90-F6526223C9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F80BE8E8-8F11-426E-ADD5-75495C84FD2C}"/>
              </a:ext>
            </a:extLst>
          </p:cNvPr>
          <p:cNvSpPr txBox="1">
            <a:spLocks/>
          </p:cNvSpPr>
          <p:nvPr/>
        </p:nvSpPr>
        <p:spPr>
          <a:xfrm>
            <a:off x="1427163" y="2327275"/>
            <a:ext cx="8247062" cy="198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endParaRPr lang="en-US" sz="2000" b="1" dirty="0"/>
          </a:p>
          <a:p>
            <a:pPr fontAlgn="auto">
              <a:spcAft>
                <a:spcPts val="0"/>
              </a:spcAft>
              <a:defRPr/>
            </a:pPr>
            <a:endParaRPr lang="en-US" sz="2000" dirty="0"/>
          </a:p>
          <a:p>
            <a:pPr marL="0" indent="0" fontAlgn="auto">
              <a:spcAft>
                <a:spcPts val="0"/>
              </a:spcAft>
              <a:buFont typeface="Arial" pitchFamily="34" charset="0"/>
              <a:buNone/>
              <a:defRPr/>
            </a:pPr>
            <a:endParaRPr lang="en-US" dirty="0"/>
          </a:p>
        </p:txBody>
      </p:sp>
      <p:pic>
        <p:nvPicPr>
          <p:cNvPr id="10" name="Picture 9">
            <a:extLst>
              <a:ext uri="{FF2B5EF4-FFF2-40B4-BE49-F238E27FC236}">
                <a16:creationId xmlns:a16="http://schemas.microsoft.com/office/drawing/2014/main" id="{25630842-BAAD-4926-88C6-F2E11CF50049}"/>
              </a:ext>
            </a:extLst>
          </p:cNvPr>
          <p:cNvPicPr>
            <a:picLocks noChangeAspect="1"/>
          </p:cNvPicPr>
          <p:nvPr/>
        </p:nvPicPr>
        <p:blipFill rotWithShape="1">
          <a:blip r:embed="rId4" cstate="print">
            <a:duotone>
              <a:prstClr val="black"/>
              <a:srgbClr val="FF0000">
                <a:tint val="45000"/>
                <a:satMod val="400000"/>
              </a:srgbClr>
            </a:duotone>
          </a:blip>
          <a:srcRect t="17905" b="17964"/>
          <a:stretch/>
        </p:blipFill>
        <p:spPr>
          <a:xfrm>
            <a:off x="0" y="-14892"/>
            <a:ext cx="5757196" cy="1407025"/>
          </a:xfrm>
          <a:prstGeom prst="rect">
            <a:avLst/>
          </a:prstGeom>
        </p:spPr>
      </p:pic>
      <p:sp>
        <p:nvSpPr>
          <p:cNvPr id="11" name="Title 1">
            <a:extLst>
              <a:ext uri="{FF2B5EF4-FFF2-40B4-BE49-F238E27FC236}">
                <a16:creationId xmlns:a16="http://schemas.microsoft.com/office/drawing/2014/main" id="{EE64AE19-5702-44CA-B24D-3A171898EC23}"/>
              </a:ext>
            </a:extLst>
          </p:cNvPr>
          <p:cNvSpPr txBox="1">
            <a:spLocks/>
          </p:cNvSpPr>
          <p:nvPr/>
        </p:nvSpPr>
        <p:spPr>
          <a:xfrm>
            <a:off x="5695950"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Relationship</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Calibri"/>
              </a:rPr>
              <a:t>Active listening</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
        <p:nvSpPr>
          <p:cNvPr id="8" name="Rectangle 7">
            <a:extLst>
              <a:ext uri="{FF2B5EF4-FFF2-40B4-BE49-F238E27FC236}">
                <a16:creationId xmlns:a16="http://schemas.microsoft.com/office/drawing/2014/main" id="{814177C6-E132-45FA-83AD-3744C27D63A7}"/>
              </a:ext>
            </a:extLst>
          </p:cNvPr>
          <p:cNvSpPr/>
          <p:nvPr/>
        </p:nvSpPr>
        <p:spPr>
          <a:xfrm>
            <a:off x="622300" y="1793875"/>
            <a:ext cx="7416800" cy="3230563"/>
          </a:xfrm>
          <a:prstGeom prst="rect">
            <a:avLst/>
          </a:prstGeom>
        </p:spPr>
        <p:txBody>
          <a:bodyPr>
            <a:spAutoFit/>
          </a:bodyPr>
          <a:lstStyle/>
          <a:p>
            <a:pPr>
              <a:lnSpc>
                <a:spcPct val="150000"/>
              </a:lnSpc>
              <a:spcBef>
                <a:spcPts val="0"/>
              </a:spcBef>
              <a:spcAft>
                <a:spcPts val="0"/>
              </a:spcAft>
              <a:buClr>
                <a:schemeClr val="dk1"/>
              </a:buClr>
              <a:buSzPts val="1800"/>
              <a:defRPr/>
            </a:pPr>
            <a:r>
              <a:rPr lang="en-US" sz="2000" b="1" u="sng" dirty="0">
                <a:latin typeface="Calibri"/>
                <a:ea typeface="Calibri"/>
                <a:cs typeface="Calibri"/>
                <a:sym typeface="Calibri"/>
              </a:rPr>
              <a:t>GROEPSDISCUSSIE:</a:t>
            </a:r>
          </a:p>
          <a:p>
            <a:pPr>
              <a:lnSpc>
                <a:spcPct val="150000"/>
              </a:lnSpc>
              <a:spcBef>
                <a:spcPts val="0"/>
              </a:spcBef>
              <a:spcAft>
                <a:spcPts val="0"/>
              </a:spcAft>
              <a:buClr>
                <a:schemeClr val="dk1"/>
              </a:buClr>
              <a:buSzPts val="1800"/>
              <a:defRPr/>
            </a:pPr>
            <a:endParaRPr lang="en-US" b="1" u="sng" dirty="0">
              <a:solidFill>
                <a:srgbClr val="FF0000"/>
              </a:solidFill>
              <a:latin typeface="Calibri"/>
              <a:ea typeface="Calibri"/>
              <a:cs typeface="Calibri"/>
              <a:sym typeface="Calibri"/>
            </a:endParaRPr>
          </a:p>
          <a:p>
            <a:pPr marL="457200" indent="-355600" algn="just">
              <a:lnSpc>
                <a:spcPct val="150000"/>
              </a:lnSpc>
              <a:spcBef>
                <a:spcPts val="0"/>
              </a:spcBef>
              <a:spcAft>
                <a:spcPts val="0"/>
              </a:spcAft>
              <a:buClr>
                <a:schemeClr val="dk1"/>
              </a:buClr>
              <a:buSzPts val="2000"/>
              <a:buFont typeface="Calibri"/>
              <a:buChar char="●"/>
              <a:defRPr/>
            </a:pPr>
            <a:r>
              <a:rPr lang="nl-NL" sz="2000" dirty="0">
                <a:latin typeface="Calibri"/>
                <a:ea typeface="Calibri"/>
                <a:cs typeface="Calibri"/>
                <a:sym typeface="Calibri"/>
              </a:rPr>
              <a:t>Wat heb je geleerd in deze module?</a:t>
            </a:r>
          </a:p>
          <a:p>
            <a:pPr marL="457200" indent="-355600" algn="just">
              <a:lnSpc>
                <a:spcPct val="150000"/>
              </a:lnSpc>
              <a:spcBef>
                <a:spcPts val="0"/>
              </a:spcBef>
              <a:spcAft>
                <a:spcPts val="0"/>
              </a:spcAft>
              <a:buClr>
                <a:schemeClr val="dk1"/>
              </a:buClr>
              <a:buSzPts val="2000"/>
              <a:buFont typeface="Calibri"/>
              <a:buChar char="●"/>
              <a:defRPr/>
            </a:pPr>
            <a:endParaRPr lang="nl-NL" sz="2000" dirty="0">
              <a:latin typeface="Calibri"/>
              <a:ea typeface="Calibri"/>
              <a:cs typeface="Calibri"/>
              <a:sym typeface="Calibri"/>
            </a:endParaRPr>
          </a:p>
          <a:p>
            <a:pPr marL="457200" indent="-355600" algn="just">
              <a:lnSpc>
                <a:spcPct val="150000"/>
              </a:lnSpc>
              <a:spcBef>
                <a:spcPts val="0"/>
              </a:spcBef>
              <a:spcAft>
                <a:spcPts val="0"/>
              </a:spcAft>
              <a:buClr>
                <a:schemeClr val="dk1"/>
              </a:buClr>
              <a:buSzPts val="2000"/>
              <a:buFont typeface="Calibri"/>
              <a:buChar char="●"/>
              <a:defRPr/>
            </a:pPr>
            <a:r>
              <a:rPr lang="nl-NL" sz="2000" dirty="0">
                <a:latin typeface="Calibri"/>
                <a:ea typeface="Calibri"/>
                <a:cs typeface="Calibri"/>
                <a:sym typeface="Calibri"/>
              </a:rPr>
              <a:t>Denk je dat het een meerwaarde is voor je lessen?</a:t>
            </a:r>
          </a:p>
          <a:p>
            <a:pPr marL="457200" indent="-355600" algn="just">
              <a:lnSpc>
                <a:spcPct val="150000"/>
              </a:lnSpc>
              <a:spcBef>
                <a:spcPts val="0"/>
              </a:spcBef>
              <a:spcAft>
                <a:spcPts val="0"/>
              </a:spcAft>
              <a:buClr>
                <a:schemeClr val="dk1"/>
              </a:buClr>
              <a:buSzPts val="2000"/>
              <a:buFont typeface="Calibri"/>
              <a:buChar char="●"/>
              <a:defRPr/>
            </a:pPr>
            <a:endParaRPr lang="nl-NL" sz="2000" dirty="0">
              <a:latin typeface="Calibri"/>
              <a:ea typeface="Calibri"/>
              <a:cs typeface="Calibri"/>
              <a:sym typeface="Calibri"/>
            </a:endParaRPr>
          </a:p>
          <a:p>
            <a:pPr marL="457200" indent="-355600" algn="just">
              <a:lnSpc>
                <a:spcPct val="150000"/>
              </a:lnSpc>
              <a:spcBef>
                <a:spcPts val="0"/>
              </a:spcBef>
              <a:spcAft>
                <a:spcPts val="0"/>
              </a:spcAft>
              <a:buClr>
                <a:schemeClr val="dk1"/>
              </a:buClr>
              <a:buSzPts val="2000"/>
              <a:buFont typeface="Calibri"/>
              <a:buChar char="●"/>
              <a:defRPr/>
            </a:pPr>
            <a:r>
              <a:rPr lang="nl-NL" sz="2000" dirty="0">
                <a:latin typeface="Calibri"/>
                <a:ea typeface="Calibri"/>
                <a:cs typeface="Calibri"/>
                <a:sym typeface="Calibri"/>
              </a:rPr>
              <a:t>Welke uitdagingen zie je om dit in de klas te implementeren?</a:t>
            </a:r>
            <a:endParaRPr lang="en-US" dirty="0">
              <a:solidFill>
                <a:srgbClr val="FF0000"/>
              </a:solidFill>
              <a:latin typeface="Calibri"/>
              <a:ea typeface="Calibri"/>
              <a:cs typeface="Calibri"/>
              <a:sym typeface="Calibri"/>
            </a:endParaRPr>
          </a:p>
        </p:txBody>
      </p:sp>
      <p:sp>
        <p:nvSpPr>
          <p:cNvPr id="7" name="Title 1">
            <a:extLst>
              <a:ext uri="{FF2B5EF4-FFF2-40B4-BE49-F238E27FC236}">
                <a16:creationId xmlns:a16="http://schemas.microsoft.com/office/drawing/2014/main" id="{D686BDEA-29E9-43A4-BAC0-CA4874ACEB41}"/>
              </a:ext>
            </a:extLst>
          </p:cNvPr>
          <p:cNvSpPr txBox="1">
            <a:spLocks/>
          </p:cNvSpPr>
          <p:nvPr/>
        </p:nvSpPr>
        <p:spPr>
          <a:xfrm>
            <a:off x="5757863"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Relatie</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err="1">
                <a:latin typeface="Calibri"/>
                <a:ea typeface="+mn-ea"/>
                <a:cs typeface="+mn-cs"/>
              </a:rPr>
              <a:t>Actief</a:t>
            </a:r>
            <a:r>
              <a:rPr lang="es-ES" sz="2200" b="1" dirty="0">
                <a:latin typeface="Calibri"/>
                <a:ea typeface="+mn-ea"/>
                <a:cs typeface="+mn-cs"/>
              </a:rPr>
              <a:t> </a:t>
            </a:r>
            <a:r>
              <a:rPr lang="es-ES" sz="2200" b="1" dirty="0" err="1">
                <a:latin typeface="Calibri"/>
                <a:ea typeface="+mn-ea"/>
                <a:cs typeface="+mn-cs"/>
              </a:rPr>
              <a:t>luisteren</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id="{1C731E44-6BA1-4845-BAA9-597703A346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31CC32A1-7AAA-4C31-8C22-412ECE9E13B0}"/>
              </a:ext>
            </a:extLst>
          </p:cNvPr>
          <p:cNvSpPr txBox="1">
            <a:spLocks/>
          </p:cNvSpPr>
          <p:nvPr/>
        </p:nvSpPr>
        <p:spPr>
          <a:xfrm>
            <a:off x="790575" y="2527300"/>
            <a:ext cx="10829925" cy="20113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en-US" sz="2000" b="1" u="sng" dirty="0">
                <a:ea typeface="Adobe Ming Std L" panose="02020300000000000000" pitchFamily="18" charset="-128"/>
                <a:cs typeface="Calibri" pitchFamily="34" charset="0"/>
              </a:rPr>
              <a:t>DOEL</a:t>
            </a:r>
          </a:p>
          <a:p>
            <a:pPr fontAlgn="auto">
              <a:spcAft>
                <a:spcPts val="0"/>
              </a:spcAft>
              <a:buFont typeface="Arial" pitchFamily="34" charset="0"/>
              <a:buNone/>
              <a:defRPr/>
            </a:pPr>
            <a:endParaRPr lang="en-US" sz="2000" b="1" u="sng" dirty="0">
              <a:ea typeface="Adobe Ming Std L" panose="02020300000000000000" pitchFamily="18" charset="-128"/>
              <a:cs typeface="Calibri" pitchFamily="34" charset="0"/>
            </a:endParaRPr>
          </a:p>
          <a:p>
            <a:pPr marL="0" indent="0" algn="just">
              <a:buFont typeface="Arial" pitchFamily="34" charset="0"/>
              <a:buNone/>
              <a:defRPr/>
            </a:pPr>
            <a:r>
              <a:rPr lang="nl-NL" sz="2000" kern="0" dirty="0">
                <a:ea typeface="Calibri"/>
                <a:cs typeface="Calibri" pitchFamily="34" charset="0"/>
                <a:sym typeface="Calibri"/>
              </a:rPr>
              <a:t>Het doel van dit onderwerp is dat taalleraren correct begrijpen wat de student zegt door actieve luisterstrategieën te gebruiken. Bij dit onderwerp gaat het om de mogelijkheid om de ander de tijd te geven om bepaalde gedachten en gevoelens te onderzoeken, ongeacht hoe onduidelijk de berichten zijn.</a:t>
            </a:r>
            <a:endParaRPr lang="en-US" dirty="0"/>
          </a:p>
        </p:txBody>
      </p:sp>
      <p:pic>
        <p:nvPicPr>
          <p:cNvPr id="10" name="Picture 9">
            <a:extLst>
              <a:ext uri="{FF2B5EF4-FFF2-40B4-BE49-F238E27FC236}">
                <a16:creationId xmlns:a16="http://schemas.microsoft.com/office/drawing/2014/main" id="{35F08B54-BF45-4116-BC33-FEA237099B6F}"/>
              </a:ext>
            </a:extLst>
          </p:cNvPr>
          <p:cNvPicPr>
            <a:picLocks noChangeAspect="1"/>
          </p:cNvPicPr>
          <p:nvPr/>
        </p:nvPicPr>
        <p:blipFill rotWithShape="1">
          <a:blip r:embed="rId3" cstate="print">
            <a:duotone>
              <a:prstClr val="black"/>
              <a:srgbClr val="FF0000">
                <a:tint val="45000"/>
                <a:satMod val="400000"/>
              </a:srgbClr>
            </a:duotone>
          </a:blip>
          <a:srcRect t="17905" b="17964"/>
          <a:stretch/>
        </p:blipFill>
        <p:spPr>
          <a:xfrm>
            <a:off x="0" y="-14892"/>
            <a:ext cx="5757196" cy="1407025"/>
          </a:xfrm>
          <a:prstGeom prst="rect">
            <a:avLst/>
          </a:prstGeom>
        </p:spPr>
      </p:pic>
      <p:sp>
        <p:nvSpPr>
          <p:cNvPr id="11" name="Title 1">
            <a:extLst>
              <a:ext uri="{FF2B5EF4-FFF2-40B4-BE49-F238E27FC236}">
                <a16:creationId xmlns:a16="http://schemas.microsoft.com/office/drawing/2014/main" id="{16C6EA52-A5E7-4F37-86AC-3CE87993B867}"/>
              </a:ext>
            </a:extLst>
          </p:cNvPr>
          <p:cNvSpPr txBox="1">
            <a:spLocks/>
          </p:cNvSpPr>
          <p:nvPr/>
        </p:nvSpPr>
        <p:spPr>
          <a:xfrm>
            <a:off x="5695950"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Relatie</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err="1">
                <a:latin typeface="Calibri"/>
                <a:ea typeface="+mn-ea"/>
                <a:cs typeface="+mn-cs"/>
              </a:rPr>
              <a:t>Actief</a:t>
            </a:r>
            <a:r>
              <a:rPr lang="es-ES" sz="2200" b="1" dirty="0">
                <a:latin typeface="Calibri"/>
                <a:ea typeface="+mn-ea"/>
                <a:cs typeface="+mn-cs"/>
              </a:rPr>
              <a:t> </a:t>
            </a:r>
            <a:r>
              <a:rPr lang="es-ES" sz="2200" b="1" dirty="0" err="1">
                <a:latin typeface="Calibri"/>
                <a:ea typeface="+mn-ea"/>
                <a:cs typeface="+mn-cs"/>
              </a:rPr>
              <a:t>luisteren</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7C0B935-6F67-4A76-9D69-FF1C198D63C5}"/>
              </a:ext>
            </a:extLst>
          </p:cNvPr>
          <p:cNvSpPr>
            <a:spLocks noGrp="1"/>
          </p:cNvSpPr>
          <p:nvPr>
            <p:ph type="ctrTitle"/>
          </p:nvPr>
        </p:nvSpPr>
        <p:spPr/>
        <p:txBody>
          <a:bodyPr/>
          <a:lstStyle/>
          <a:p>
            <a:pPr eaLnBrk="1" hangingPunct="1"/>
            <a:endParaRPr lang="en-GB" altLang="en-US"/>
          </a:p>
        </p:txBody>
      </p:sp>
      <p:sp>
        <p:nvSpPr>
          <p:cNvPr id="38915" name="Subtitle 2">
            <a:extLst>
              <a:ext uri="{FF2B5EF4-FFF2-40B4-BE49-F238E27FC236}">
                <a16:creationId xmlns:a16="http://schemas.microsoft.com/office/drawing/2014/main" id="{E4B5F8B1-D21B-4F45-B6B8-938EC8C3BBA3}"/>
              </a:ext>
            </a:extLst>
          </p:cNvPr>
          <p:cNvSpPr>
            <a:spLocks noGrp="1"/>
          </p:cNvSpPr>
          <p:nvPr>
            <p:ph type="subTitle" idx="1"/>
          </p:nvPr>
        </p:nvSpPr>
        <p:spPr/>
        <p:txBody>
          <a:bodyPr/>
          <a:lstStyle/>
          <a:p>
            <a:pPr eaLnBrk="1" hangingPunct="1"/>
            <a:endParaRPr lang="en-GB" altLang="en-US"/>
          </a:p>
        </p:txBody>
      </p:sp>
      <p:pic>
        <p:nvPicPr>
          <p:cNvPr id="38916" name="Picture 3">
            <a:extLst>
              <a:ext uri="{FF2B5EF4-FFF2-40B4-BE49-F238E27FC236}">
                <a16:creationId xmlns:a16="http://schemas.microsoft.com/office/drawing/2014/main" id="{431797BE-C57C-4E76-8A11-23B2F9DF35BB}"/>
              </a:ext>
            </a:extLst>
          </p:cNvPr>
          <p:cNvPicPr>
            <a:picLocks noChangeAspect="1"/>
          </p:cNvPicPr>
          <p:nvPr/>
        </p:nvPicPr>
        <p:blipFill>
          <a:blip r:embed="rId2">
            <a:extLst>
              <a:ext uri="{28A0092B-C50C-407E-A947-70E740481C1C}">
                <a14:useLocalDpi xmlns:a14="http://schemas.microsoft.com/office/drawing/2010/main" val="0"/>
              </a:ext>
            </a:extLst>
          </a:blip>
          <a:srcRect l="-423" r="423" b="16660"/>
          <a:stretch>
            <a:fillRect/>
          </a:stretch>
        </p:blipFill>
        <p:spPr bwMode="auto">
          <a:xfrm>
            <a:off x="-50800" y="-9525"/>
            <a:ext cx="122428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a:extLst>
              <a:ext uri="{FF2B5EF4-FFF2-40B4-BE49-F238E27FC236}">
                <a16:creationId xmlns:a16="http://schemas.microsoft.com/office/drawing/2014/main" id="{C88D8FA8-D201-4BAD-A7D9-1F66E08983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4388" y="4641850"/>
            <a:ext cx="28924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a:extLst>
              <a:ext uri="{FF2B5EF4-FFF2-40B4-BE49-F238E27FC236}">
                <a16:creationId xmlns:a16="http://schemas.microsoft.com/office/drawing/2014/main" id="{D0E41D7C-AE2E-4FD8-ADE4-580D9EC209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21066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D26F6694-A723-42B1-A136-8C153B95D13F}"/>
              </a:ext>
            </a:extLst>
          </p:cNvPr>
          <p:cNvSpPr txBox="1">
            <a:spLocks/>
          </p:cNvSpPr>
          <p:nvPr/>
        </p:nvSpPr>
        <p:spPr>
          <a:xfrm>
            <a:off x="10121900" y="5360988"/>
            <a:ext cx="2120900" cy="2244725"/>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Aft>
                <a:spcPts val="0"/>
              </a:spcAft>
              <a:defRPr/>
            </a:pPr>
            <a:r>
              <a:rPr lang="nl-NL" sz="1050" b="1" dirty="0"/>
              <a:t>Disclaimer: De publicatie is tot stand gekomen met steun van het Erasmus + programma van de Europese Unie. De inhoud van deze pagina is de exclusieve verantwoordelijkheid van partners en kan op geen enkele manier worden beschouwd als een afspiegeling van de standpunten van het NA en de Commissie.</a:t>
            </a:r>
            <a:endParaRPr lang="en-US" sz="1050" dirty="0"/>
          </a:p>
        </p:txBody>
      </p:sp>
      <p:sp>
        <p:nvSpPr>
          <p:cNvPr id="38920" name="Rectangle 7">
            <a:extLst>
              <a:ext uri="{FF2B5EF4-FFF2-40B4-BE49-F238E27FC236}">
                <a16:creationId xmlns:a16="http://schemas.microsoft.com/office/drawing/2014/main" id="{74AEF27D-FE10-48F5-9B47-0D6C321D7ABD}"/>
              </a:ext>
            </a:extLst>
          </p:cNvPr>
          <p:cNvSpPr>
            <a:spLocks noChangeArrowheads="1"/>
          </p:cNvSpPr>
          <p:nvPr/>
        </p:nvSpPr>
        <p:spPr bwMode="auto">
          <a:xfrm>
            <a:off x="3968750" y="5873750"/>
            <a:ext cx="42545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000" b="1">
                <a:solidFill>
                  <a:schemeClr val="bg1"/>
                </a:solidFill>
              </a:rPr>
              <a:t>http://www.l2lifestyle.eu/ </a:t>
            </a:r>
            <a:endParaRPr lang="en-GB" altLang="en-US" sz="2000">
              <a:solidFill>
                <a:schemeClr val="bg1"/>
              </a:solidFill>
            </a:endParaRPr>
          </a:p>
          <a:p>
            <a:pPr eaLnBrk="1" hangingPunct="1">
              <a:lnSpc>
                <a:spcPct val="100000"/>
              </a:lnSpc>
              <a:spcBef>
                <a:spcPct val="0"/>
              </a:spcBef>
              <a:buFontTx/>
              <a:buNone/>
            </a:pPr>
            <a:r>
              <a:rPr lang="en-GB" altLang="en-US" sz="2000" b="1">
                <a:solidFill>
                  <a:schemeClr val="bg1"/>
                </a:solidFill>
              </a:rPr>
              <a:t>https://www.facebook.com/l2lifestyle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C8898892-2147-4727-973A-11777071AB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D27F4E0B-BBAF-4404-96DE-363D73C4AFBC}"/>
              </a:ext>
            </a:extLst>
          </p:cNvPr>
          <p:cNvSpPr txBox="1">
            <a:spLocks/>
          </p:cNvSpPr>
          <p:nvPr/>
        </p:nvSpPr>
        <p:spPr>
          <a:xfrm>
            <a:off x="1427163" y="2327275"/>
            <a:ext cx="8247062" cy="198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endParaRPr lang="en-US" sz="2000" b="1" dirty="0"/>
          </a:p>
          <a:p>
            <a:pPr fontAlgn="auto">
              <a:spcAft>
                <a:spcPts val="0"/>
              </a:spcAft>
              <a:defRPr/>
            </a:pPr>
            <a:endParaRPr lang="en-US" sz="2000" dirty="0"/>
          </a:p>
          <a:p>
            <a:pPr marL="0" indent="0" fontAlgn="auto">
              <a:spcAft>
                <a:spcPts val="0"/>
              </a:spcAft>
              <a:buFont typeface="Arial" pitchFamily="34" charset="0"/>
              <a:buNone/>
              <a:defRPr/>
            </a:pPr>
            <a:endParaRPr lang="en-US" dirty="0"/>
          </a:p>
        </p:txBody>
      </p:sp>
      <p:pic>
        <p:nvPicPr>
          <p:cNvPr id="10" name="Picture 9">
            <a:extLst>
              <a:ext uri="{FF2B5EF4-FFF2-40B4-BE49-F238E27FC236}">
                <a16:creationId xmlns:a16="http://schemas.microsoft.com/office/drawing/2014/main" id="{1F2FF4DD-33DF-43E1-909C-48B0CBC3EA07}"/>
              </a:ext>
            </a:extLst>
          </p:cNvPr>
          <p:cNvPicPr>
            <a:picLocks noChangeAspect="1"/>
          </p:cNvPicPr>
          <p:nvPr/>
        </p:nvPicPr>
        <p:blipFill rotWithShape="1">
          <a:blip r:embed="rId4" cstate="print">
            <a:duotone>
              <a:prstClr val="black"/>
              <a:srgbClr val="FF0000">
                <a:tint val="45000"/>
                <a:satMod val="400000"/>
              </a:srgbClr>
            </a:duotone>
          </a:blip>
          <a:srcRect t="17905" b="17964"/>
          <a:stretch/>
        </p:blipFill>
        <p:spPr>
          <a:xfrm>
            <a:off x="0" y="-14892"/>
            <a:ext cx="5757196" cy="1407025"/>
          </a:xfrm>
          <a:prstGeom prst="rect">
            <a:avLst/>
          </a:prstGeom>
        </p:spPr>
      </p:pic>
      <p:sp>
        <p:nvSpPr>
          <p:cNvPr id="11" name="Title 1">
            <a:extLst>
              <a:ext uri="{FF2B5EF4-FFF2-40B4-BE49-F238E27FC236}">
                <a16:creationId xmlns:a16="http://schemas.microsoft.com/office/drawing/2014/main" id="{75AB397B-2C17-42AD-8027-B91E6ECCB9BE}"/>
              </a:ext>
            </a:extLst>
          </p:cNvPr>
          <p:cNvSpPr txBox="1">
            <a:spLocks/>
          </p:cNvSpPr>
          <p:nvPr/>
        </p:nvSpPr>
        <p:spPr>
          <a:xfrm>
            <a:off x="5695950" y="0"/>
            <a:ext cx="6496050" cy="1406525"/>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Relationship</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n-GB" sz="2200" b="1" dirty="0">
                <a:latin typeface="Calibri"/>
              </a:rPr>
              <a:t>Active listening</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
        <p:nvSpPr>
          <p:cNvPr id="7" name="Rectangle 6">
            <a:extLst>
              <a:ext uri="{FF2B5EF4-FFF2-40B4-BE49-F238E27FC236}">
                <a16:creationId xmlns:a16="http://schemas.microsoft.com/office/drawing/2014/main" id="{F601E57B-95AC-4CAD-8CB8-C8BB31DD7AED}"/>
              </a:ext>
            </a:extLst>
          </p:cNvPr>
          <p:cNvSpPr/>
          <p:nvPr/>
        </p:nvSpPr>
        <p:spPr>
          <a:xfrm>
            <a:off x="788988" y="1887538"/>
            <a:ext cx="10260012" cy="3579812"/>
          </a:xfrm>
          <a:prstGeom prst="rect">
            <a:avLst/>
          </a:prstGeom>
        </p:spPr>
        <p:txBody>
          <a:bodyPr>
            <a:spAutoFit/>
          </a:bodyPr>
          <a:lstStyle/>
          <a:p>
            <a:pPr eaLnBrk="1" fontAlgn="auto" hangingPunct="1">
              <a:spcBef>
                <a:spcPts val="400"/>
              </a:spcBef>
              <a:spcAft>
                <a:spcPts val="0"/>
              </a:spcAft>
              <a:buClr>
                <a:srgbClr val="000000"/>
              </a:buClr>
              <a:defRPr/>
            </a:pPr>
            <a:r>
              <a:rPr lang="en-US" sz="2000" b="1" u="sng" kern="0" dirty="0">
                <a:solidFill>
                  <a:srgbClr val="000000"/>
                </a:solidFill>
                <a:latin typeface="Calibri"/>
                <a:ea typeface="Calibri"/>
                <a:cs typeface="Calibri"/>
                <a:sym typeface="Calibri"/>
              </a:rPr>
              <a:t>DOELEN</a:t>
            </a:r>
          </a:p>
          <a:p>
            <a:pPr eaLnBrk="1" fontAlgn="auto" hangingPunct="1">
              <a:spcBef>
                <a:spcPts val="400"/>
              </a:spcBef>
              <a:spcAft>
                <a:spcPts val="0"/>
              </a:spcAft>
              <a:buClr>
                <a:srgbClr val="000000"/>
              </a:buClr>
              <a:defRPr/>
            </a:pPr>
            <a:endParaRPr lang="en-US" sz="2000" kern="0" dirty="0">
              <a:solidFill>
                <a:srgbClr val="000000"/>
              </a:solidFill>
              <a:latin typeface="Calibri"/>
              <a:ea typeface="Calibri"/>
              <a:cs typeface="Calibri"/>
              <a:sym typeface="Calibri"/>
            </a:endParaRPr>
          </a:p>
          <a:p>
            <a:pPr marL="457200" indent="-355600" algn="just" eaLnBrk="1" fontAlgn="auto" hangingPunct="1">
              <a:spcBef>
                <a:spcPts val="400"/>
              </a:spcBef>
              <a:spcAft>
                <a:spcPts val="0"/>
              </a:spcAft>
              <a:buClr>
                <a:srgbClr val="000000"/>
              </a:buClr>
              <a:buSzPts val="2000"/>
              <a:buFont typeface="Calibri"/>
              <a:buChar char="●"/>
              <a:defRPr/>
            </a:pPr>
            <a:r>
              <a:rPr lang="nl-NL" sz="2000" kern="0" dirty="0">
                <a:solidFill>
                  <a:srgbClr val="000000"/>
                </a:solidFill>
                <a:latin typeface="Calibri"/>
                <a:ea typeface="Calibri"/>
                <a:cs typeface="Calibri"/>
                <a:sym typeface="Calibri"/>
              </a:rPr>
              <a:t>Definieer actief luisteren.</a:t>
            </a:r>
          </a:p>
          <a:p>
            <a:pPr marL="457200" indent="-355600" algn="just" eaLnBrk="1" fontAlgn="auto" hangingPunct="1">
              <a:spcBef>
                <a:spcPts val="400"/>
              </a:spcBef>
              <a:spcAft>
                <a:spcPts val="0"/>
              </a:spcAft>
              <a:buClr>
                <a:srgbClr val="000000"/>
              </a:buClr>
              <a:buSzPts val="2000"/>
              <a:buFont typeface="Calibri"/>
              <a:buChar char="●"/>
              <a:defRPr/>
            </a:pPr>
            <a:endParaRPr lang="nl-NL" sz="2000" kern="0" dirty="0">
              <a:solidFill>
                <a:srgbClr val="000000"/>
              </a:solidFill>
              <a:latin typeface="Calibri"/>
              <a:ea typeface="Calibri"/>
              <a:cs typeface="Calibri"/>
              <a:sym typeface="Calibri"/>
            </a:endParaRPr>
          </a:p>
          <a:p>
            <a:pPr marL="457200" indent="-355600" algn="just" eaLnBrk="1" fontAlgn="auto" hangingPunct="1">
              <a:spcBef>
                <a:spcPts val="400"/>
              </a:spcBef>
              <a:spcAft>
                <a:spcPts val="0"/>
              </a:spcAft>
              <a:buClr>
                <a:srgbClr val="000000"/>
              </a:buClr>
              <a:buSzPts val="2000"/>
              <a:buFont typeface="Calibri"/>
              <a:buChar char="●"/>
              <a:defRPr/>
            </a:pPr>
            <a:r>
              <a:rPr lang="nl-NL" sz="2000" kern="0" dirty="0">
                <a:solidFill>
                  <a:srgbClr val="000000"/>
                </a:solidFill>
                <a:latin typeface="Calibri"/>
                <a:ea typeface="Calibri"/>
                <a:cs typeface="Calibri"/>
                <a:sym typeface="Calibri"/>
              </a:rPr>
              <a:t>Identificeer effectieve luisterstrategieën.</a:t>
            </a:r>
          </a:p>
          <a:p>
            <a:pPr marL="457200" indent="-355600" algn="just" eaLnBrk="1" fontAlgn="auto" hangingPunct="1">
              <a:spcBef>
                <a:spcPts val="400"/>
              </a:spcBef>
              <a:spcAft>
                <a:spcPts val="0"/>
              </a:spcAft>
              <a:buClr>
                <a:srgbClr val="000000"/>
              </a:buClr>
              <a:buSzPts val="2000"/>
              <a:buFont typeface="Calibri"/>
              <a:buChar char="●"/>
              <a:defRPr/>
            </a:pPr>
            <a:endParaRPr lang="nl-NL" sz="2000" kern="0" dirty="0">
              <a:solidFill>
                <a:srgbClr val="000000"/>
              </a:solidFill>
              <a:latin typeface="Calibri"/>
              <a:ea typeface="Calibri"/>
              <a:cs typeface="Calibri"/>
              <a:sym typeface="Calibri"/>
            </a:endParaRPr>
          </a:p>
          <a:p>
            <a:pPr marL="457200" indent="-355600" algn="just" eaLnBrk="1" fontAlgn="auto" hangingPunct="1">
              <a:spcBef>
                <a:spcPts val="400"/>
              </a:spcBef>
              <a:spcAft>
                <a:spcPts val="0"/>
              </a:spcAft>
              <a:buClr>
                <a:srgbClr val="000000"/>
              </a:buClr>
              <a:buSzPts val="2000"/>
              <a:buFont typeface="Calibri"/>
              <a:buChar char="●"/>
              <a:defRPr/>
            </a:pPr>
            <a:r>
              <a:rPr lang="nl-NL" sz="2000" kern="0" dirty="0">
                <a:solidFill>
                  <a:srgbClr val="000000"/>
                </a:solidFill>
                <a:latin typeface="Calibri"/>
                <a:ea typeface="Calibri"/>
                <a:cs typeface="Calibri"/>
                <a:sym typeface="Calibri"/>
              </a:rPr>
              <a:t>Begrijp de fasen van het luisterproces.</a:t>
            </a:r>
          </a:p>
          <a:p>
            <a:pPr marL="457200" indent="-355600" algn="just" eaLnBrk="1" fontAlgn="auto" hangingPunct="1">
              <a:spcBef>
                <a:spcPts val="400"/>
              </a:spcBef>
              <a:spcAft>
                <a:spcPts val="0"/>
              </a:spcAft>
              <a:buClr>
                <a:srgbClr val="000000"/>
              </a:buClr>
              <a:buSzPts val="2000"/>
              <a:buFont typeface="Calibri"/>
              <a:buChar char="●"/>
              <a:defRPr/>
            </a:pPr>
            <a:endParaRPr lang="nl-NL" sz="2000" kern="0" dirty="0">
              <a:solidFill>
                <a:srgbClr val="000000"/>
              </a:solidFill>
              <a:latin typeface="Calibri"/>
              <a:ea typeface="Calibri"/>
              <a:cs typeface="Calibri"/>
              <a:sym typeface="Calibri"/>
            </a:endParaRPr>
          </a:p>
          <a:p>
            <a:pPr marL="457200" indent="-355600" algn="just" eaLnBrk="1" fontAlgn="auto" hangingPunct="1">
              <a:spcBef>
                <a:spcPts val="400"/>
              </a:spcBef>
              <a:spcAft>
                <a:spcPts val="0"/>
              </a:spcAft>
              <a:buClr>
                <a:srgbClr val="000000"/>
              </a:buClr>
              <a:buSzPts val="2000"/>
              <a:buFont typeface="Calibri"/>
              <a:buChar char="●"/>
              <a:defRPr/>
            </a:pPr>
            <a:r>
              <a:rPr lang="nl-NL" sz="2000" kern="0" dirty="0">
                <a:solidFill>
                  <a:srgbClr val="000000"/>
                </a:solidFill>
                <a:latin typeface="Calibri"/>
                <a:ea typeface="Calibri"/>
                <a:cs typeface="Calibri"/>
                <a:sym typeface="Calibri"/>
              </a:rPr>
              <a:t>Verbeter het vermogen om middelen te gebruiken om luistervaardigheden bij het lesgeven te verbeteren om studenten te motiveren hun leerplannen na te streven.</a:t>
            </a:r>
            <a:endParaRPr lang="en-GB" sz="2000" dirty="0"/>
          </a:p>
        </p:txBody>
      </p:sp>
      <p:sp>
        <p:nvSpPr>
          <p:cNvPr id="8" name="Title 1">
            <a:extLst>
              <a:ext uri="{FF2B5EF4-FFF2-40B4-BE49-F238E27FC236}">
                <a16:creationId xmlns:a16="http://schemas.microsoft.com/office/drawing/2014/main" id="{E542EBC8-B924-478C-9575-C1EFA1E5E64C}"/>
              </a:ext>
            </a:extLst>
          </p:cNvPr>
          <p:cNvSpPr txBox="1">
            <a:spLocks/>
          </p:cNvSpPr>
          <p:nvPr/>
        </p:nvSpPr>
        <p:spPr>
          <a:xfrm>
            <a:off x="5695950"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Relatie</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err="1">
                <a:latin typeface="Calibri"/>
                <a:ea typeface="+mn-ea"/>
                <a:cs typeface="+mn-cs"/>
              </a:rPr>
              <a:t>Actief</a:t>
            </a:r>
            <a:r>
              <a:rPr lang="es-ES" sz="2200" b="1" dirty="0">
                <a:latin typeface="Calibri"/>
                <a:ea typeface="+mn-ea"/>
                <a:cs typeface="+mn-cs"/>
              </a:rPr>
              <a:t> </a:t>
            </a:r>
            <a:r>
              <a:rPr lang="es-ES" sz="2200" b="1" dirty="0" err="1">
                <a:latin typeface="Calibri"/>
                <a:ea typeface="+mn-ea"/>
                <a:cs typeface="+mn-cs"/>
              </a:rPr>
              <a:t>luisteren</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EEB9BE42-46FF-474A-8201-6E98E9F044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4A1D742-F34A-4C78-BF4F-833472522EC7}"/>
              </a:ext>
            </a:extLst>
          </p:cNvPr>
          <p:cNvPicPr>
            <a:picLocks noChangeAspect="1"/>
          </p:cNvPicPr>
          <p:nvPr/>
        </p:nvPicPr>
        <p:blipFill rotWithShape="1">
          <a:blip r:embed="rId3" cstate="print">
            <a:duotone>
              <a:prstClr val="black"/>
              <a:srgbClr val="FF0000">
                <a:tint val="45000"/>
                <a:satMod val="400000"/>
              </a:srgbClr>
            </a:duotone>
          </a:blip>
          <a:srcRect t="17905" b="17964"/>
          <a:stretch/>
        </p:blipFill>
        <p:spPr>
          <a:xfrm>
            <a:off x="0" y="-14892"/>
            <a:ext cx="5757196" cy="1407025"/>
          </a:xfrm>
          <a:prstGeom prst="rect">
            <a:avLst/>
          </a:prstGeom>
        </p:spPr>
      </p:pic>
      <p:sp>
        <p:nvSpPr>
          <p:cNvPr id="11" name="Title 1">
            <a:extLst>
              <a:ext uri="{FF2B5EF4-FFF2-40B4-BE49-F238E27FC236}">
                <a16:creationId xmlns:a16="http://schemas.microsoft.com/office/drawing/2014/main" id="{D7BC2F68-32CE-42DF-9C2D-F0544F6BA63B}"/>
              </a:ext>
            </a:extLst>
          </p:cNvPr>
          <p:cNvSpPr txBox="1">
            <a:spLocks/>
          </p:cNvSpPr>
          <p:nvPr/>
        </p:nvSpPr>
        <p:spPr>
          <a:xfrm>
            <a:off x="5695950"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Relationship</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n-GB" sz="2200" b="1" dirty="0">
                <a:latin typeface="Calibri"/>
              </a:rPr>
              <a:t>Active listening</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
        <p:nvSpPr>
          <p:cNvPr id="8" name="Rectangle 7">
            <a:extLst>
              <a:ext uri="{FF2B5EF4-FFF2-40B4-BE49-F238E27FC236}">
                <a16:creationId xmlns:a16="http://schemas.microsoft.com/office/drawing/2014/main" id="{9AE3EE90-3279-40E0-B5A2-5E4AE1B47318}"/>
              </a:ext>
            </a:extLst>
          </p:cNvPr>
          <p:cNvSpPr/>
          <p:nvPr/>
        </p:nvSpPr>
        <p:spPr>
          <a:xfrm>
            <a:off x="765175" y="2041525"/>
            <a:ext cx="7040563" cy="4267200"/>
          </a:xfrm>
          <a:prstGeom prst="rect">
            <a:avLst/>
          </a:prstGeom>
        </p:spPr>
        <p:txBody>
          <a:bodyPr>
            <a:spAutoFit/>
          </a:bodyPr>
          <a:lstStyle/>
          <a:p>
            <a:pPr algn="just">
              <a:spcBef>
                <a:spcPts val="400"/>
              </a:spcBef>
              <a:spcAft>
                <a:spcPts val="0"/>
              </a:spcAft>
              <a:defRPr/>
            </a:pPr>
            <a:r>
              <a:rPr lang="en-US" sz="2000" b="1" u="sng" dirty="0">
                <a:latin typeface="Calibri"/>
                <a:ea typeface="Calibri"/>
                <a:cs typeface="Calibri"/>
                <a:sym typeface="Calibri"/>
              </a:rPr>
              <a:t>INHOUD</a:t>
            </a:r>
            <a:r>
              <a:rPr lang="en-US" sz="2000" dirty="0">
                <a:latin typeface="Calibri"/>
                <a:ea typeface="Calibri"/>
                <a:cs typeface="Calibri"/>
                <a:sym typeface="Calibri"/>
              </a:rPr>
              <a:t> </a:t>
            </a:r>
          </a:p>
          <a:p>
            <a:pPr algn="just">
              <a:spcBef>
                <a:spcPts val="400"/>
              </a:spcBef>
              <a:spcAft>
                <a:spcPts val="0"/>
              </a:spcAft>
              <a:defRPr/>
            </a:pPr>
            <a:endParaRPr lang="en-US" dirty="0">
              <a:latin typeface="Calibri"/>
              <a:ea typeface="Calibri"/>
              <a:cs typeface="Calibri"/>
              <a:sym typeface="Calibri"/>
            </a:endParaRPr>
          </a:p>
          <a:p>
            <a:pPr marL="457200" indent="-355600" algn="just">
              <a:spcBef>
                <a:spcPts val="400"/>
              </a:spcBef>
              <a:spcAft>
                <a:spcPts val="0"/>
              </a:spcAft>
              <a:buClr>
                <a:schemeClr val="dk1"/>
              </a:buClr>
              <a:buSzPts val="2000"/>
              <a:buFont typeface="Calibri"/>
              <a:buChar char="●"/>
              <a:defRPr/>
            </a:pPr>
            <a:r>
              <a:rPr lang="nl-NL" sz="2000" dirty="0">
                <a:sym typeface="Calibri" pitchFamily="34" charset="0"/>
              </a:rPr>
              <a:t>Wat is actief luisteren?</a:t>
            </a:r>
          </a:p>
          <a:p>
            <a:pPr marL="457200" indent="-355600" algn="just">
              <a:spcBef>
                <a:spcPts val="400"/>
              </a:spcBef>
              <a:spcAft>
                <a:spcPts val="0"/>
              </a:spcAft>
              <a:buClr>
                <a:schemeClr val="dk1"/>
              </a:buClr>
              <a:buSzPts val="2000"/>
              <a:buFont typeface="Calibri"/>
              <a:buChar char="●"/>
              <a:defRPr/>
            </a:pPr>
            <a:endParaRPr lang="nl-NL" sz="2000" dirty="0">
              <a:sym typeface="Calibri" pitchFamily="34" charset="0"/>
            </a:endParaRPr>
          </a:p>
          <a:p>
            <a:pPr marL="457200" indent="-355600" algn="just">
              <a:spcBef>
                <a:spcPts val="400"/>
              </a:spcBef>
              <a:spcAft>
                <a:spcPts val="0"/>
              </a:spcAft>
              <a:buClr>
                <a:schemeClr val="dk1"/>
              </a:buClr>
              <a:buSzPts val="2000"/>
              <a:buFont typeface="Calibri"/>
              <a:buChar char="●"/>
              <a:defRPr/>
            </a:pPr>
            <a:r>
              <a:rPr lang="nl-NL" sz="2000" dirty="0">
                <a:sym typeface="Calibri" pitchFamily="34" charset="0"/>
              </a:rPr>
              <a:t>Actief luisteren - effectieve luisterfasen</a:t>
            </a:r>
          </a:p>
          <a:p>
            <a:pPr marL="457200" indent="-355600" algn="just">
              <a:spcBef>
                <a:spcPts val="400"/>
              </a:spcBef>
              <a:spcAft>
                <a:spcPts val="0"/>
              </a:spcAft>
              <a:buClr>
                <a:schemeClr val="dk1"/>
              </a:buClr>
              <a:buSzPts val="2000"/>
              <a:buFont typeface="Calibri"/>
              <a:buChar char="●"/>
              <a:defRPr/>
            </a:pPr>
            <a:endParaRPr lang="nl-NL" sz="2000" dirty="0">
              <a:sym typeface="Calibri" pitchFamily="34" charset="0"/>
            </a:endParaRPr>
          </a:p>
          <a:p>
            <a:pPr marL="457200" indent="-355600" algn="just">
              <a:spcBef>
                <a:spcPts val="400"/>
              </a:spcBef>
              <a:spcAft>
                <a:spcPts val="0"/>
              </a:spcAft>
              <a:buClr>
                <a:schemeClr val="dk1"/>
              </a:buClr>
              <a:buSzPts val="2000"/>
              <a:buFont typeface="Calibri"/>
              <a:buChar char="●"/>
              <a:defRPr/>
            </a:pPr>
            <a:r>
              <a:rPr lang="nl-NL" sz="2000" dirty="0">
                <a:sym typeface="Calibri" pitchFamily="34" charset="0"/>
              </a:rPr>
              <a:t>Luisterverwachtingen stellen</a:t>
            </a:r>
          </a:p>
          <a:p>
            <a:pPr marL="457200" indent="-355600" algn="just">
              <a:spcBef>
                <a:spcPts val="400"/>
              </a:spcBef>
              <a:spcAft>
                <a:spcPts val="0"/>
              </a:spcAft>
              <a:buClr>
                <a:schemeClr val="dk1"/>
              </a:buClr>
              <a:buSzPts val="2000"/>
              <a:buFont typeface="Calibri"/>
              <a:buChar char="●"/>
              <a:defRPr/>
            </a:pPr>
            <a:endParaRPr lang="nl-NL" sz="2000" dirty="0">
              <a:sym typeface="Calibri" pitchFamily="34" charset="0"/>
            </a:endParaRPr>
          </a:p>
          <a:p>
            <a:pPr marL="457200" indent="-355600" algn="just">
              <a:spcBef>
                <a:spcPts val="400"/>
              </a:spcBef>
              <a:spcAft>
                <a:spcPts val="0"/>
              </a:spcAft>
              <a:buClr>
                <a:schemeClr val="dk1"/>
              </a:buClr>
              <a:buSzPts val="2000"/>
              <a:buFont typeface="Calibri"/>
              <a:buChar char="●"/>
              <a:defRPr/>
            </a:pPr>
            <a:r>
              <a:rPr lang="nl-NL" sz="2000" dirty="0">
                <a:sym typeface="Calibri" pitchFamily="34" charset="0"/>
              </a:rPr>
              <a:t>De kunst van luistervaardigheid - Zich bewust worden van aannames</a:t>
            </a:r>
          </a:p>
          <a:p>
            <a:pPr marL="457200" indent="-355600" algn="just">
              <a:spcBef>
                <a:spcPts val="400"/>
              </a:spcBef>
              <a:spcAft>
                <a:spcPts val="0"/>
              </a:spcAft>
              <a:buClr>
                <a:schemeClr val="dk1"/>
              </a:buClr>
              <a:buSzPts val="2000"/>
              <a:buFont typeface="Calibri"/>
              <a:buChar char="●"/>
              <a:defRPr/>
            </a:pPr>
            <a:endParaRPr lang="nl-NL" sz="2000" dirty="0">
              <a:sym typeface="Calibri" pitchFamily="34" charset="0"/>
            </a:endParaRPr>
          </a:p>
          <a:p>
            <a:pPr marL="457200" indent="-355600" algn="just">
              <a:spcBef>
                <a:spcPts val="400"/>
              </a:spcBef>
              <a:spcAft>
                <a:spcPts val="0"/>
              </a:spcAft>
              <a:buClr>
                <a:schemeClr val="dk1"/>
              </a:buClr>
              <a:buSzPts val="2000"/>
              <a:buFont typeface="Calibri"/>
              <a:buChar char="●"/>
              <a:defRPr/>
            </a:pPr>
            <a:r>
              <a:rPr lang="nl-NL" sz="2000" dirty="0">
                <a:sym typeface="Calibri" pitchFamily="34" charset="0"/>
              </a:rPr>
              <a:t>Hoe nuttig is dit in het L2-klaslokaal?</a:t>
            </a:r>
            <a:endParaRPr lang="en-US" sz="2000" dirty="0">
              <a:latin typeface="Calibri"/>
              <a:ea typeface="Calibri"/>
              <a:cs typeface="Calibri"/>
              <a:sym typeface="Calibri"/>
            </a:endParaRPr>
          </a:p>
        </p:txBody>
      </p:sp>
      <p:sp>
        <p:nvSpPr>
          <p:cNvPr id="6" name="Title 1">
            <a:extLst>
              <a:ext uri="{FF2B5EF4-FFF2-40B4-BE49-F238E27FC236}">
                <a16:creationId xmlns:a16="http://schemas.microsoft.com/office/drawing/2014/main" id="{E43225CB-EF2A-4652-89DC-B214572C188F}"/>
              </a:ext>
            </a:extLst>
          </p:cNvPr>
          <p:cNvSpPr txBox="1">
            <a:spLocks/>
          </p:cNvSpPr>
          <p:nvPr/>
        </p:nvSpPr>
        <p:spPr>
          <a:xfrm>
            <a:off x="5695950" y="0"/>
            <a:ext cx="6496050" cy="1406525"/>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Relatie</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err="1">
                <a:latin typeface="Calibri"/>
                <a:ea typeface="+mn-ea"/>
                <a:cs typeface="+mn-cs"/>
              </a:rPr>
              <a:t>Actief</a:t>
            </a:r>
            <a:r>
              <a:rPr lang="es-ES" sz="2200" b="1" dirty="0">
                <a:latin typeface="Calibri"/>
                <a:ea typeface="+mn-ea"/>
                <a:cs typeface="+mn-cs"/>
              </a:rPr>
              <a:t> </a:t>
            </a:r>
            <a:r>
              <a:rPr lang="es-ES" sz="2200" b="1" dirty="0" err="1">
                <a:latin typeface="Calibri"/>
                <a:ea typeface="+mn-ea"/>
                <a:cs typeface="+mn-cs"/>
              </a:rPr>
              <a:t>luisteren</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a:extLst>
              <a:ext uri="{FF2B5EF4-FFF2-40B4-BE49-F238E27FC236}">
                <a16:creationId xmlns:a16="http://schemas.microsoft.com/office/drawing/2014/main" id="{2BDB20C0-B3F0-4FB8-9DCE-87324BF72D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8910135-F0A8-4459-9203-062DF89DA4B9}"/>
              </a:ext>
            </a:extLst>
          </p:cNvPr>
          <p:cNvPicPr>
            <a:picLocks noChangeAspect="1"/>
          </p:cNvPicPr>
          <p:nvPr/>
        </p:nvPicPr>
        <p:blipFill rotWithShape="1">
          <a:blip r:embed="rId4" cstate="print">
            <a:duotone>
              <a:prstClr val="black"/>
              <a:srgbClr val="FF0000">
                <a:tint val="45000"/>
                <a:satMod val="400000"/>
              </a:srgbClr>
            </a:duotone>
          </a:blip>
          <a:srcRect t="17905" b="17964"/>
          <a:stretch/>
        </p:blipFill>
        <p:spPr>
          <a:xfrm>
            <a:off x="0" y="-14892"/>
            <a:ext cx="5757196" cy="1407025"/>
          </a:xfrm>
          <a:prstGeom prst="rect">
            <a:avLst/>
          </a:prstGeom>
        </p:spPr>
      </p:pic>
      <p:sp>
        <p:nvSpPr>
          <p:cNvPr id="11" name="Title 1">
            <a:extLst>
              <a:ext uri="{FF2B5EF4-FFF2-40B4-BE49-F238E27FC236}">
                <a16:creationId xmlns:a16="http://schemas.microsoft.com/office/drawing/2014/main" id="{A0807121-48F8-4CC0-9794-940C404BF6F4}"/>
              </a:ext>
            </a:extLst>
          </p:cNvPr>
          <p:cNvSpPr txBox="1">
            <a:spLocks/>
          </p:cNvSpPr>
          <p:nvPr/>
        </p:nvSpPr>
        <p:spPr>
          <a:xfrm>
            <a:off x="5695950"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Relationship</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n-GB" sz="2200" b="1" dirty="0">
                <a:latin typeface="Calibri"/>
              </a:rPr>
              <a:t>Active listening</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
        <p:nvSpPr>
          <p:cNvPr id="8197" name="Rectangle 6">
            <a:extLst>
              <a:ext uri="{FF2B5EF4-FFF2-40B4-BE49-F238E27FC236}">
                <a16:creationId xmlns:a16="http://schemas.microsoft.com/office/drawing/2014/main" id="{CB95AAAB-90A5-4352-9A7F-E135AAD6962A}"/>
              </a:ext>
            </a:extLst>
          </p:cNvPr>
          <p:cNvSpPr>
            <a:spLocks noChangeArrowheads="1"/>
          </p:cNvSpPr>
          <p:nvPr/>
        </p:nvSpPr>
        <p:spPr bwMode="auto">
          <a:xfrm>
            <a:off x="228600" y="1508125"/>
            <a:ext cx="1167765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ts val="400"/>
              </a:spcBef>
              <a:buFontTx/>
              <a:buNone/>
            </a:pPr>
            <a:r>
              <a:rPr lang="en-US" altLang="en-US" sz="2000" b="1" u="sng">
                <a:sym typeface="Calibri" panose="020F0502020204030204" pitchFamily="34" charset="0"/>
              </a:rPr>
              <a:t>Wat is actief luisteren?</a:t>
            </a:r>
          </a:p>
          <a:p>
            <a:pPr algn="just">
              <a:lnSpc>
                <a:spcPct val="100000"/>
              </a:lnSpc>
              <a:spcBef>
                <a:spcPts val="400"/>
              </a:spcBef>
              <a:buFontTx/>
              <a:buNone/>
            </a:pPr>
            <a:r>
              <a:rPr lang="nl-NL" altLang="en-US" sz="2000">
                <a:sym typeface="Calibri" panose="020F0502020204030204" pitchFamily="34" charset="0"/>
              </a:rPr>
              <a:t>Actief luisteren is een gestructureerde manier van luisteren en reageren, zodat de leerlingen weten dat u echt geïnteresseerd bent in hun ideeën, zorgen en meningen. Een effectieve leraar in de klas is niet alleen een deskundige en bekwame leraar. Goede luistervaardigheden zijn nodig om empathie en begrip voor de studenten te ontwikkelen en om te beoordelen of ze begrijpen wat hen wordt geleerd.</a:t>
            </a:r>
            <a:endParaRPr lang="en-US" altLang="en-US" sz="2000" i="1">
              <a:sym typeface="Calibri" panose="020F0502020204030204" pitchFamily="34" charset="0"/>
            </a:endParaRPr>
          </a:p>
        </p:txBody>
      </p:sp>
      <p:sp>
        <p:nvSpPr>
          <p:cNvPr id="13" name="TextBox 12">
            <a:extLst>
              <a:ext uri="{FF2B5EF4-FFF2-40B4-BE49-F238E27FC236}">
                <a16:creationId xmlns:a16="http://schemas.microsoft.com/office/drawing/2014/main" id="{8E34E9CF-843A-4824-A91B-592E60F9A312}"/>
              </a:ext>
            </a:extLst>
          </p:cNvPr>
          <p:cNvSpPr txBox="1"/>
          <p:nvPr/>
        </p:nvSpPr>
        <p:spPr>
          <a:xfrm>
            <a:off x="4779963" y="6581775"/>
            <a:ext cx="3467100" cy="276225"/>
          </a:xfrm>
          <a:prstGeom prst="rect">
            <a:avLst/>
          </a:prstGeom>
          <a:noFill/>
        </p:spPr>
        <p:txBody>
          <a:bodyPr>
            <a:spAutoFit/>
          </a:bodyPr>
          <a:lstStyle/>
          <a:p>
            <a:pPr eaLnBrk="1" fontAlgn="auto" hangingPunct="1">
              <a:spcBef>
                <a:spcPts val="0"/>
              </a:spcBef>
              <a:spcAft>
                <a:spcPts val="0"/>
              </a:spcAft>
              <a:buClr>
                <a:srgbClr val="000000"/>
              </a:buClr>
              <a:defRPr/>
            </a:pPr>
            <a:r>
              <a:rPr lang="nl-NL" sz="1200" kern="0" dirty="0">
                <a:solidFill>
                  <a:srgbClr val="000000"/>
                </a:solidFill>
                <a:cs typeface="Calibri" pitchFamily="34" charset="0"/>
                <a:sym typeface="Arial"/>
              </a:rPr>
              <a:t>Foto door Mimi Thian op Unsplash</a:t>
            </a:r>
            <a:endParaRPr lang="en-GB" sz="1200" u="sng" kern="0" dirty="0">
              <a:solidFill>
                <a:srgbClr val="000000"/>
              </a:solidFill>
              <a:cs typeface="Calibri" pitchFamily="34" charset="0"/>
              <a:sym typeface="Arial"/>
            </a:endParaRPr>
          </a:p>
        </p:txBody>
      </p:sp>
      <p:pic>
        <p:nvPicPr>
          <p:cNvPr id="8199" name="Picture 2">
            <a:extLst>
              <a:ext uri="{FF2B5EF4-FFF2-40B4-BE49-F238E27FC236}">
                <a16:creationId xmlns:a16="http://schemas.microsoft.com/office/drawing/2014/main" id="{AF1014CE-9E99-44B2-BF9F-1AB5889E8B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1563" y="3205163"/>
            <a:ext cx="460692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BEF28A7F-DCB0-4934-BA0C-E1FCAD2E938D}"/>
              </a:ext>
            </a:extLst>
          </p:cNvPr>
          <p:cNvSpPr txBox="1">
            <a:spLocks/>
          </p:cNvSpPr>
          <p:nvPr/>
        </p:nvSpPr>
        <p:spPr>
          <a:xfrm>
            <a:off x="5848350" y="-6350"/>
            <a:ext cx="6496050" cy="1406525"/>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Relatie</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err="1">
                <a:latin typeface="Calibri"/>
                <a:ea typeface="+mn-ea"/>
                <a:cs typeface="+mn-cs"/>
              </a:rPr>
              <a:t>Actief</a:t>
            </a:r>
            <a:r>
              <a:rPr lang="es-ES" sz="2200" b="1" dirty="0">
                <a:latin typeface="Calibri"/>
                <a:ea typeface="+mn-ea"/>
                <a:cs typeface="+mn-cs"/>
              </a:rPr>
              <a:t> </a:t>
            </a:r>
            <a:r>
              <a:rPr lang="es-ES" sz="2200" b="1" dirty="0" err="1">
                <a:latin typeface="Calibri"/>
                <a:ea typeface="+mn-ea"/>
                <a:cs typeface="+mn-cs"/>
              </a:rPr>
              <a:t>luisteren</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a:extLst>
              <a:ext uri="{FF2B5EF4-FFF2-40B4-BE49-F238E27FC236}">
                <a16:creationId xmlns:a16="http://schemas.microsoft.com/office/drawing/2014/main" id="{52B4D8BD-B7D6-49C7-A711-7F08863DE9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7F769CB-9CA6-4C3F-AEF9-871CF58EC86F}"/>
              </a:ext>
            </a:extLst>
          </p:cNvPr>
          <p:cNvPicPr>
            <a:picLocks noChangeAspect="1"/>
          </p:cNvPicPr>
          <p:nvPr/>
        </p:nvPicPr>
        <p:blipFill rotWithShape="1">
          <a:blip r:embed="rId4" cstate="print">
            <a:duotone>
              <a:prstClr val="black"/>
              <a:srgbClr val="FF0000">
                <a:tint val="45000"/>
                <a:satMod val="400000"/>
              </a:srgbClr>
            </a:duotone>
          </a:blip>
          <a:srcRect t="17905" b="17964"/>
          <a:stretch/>
        </p:blipFill>
        <p:spPr>
          <a:xfrm>
            <a:off x="0" y="-14892"/>
            <a:ext cx="5757196" cy="1407025"/>
          </a:xfrm>
          <a:prstGeom prst="rect">
            <a:avLst/>
          </a:prstGeom>
        </p:spPr>
      </p:pic>
      <p:sp>
        <p:nvSpPr>
          <p:cNvPr id="11" name="Title 1">
            <a:extLst>
              <a:ext uri="{FF2B5EF4-FFF2-40B4-BE49-F238E27FC236}">
                <a16:creationId xmlns:a16="http://schemas.microsoft.com/office/drawing/2014/main" id="{64F126E0-B686-4720-A508-7AEE03372052}"/>
              </a:ext>
            </a:extLst>
          </p:cNvPr>
          <p:cNvSpPr txBox="1">
            <a:spLocks/>
          </p:cNvSpPr>
          <p:nvPr/>
        </p:nvSpPr>
        <p:spPr>
          <a:xfrm>
            <a:off x="5695950"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Relationship</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n-GB" sz="2200" b="1" dirty="0">
                <a:latin typeface="Calibri"/>
              </a:rPr>
              <a:t>Active listening</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
        <p:nvSpPr>
          <p:cNvPr id="10245" name="Rectangle 7">
            <a:extLst>
              <a:ext uri="{FF2B5EF4-FFF2-40B4-BE49-F238E27FC236}">
                <a16:creationId xmlns:a16="http://schemas.microsoft.com/office/drawing/2014/main" id="{A1507068-DC41-4FD2-9334-FC65C6D11679}"/>
              </a:ext>
            </a:extLst>
          </p:cNvPr>
          <p:cNvSpPr>
            <a:spLocks noChangeArrowheads="1"/>
          </p:cNvSpPr>
          <p:nvPr/>
        </p:nvSpPr>
        <p:spPr bwMode="auto">
          <a:xfrm>
            <a:off x="323850" y="2878138"/>
            <a:ext cx="115443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ts val="400"/>
              </a:spcBef>
              <a:buFontTx/>
              <a:buNone/>
            </a:pPr>
            <a:r>
              <a:rPr lang="nl-NL" altLang="en-US" sz="2000" i="1"/>
              <a:t>Het klasgemiddelde voor de laatste Engelse test was 5.</a:t>
            </a:r>
          </a:p>
          <a:p>
            <a:pPr algn="just">
              <a:lnSpc>
                <a:spcPct val="100000"/>
              </a:lnSpc>
              <a:spcBef>
                <a:spcPts val="400"/>
              </a:spcBef>
              <a:buFontTx/>
              <a:buNone/>
            </a:pPr>
            <a:endParaRPr lang="en-US" altLang="en-US" sz="2000"/>
          </a:p>
          <a:p>
            <a:pPr algn="just">
              <a:lnSpc>
                <a:spcPct val="100000"/>
              </a:lnSpc>
              <a:spcBef>
                <a:spcPts val="400"/>
              </a:spcBef>
              <a:buFontTx/>
              <a:buNone/>
            </a:pPr>
            <a:r>
              <a:rPr lang="en-US" altLang="en-US" sz="2000" b="1"/>
              <a:t>Scenario 1: </a:t>
            </a:r>
            <a:r>
              <a:rPr lang="nl-NL" altLang="en-US" sz="2000"/>
              <a:t>‘’U legde het uit. Je hebt beoordeeld. Je herinnerde je eraan. Je geest zoekt onmiddellijk iemand die je de schuld kunt geven. Het is de schuld van de leerlingen. Ze letten niet op. Ze gaven niet genoeg om vragen te stellen. ’’</a:t>
            </a:r>
            <a:endParaRPr lang="en-US" altLang="en-US" sz="2000"/>
          </a:p>
          <a:p>
            <a:pPr algn="just">
              <a:lnSpc>
                <a:spcPct val="100000"/>
              </a:lnSpc>
              <a:spcBef>
                <a:spcPts val="400"/>
              </a:spcBef>
              <a:buFontTx/>
              <a:buNone/>
            </a:pPr>
            <a:r>
              <a:rPr lang="en-US" altLang="en-US" sz="2000" b="1">
                <a:solidFill>
                  <a:srgbClr val="000000"/>
                </a:solidFill>
                <a:cs typeface="Calibri" panose="020F0502020204030204" pitchFamily="34" charset="0"/>
                <a:sym typeface="Calibri" panose="020F0502020204030204" pitchFamily="34" charset="0"/>
              </a:rPr>
              <a:t>Scenario 2</a:t>
            </a:r>
            <a:r>
              <a:rPr lang="en-US" altLang="en-US" sz="2000">
                <a:solidFill>
                  <a:srgbClr val="000000"/>
                </a:solidFill>
                <a:cs typeface="Calibri" panose="020F0502020204030204" pitchFamily="34" charset="0"/>
                <a:sym typeface="Calibri" panose="020F0502020204030204" pitchFamily="34" charset="0"/>
              </a:rPr>
              <a:t>: </a:t>
            </a:r>
            <a:r>
              <a:rPr lang="nl-NL" altLang="en-US" sz="2000">
                <a:solidFill>
                  <a:srgbClr val="000000"/>
                </a:solidFill>
                <a:cs typeface="Calibri" panose="020F0502020204030204" pitchFamily="34" charset="0"/>
                <a:sym typeface="Calibri" panose="020F0502020204030204" pitchFamily="34" charset="0"/>
              </a:rPr>
              <a:t>‘’ Wat als de leerlingen uw uitleg niet begrepen? Wat als ze zo in de war waren dat ze niet eens wisten welke vragen ze moesten stellen? ’’</a:t>
            </a:r>
            <a:endParaRPr lang="en-US" altLang="en-US" sz="2000" b="1" i="1">
              <a:solidFill>
                <a:srgbClr val="000000"/>
              </a:solidFill>
              <a:cs typeface="Calibri" panose="020F0502020204030204" pitchFamily="34" charset="0"/>
              <a:sym typeface="Calibri" panose="020F0502020204030204" pitchFamily="34" charset="0"/>
            </a:endParaRPr>
          </a:p>
          <a:p>
            <a:pPr algn="just">
              <a:lnSpc>
                <a:spcPct val="100000"/>
              </a:lnSpc>
              <a:spcBef>
                <a:spcPts val="400"/>
              </a:spcBef>
              <a:buFontTx/>
              <a:buNone/>
            </a:pPr>
            <a:r>
              <a:rPr lang="en-US" altLang="en-US" sz="2000" b="1" i="1">
                <a:solidFill>
                  <a:srgbClr val="000000"/>
                </a:solidFill>
                <a:cs typeface="Calibri" panose="020F0502020204030204" pitchFamily="34" charset="0"/>
                <a:sym typeface="Calibri" panose="020F0502020204030204" pitchFamily="34" charset="0"/>
              </a:rPr>
              <a:t>Coaching strategy: </a:t>
            </a:r>
            <a:r>
              <a:rPr lang="nl-NL" altLang="en-US" sz="2000" i="1">
                <a:solidFill>
                  <a:srgbClr val="000000"/>
                </a:solidFill>
                <a:cs typeface="Calibri" panose="020F0502020204030204" pitchFamily="34" charset="0"/>
                <a:sym typeface="Calibri" panose="020F0502020204030204" pitchFamily="34" charset="0"/>
              </a:rPr>
              <a:t>Als je het niet zeker weet, ga dan altijd terug naar wat het beste is voor de student - niet per se wat het beste is voor zijn testscores.</a:t>
            </a:r>
            <a:endParaRPr lang="en-US" altLang="en-US" sz="2000" i="1">
              <a:solidFill>
                <a:srgbClr val="000000"/>
              </a:solidFill>
              <a:cs typeface="Calibri" panose="020F0502020204030204" pitchFamily="34" charset="0"/>
              <a:sym typeface="Calibri" panose="020F0502020204030204" pitchFamily="34" charset="0"/>
            </a:endParaRPr>
          </a:p>
        </p:txBody>
      </p:sp>
      <p:sp>
        <p:nvSpPr>
          <p:cNvPr id="10246" name="TextBox 8">
            <a:extLst>
              <a:ext uri="{FF2B5EF4-FFF2-40B4-BE49-F238E27FC236}">
                <a16:creationId xmlns:a16="http://schemas.microsoft.com/office/drawing/2014/main" id="{E650F1BC-A8FF-4264-8134-D906CE7FA3FD}"/>
              </a:ext>
            </a:extLst>
          </p:cNvPr>
          <p:cNvSpPr txBox="1">
            <a:spLocks noChangeArrowheads="1"/>
          </p:cNvSpPr>
          <p:nvPr/>
        </p:nvSpPr>
        <p:spPr bwMode="auto">
          <a:xfrm>
            <a:off x="1514475" y="1897063"/>
            <a:ext cx="10069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nl-NL" altLang="en-US" sz="2000" b="1"/>
              <a:t>Hoe weet je echt dat je goed begreep wat de studenten zeiden?</a:t>
            </a:r>
            <a:endParaRPr lang="en-US" altLang="en-US" sz="1800" b="1"/>
          </a:p>
        </p:txBody>
      </p:sp>
      <p:sp>
        <p:nvSpPr>
          <p:cNvPr id="7" name="Title 1">
            <a:extLst>
              <a:ext uri="{FF2B5EF4-FFF2-40B4-BE49-F238E27FC236}">
                <a16:creationId xmlns:a16="http://schemas.microsoft.com/office/drawing/2014/main" id="{2301DD85-C167-49BE-BED8-717AC9D5D2FD}"/>
              </a:ext>
            </a:extLst>
          </p:cNvPr>
          <p:cNvSpPr txBox="1">
            <a:spLocks/>
          </p:cNvSpPr>
          <p:nvPr/>
        </p:nvSpPr>
        <p:spPr>
          <a:xfrm>
            <a:off x="5757863"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Relatie</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err="1">
                <a:latin typeface="Calibri"/>
                <a:ea typeface="+mn-ea"/>
                <a:cs typeface="+mn-cs"/>
              </a:rPr>
              <a:t>Actief</a:t>
            </a:r>
            <a:r>
              <a:rPr lang="es-ES" sz="2200" b="1" dirty="0">
                <a:latin typeface="Calibri"/>
                <a:ea typeface="+mn-ea"/>
                <a:cs typeface="+mn-cs"/>
              </a:rPr>
              <a:t> </a:t>
            </a:r>
            <a:r>
              <a:rPr lang="es-ES" sz="2200" b="1" dirty="0" err="1">
                <a:latin typeface="Calibri"/>
                <a:ea typeface="+mn-ea"/>
                <a:cs typeface="+mn-cs"/>
              </a:rPr>
              <a:t>luisteren</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id="{581600B2-ECCC-4FE6-ABEE-3CCF5AA70E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333847C4-987A-467E-8F3F-48769EF70D04}"/>
              </a:ext>
            </a:extLst>
          </p:cNvPr>
          <p:cNvPicPr>
            <a:picLocks noChangeAspect="1"/>
          </p:cNvPicPr>
          <p:nvPr/>
        </p:nvPicPr>
        <p:blipFill rotWithShape="1">
          <a:blip r:embed="rId4" cstate="print">
            <a:duotone>
              <a:prstClr val="black"/>
              <a:srgbClr val="FF0000">
                <a:tint val="45000"/>
                <a:satMod val="400000"/>
              </a:srgbClr>
            </a:duotone>
          </a:blip>
          <a:srcRect t="17905" b="17964"/>
          <a:stretch/>
        </p:blipFill>
        <p:spPr>
          <a:xfrm>
            <a:off x="0" y="-14892"/>
            <a:ext cx="5757196" cy="1407025"/>
          </a:xfrm>
          <a:prstGeom prst="rect">
            <a:avLst/>
          </a:prstGeom>
        </p:spPr>
      </p:pic>
      <p:sp>
        <p:nvSpPr>
          <p:cNvPr id="11" name="Title 1">
            <a:extLst>
              <a:ext uri="{FF2B5EF4-FFF2-40B4-BE49-F238E27FC236}">
                <a16:creationId xmlns:a16="http://schemas.microsoft.com/office/drawing/2014/main" id="{001F46FF-678F-4C30-925E-96D591948BAB}"/>
              </a:ext>
            </a:extLst>
          </p:cNvPr>
          <p:cNvSpPr txBox="1">
            <a:spLocks/>
          </p:cNvSpPr>
          <p:nvPr/>
        </p:nvSpPr>
        <p:spPr>
          <a:xfrm>
            <a:off x="5695950"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Relationship</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Active listening</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
        <p:nvSpPr>
          <p:cNvPr id="12293" name="Rectangle 6">
            <a:extLst>
              <a:ext uri="{FF2B5EF4-FFF2-40B4-BE49-F238E27FC236}">
                <a16:creationId xmlns:a16="http://schemas.microsoft.com/office/drawing/2014/main" id="{6489F374-EE7A-4219-895B-67C931EEE291}"/>
              </a:ext>
            </a:extLst>
          </p:cNvPr>
          <p:cNvSpPr>
            <a:spLocks noChangeArrowheads="1"/>
          </p:cNvSpPr>
          <p:nvPr/>
        </p:nvSpPr>
        <p:spPr bwMode="auto">
          <a:xfrm>
            <a:off x="4227513" y="1762125"/>
            <a:ext cx="3573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nl-NL" altLang="en-US" sz="2000" b="1"/>
              <a:t>WEES EEN LERAAR DIE LUISTERT</a:t>
            </a:r>
            <a:endParaRPr lang="en-US" altLang="en-US" sz="2000"/>
          </a:p>
        </p:txBody>
      </p:sp>
      <p:pic>
        <p:nvPicPr>
          <p:cNvPr id="12294" name="Picture 3">
            <a:extLst>
              <a:ext uri="{FF2B5EF4-FFF2-40B4-BE49-F238E27FC236}">
                <a16:creationId xmlns:a16="http://schemas.microsoft.com/office/drawing/2014/main" id="{73B6AB4F-5F13-49A8-9884-A2869DB809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325" y="2530475"/>
            <a:ext cx="6557963"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4">
            <a:extLst>
              <a:ext uri="{FF2B5EF4-FFF2-40B4-BE49-F238E27FC236}">
                <a16:creationId xmlns:a16="http://schemas.microsoft.com/office/drawing/2014/main" id="{04DCAA40-D5AC-47DD-B3D0-C5A41F937A2D}"/>
              </a:ext>
            </a:extLst>
          </p:cNvPr>
          <p:cNvSpPr txBox="1">
            <a:spLocks noChangeArrowheads="1"/>
          </p:cNvSpPr>
          <p:nvPr/>
        </p:nvSpPr>
        <p:spPr bwMode="auto">
          <a:xfrm>
            <a:off x="3349625" y="5907088"/>
            <a:ext cx="2965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nl-NL" altLang="en-US" sz="1200"/>
              <a:t>Gemaakt met behulp van Picktochart</a:t>
            </a:r>
            <a:endParaRPr lang="en-US" altLang="en-US" sz="1200"/>
          </a:p>
        </p:txBody>
      </p:sp>
      <p:sp>
        <p:nvSpPr>
          <p:cNvPr id="12296" name="Rectangle 6">
            <a:extLst>
              <a:ext uri="{FF2B5EF4-FFF2-40B4-BE49-F238E27FC236}">
                <a16:creationId xmlns:a16="http://schemas.microsoft.com/office/drawing/2014/main" id="{1353987B-6E34-4F97-8A0F-2252DDED7E3A}"/>
              </a:ext>
            </a:extLst>
          </p:cNvPr>
          <p:cNvSpPr>
            <a:spLocks noChangeArrowheads="1"/>
          </p:cNvSpPr>
          <p:nvPr/>
        </p:nvSpPr>
        <p:spPr bwMode="auto">
          <a:xfrm>
            <a:off x="7800975" y="4102100"/>
            <a:ext cx="41640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nl-NL" altLang="en-US" sz="2000" b="1"/>
              <a:t>Neem de tijd voor notities en gesprekken met de studenten!</a:t>
            </a:r>
            <a:endParaRPr lang="en-US" altLang="en-US" sz="2000" b="1"/>
          </a:p>
        </p:txBody>
      </p:sp>
      <p:sp>
        <p:nvSpPr>
          <p:cNvPr id="12297" name="Shape 341">
            <a:extLst>
              <a:ext uri="{FF2B5EF4-FFF2-40B4-BE49-F238E27FC236}">
                <a16:creationId xmlns:a16="http://schemas.microsoft.com/office/drawing/2014/main" id="{D1C12D69-5B3D-4078-89E9-E5FAA0E9AFB1}"/>
              </a:ext>
            </a:extLst>
          </p:cNvPr>
          <p:cNvSpPr>
            <a:spLocks/>
          </p:cNvSpPr>
          <p:nvPr/>
        </p:nvSpPr>
        <p:spPr bwMode="auto">
          <a:xfrm>
            <a:off x="9310688" y="2984500"/>
            <a:ext cx="1143000" cy="1066800"/>
          </a:xfrm>
          <a:custGeom>
            <a:avLst/>
            <a:gdLst>
              <a:gd name="T0" fmla="*/ 2147483646 w 12945"/>
              <a:gd name="T1" fmla="*/ 811009250 h 12921"/>
              <a:gd name="T2" fmla="*/ 2147483646 w 12945"/>
              <a:gd name="T3" fmla="*/ 2147483646 h 12921"/>
              <a:gd name="T4" fmla="*/ 2147483646 w 12945"/>
              <a:gd name="T5" fmla="*/ 2147483646 h 12921"/>
              <a:gd name="T6" fmla="*/ 2147483646 w 12945"/>
              <a:gd name="T7" fmla="*/ 2147483646 h 12921"/>
              <a:gd name="T8" fmla="*/ 2147483646 w 12945"/>
              <a:gd name="T9" fmla="*/ 2147483646 h 12921"/>
              <a:gd name="T10" fmla="*/ 2147483646 w 12945"/>
              <a:gd name="T11" fmla="*/ 2147483646 h 12921"/>
              <a:gd name="T12" fmla="*/ 2147483646 w 12945"/>
              <a:gd name="T13" fmla="*/ 811009250 h 12921"/>
              <a:gd name="T14" fmla="*/ 2147483646 w 12945"/>
              <a:gd name="T15" fmla="*/ 0 h 12921"/>
              <a:gd name="T16" fmla="*/ 2147483646 w 12945"/>
              <a:gd name="T17" fmla="*/ 123818401 h 12921"/>
              <a:gd name="T18" fmla="*/ 2147483646 w 12945"/>
              <a:gd name="T19" fmla="*/ 412539428 h 12921"/>
              <a:gd name="T20" fmla="*/ 2147483646 w 12945"/>
              <a:gd name="T21" fmla="*/ 756414371 h 12921"/>
              <a:gd name="T22" fmla="*/ 2147483646 w 12945"/>
              <a:gd name="T23" fmla="*/ 783428907 h 12921"/>
              <a:gd name="T24" fmla="*/ 1882735473 w 12945"/>
              <a:gd name="T25" fmla="*/ 673680196 h 12921"/>
              <a:gd name="T26" fmla="*/ 1143412610 w 12945"/>
              <a:gd name="T27" fmla="*/ 1210038025 h 12921"/>
              <a:gd name="T28" fmla="*/ 907980128 w 12945"/>
              <a:gd name="T29" fmla="*/ 1800984045 h 12921"/>
              <a:gd name="T30" fmla="*/ 975441410 w 12945"/>
              <a:gd name="T31" fmla="*/ 1993467015 h 12921"/>
              <a:gd name="T32" fmla="*/ 773057388 w 12945"/>
              <a:gd name="T33" fmla="*/ 2062131583 h 12921"/>
              <a:gd name="T34" fmla="*/ 319414242 w 12945"/>
              <a:gd name="T35" fmla="*/ 2147483646 h 12921"/>
              <a:gd name="T36" fmla="*/ 50254915 w 12945"/>
              <a:gd name="T37" fmla="*/ 2147483646 h 12921"/>
              <a:gd name="T38" fmla="*/ 521112286 w 12945"/>
              <a:gd name="T39" fmla="*/ 2147483646 h 12921"/>
              <a:gd name="T40" fmla="*/ 521112286 w 12945"/>
              <a:gd name="T41" fmla="*/ 2147483646 h 12921"/>
              <a:gd name="T42" fmla="*/ 16520390 w 12945"/>
              <a:gd name="T43" fmla="*/ 2147483646 h 12921"/>
              <a:gd name="T44" fmla="*/ 235424800 w 12945"/>
              <a:gd name="T45" fmla="*/ 2147483646 h 12921"/>
              <a:gd name="T46" fmla="*/ 740016697 w 12945"/>
              <a:gd name="T47" fmla="*/ 2147483646 h 12921"/>
              <a:gd name="T48" fmla="*/ 975441410 w 12945"/>
              <a:gd name="T49" fmla="*/ 2147483646 h 12921"/>
              <a:gd name="T50" fmla="*/ 907980128 w 12945"/>
              <a:gd name="T51" fmla="*/ 2147483646 h 12921"/>
              <a:gd name="T52" fmla="*/ 1143412610 w 12945"/>
              <a:gd name="T53" fmla="*/ 2147483646 h 12921"/>
              <a:gd name="T54" fmla="*/ 1882735473 w 12945"/>
              <a:gd name="T55" fmla="*/ 2147483646 h 12921"/>
              <a:gd name="T56" fmla="*/ 2147483646 w 12945"/>
              <a:gd name="T57" fmla="*/ 2147483646 h 12921"/>
              <a:gd name="T58" fmla="*/ 2147483646 w 12945"/>
              <a:gd name="T59" fmla="*/ 2147483646 h 12921"/>
              <a:gd name="T60" fmla="*/ 2147483646 w 12945"/>
              <a:gd name="T61" fmla="*/ 2147483646 h 12921"/>
              <a:gd name="T62" fmla="*/ 2147483646 w 12945"/>
              <a:gd name="T63" fmla="*/ 2147483646 h 12921"/>
              <a:gd name="T64" fmla="*/ 2147483646 w 12945"/>
              <a:gd name="T65" fmla="*/ 2147483646 h 12921"/>
              <a:gd name="T66" fmla="*/ 2147483646 w 12945"/>
              <a:gd name="T67" fmla="*/ 2147483646 h 12921"/>
              <a:gd name="T68" fmla="*/ 2147483646 w 12945"/>
              <a:gd name="T69" fmla="*/ 2147483646 h 12921"/>
              <a:gd name="T70" fmla="*/ 2147483646 w 12945"/>
              <a:gd name="T71" fmla="*/ 2147483646 h 12921"/>
              <a:gd name="T72" fmla="*/ 2147483646 w 12945"/>
              <a:gd name="T73" fmla="*/ 2147483646 h 12921"/>
              <a:gd name="T74" fmla="*/ 2147483646 w 12945"/>
              <a:gd name="T75" fmla="*/ 2147483646 h 12921"/>
              <a:gd name="T76" fmla="*/ 2147483646 w 12945"/>
              <a:gd name="T77" fmla="*/ 2147483646 h 12921"/>
              <a:gd name="T78" fmla="*/ 2147483646 w 12945"/>
              <a:gd name="T79" fmla="*/ 2147483646 h 12921"/>
              <a:gd name="T80" fmla="*/ 2147483646 w 12945"/>
              <a:gd name="T81" fmla="*/ 2147483646 h 12921"/>
              <a:gd name="T82" fmla="*/ 2147483646 w 12945"/>
              <a:gd name="T83" fmla="*/ 2147483646 h 12921"/>
              <a:gd name="T84" fmla="*/ 2147483646 w 12945"/>
              <a:gd name="T85" fmla="*/ 2147483646 h 12921"/>
              <a:gd name="T86" fmla="*/ 2147483646 w 12945"/>
              <a:gd name="T87" fmla="*/ 2147483646 h 12921"/>
              <a:gd name="T88" fmla="*/ 2147483646 w 12945"/>
              <a:gd name="T89" fmla="*/ 2147483646 h 12921"/>
              <a:gd name="T90" fmla="*/ 2147483646 w 12945"/>
              <a:gd name="T91" fmla="*/ 2147483646 h 12921"/>
              <a:gd name="T92" fmla="*/ 2147483646 w 12945"/>
              <a:gd name="T93" fmla="*/ 2147483646 h 12921"/>
              <a:gd name="T94" fmla="*/ 2147483646 w 12945"/>
              <a:gd name="T95" fmla="*/ 2147483646 h 12921"/>
              <a:gd name="T96" fmla="*/ 2147483646 w 12945"/>
              <a:gd name="T97" fmla="*/ 2147483646 h 12921"/>
              <a:gd name="T98" fmla="*/ 2147483646 w 12945"/>
              <a:gd name="T99" fmla="*/ 2147483646 h 12921"/>
              <a:gd name="T100" fmla="*/ 2147483646 w 12945"/>
              <a:gd name="T101" fmla="*/ 2062131583 h 12921"/>
              <a:gd name="T102" fmla="*/ 2147483646 w 12945"/>
              <a:gd name="T103" fmla="*/ 1993467015 h 12921"/>
              <a:gd name="T104" fmla="*/ 2147483646 w 12945"/>
              <a:gd name="T105" fmla="*/ 1800984045 h 12921"/>
              <a:gd name="T106" fmla="*/ 2147483646 w 12945"/>
              <a:gd name="T107" fmla="*/ 1210038025 h 12921"/>
              <a:gd name="T108" fmla="*/ 2147483646 w 12945"/>
              <a:gd name="T109" fmla="*/ 673680196 h 12921"/>
              <a:gd name="T110" fmla="*/ 2147483646 w 12945"/>
              <a:gd name="T111" fmla="*/ 783428907 h 12921"/>
              <a:gd name="T112" fmla="*/ 2147483646 w 12945"/>
              <a:gd name="T113" fmla="*/ 756414371 h 12921"/>
              <a:gd name="T114" fmla="*/ 2147483646 w 12945"/>
              <a:gd name="T115" fmla="*/ 412539428 h 12921"/>
              <a:gd name="T116" fmla="*/ 2147483646 w 12945"/>
              <a:gd name="T117" fmla="*/ 123818401 h 12921"/>
              <a:gd name="T118" fmla="*/ 2147483646 w 12945"/>
              <a:gd name="T119" fmla="*/ 0 h 12921"/>
              <a:gd name="T120" fmla="*/ 2147483646 w 12945"/>
              <a:gd name="T121" fmla="*/ 440113001 h 12921"/>
              <a:gd name="T122" fmla="*/ 2147483646 w 12945"/>
              <a:gd name="T123" fmla="*/ 371455285 h 129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45"/>
              <a:gd name="T187" fmla="*/ 0 h 12921"/>
              <a:gd name="T188" fmla="*/ 12945 w 12945"/>
              <a:gd name="T189" fmla="*/ 12921 h 129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FF6B6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GB"/>
          </a:p>
        </p:txBody>
      </p:sp>
      <p:sp>
        <p:nvSpPr>
          <p:cNvPr id="12" name="Title 1">
            <a:extLst>
              <a:ext uri="{FF2B5EF4-FFF2-40B4-BE49-F238E27FC236}">
                <a16:creationId xmlns:a16="http://schemas.microsoft.com/office/drawing/2014/main" id="{AAE3FDBF-1196-4E25-BF1B-AFA4BA8FA2EB}"/>
              </a:ext>
            </a:extLst>
          </p:cNvPr>
          <p:cNvSpPr txBox="1">
            <a:spLocks/>
          </p:cNvSpPr>
          <p:nvPr/>
        </p:nvSpPr>
        <p:spPr>
          <a:xfrm>
            <a:off x="5757863"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Relatie</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err="1">
                <a:latin typeface="Calibri"/>
                <a:ea typeface="+mn-ea"/>
                <a:cs typeface="+mn-cs"/>
              </a:rPr>
              <a:t>Actief</a:t>
            </a:r>
            <a:r>
              <a:rPr lang="es-ES" sz="2200" b="1" dirty="0">
                <a:latin typeface="Calibri"/>
                <a:ea typeface="+mn-ea"/>
                <a:cs typeface="+mn-cs"/>
              </a:rPr>
              <a:t> </a:t>
            </a:r>
            <a:r>
              <a:rPr lang="es-ES" sz="2200" b="1" dirty="0" err="1">
                <a:latin typeface="Calibri"/>
                <a:ea typeface="+mn-ea"/>
                <a:cs typeface="+mn-cs"/>
              </a:rPr>
              <a:t>luisteren</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a:extLst>
              <a:ext uri="{FF2B5EF4-FFF2-40B4-BE49-F238E27FC236}">
                <a16:creationId xmlns:a16="http://schemas.microsoft.com/office/drawing/2014/main" id="{B42E6558-D033-4E2C-A003-44DB9F7C95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D190BAD-6197-44E9-96A2-B95082944404}"/>
              </a:ext>
            </a:extLst>
          </p:cNvPr>
          <p:cNvPicPr>
            <a:picLocks noChangeAspect="1"/>
          </p:cNvPicPr>
          <p:nvPr/>
        </p:nvPicPr>
        <p:blipFill rotWithShape="1">
          <a:blip r:embed="rId4" cstate="print">
            <a:duotone>
              <a:prstClr val="black"/>
              <a:srgbClr val="FF0000">
                <a:tint val="45000"/>
                <a:satMod val="400000"/>
              </a:srgbClr>
            </a:duotone>
          </a:blip>
          <a:srcRect t="17905" b="17964"/>
          <a:stretch/>
        </p:blipFill>
        <p:spPr>
          <a:xfrm>
            <a:off x="0" y="-14892"/>
            <a:ext cx="5757196" cy="1407025"/>
          </a:xfrm>
          <a:prstGeom prst="rect">
            <a:avLst/>
          </a:prstGeom>
        </p:spPr>
      </p:pic>
      <p:sp>
        <p:nvSpPr>
          <p:cNvPr id="11" name="Title 1">
            <a:extLst>
              <a:ext uri="{FF2B5EF4-FFF2-40B4-BE49-F238E27FC236}">
                <a16:creationId xmlns:a16="http://schemas.microsoft.com/office/drawing/2014/main" id="{A420CE79-8CAF-4C2F-8939-AC045C08A0B7}"/>
              </a:ext>
            </a:extLst>
          </p:cNvPr>
          <p:cNvSpPr txBox="1">
            <a:spLocks/>
          </p:cNvSpPr>
          <p:nvPr/>
        </p:nvSpPr>
        <p:spPr>
          <a:xfrm>
            <a:off x="5695950"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Relationship</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a:latin typeface="Calibri"/>
              </a:rPr>
              <a:t>Active listening</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
        <p:nvSpPr>
          <p:cNvPr id="14341" name="Rectangle 7">
            <a:extLst>
              <a:ext uri="{FF2B5EF4-FFF2-40B4-BE49-F238E27FC236}">
                <a16:creationId xmlns:a16="http://schemas.microsoft.com/office/drawing/2014/main" id="{48C02823-9437-42D7-BA38-13A19B3E2A22}"/>
              </a:ext>
            </a:extLst>
          </p:cNvPr>
          <p:cNvSpPr>
            <a:spLocks noChangeArrowheads="1"/>
          </p:cNvSpPr>
          <p:nvPr/>
        </p:nvSpPr>
        <p:spPr bwMode="auto">
          <a:xfrm>
            <a:off x="984250" y="2365375"/>
            <a:ext cx="6096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ts val="400"/>
              </a:spcBef>
              <a:buFontTx/>
              <a:buNone/>
            </a:pPr>
            <a:r>
              <a:rPr lang="en-US" altLang="en-US" sz="1800">
                <a:solidFill>
                  <a:srgbClr val="000000"/>
                </a:solidFill>
                <a:cs typeface="Calibri" panose="020F0502020204030204" pitchFamily="34" charset="0"/>
                <a:sym typeface="Calibri" panose="020F0502020204030204" pitchFamily="34" charset="0"/>
              </a:rPr>
              <a:t> </a:t>
            </a:r>
          </a:p>
          <a:p>
            <a:pPr algn="just">
              <a:lnSpc>
                <a:spcPct val="100000"/>
              </a:lnSpc>
              <a:spcBef>
                <a:spcPts val="400"/>
              </a:spcBef>
              <a:buFontTx/>
              <a:buNone/>
            </a:pPr>
            <a:endParaRPr lang="en-US" altLang="en-US" sz="1800">
              <a:solidFill>
                <a:srgbClr val="000000"/>
              </a:solidFill>
              <a:cs typeface="Calibri" panose="020F0502020204030204" pitchFamily="34" charset="0"/>
              <a:sym typeface="Calibri" panose="020F0502020204030204" pitchFamily="34" charset="0"/>
            </a:endParaRPr>
          </a:p>
        </p:txBody>
      </p:sp>
      <p:sp>
        <p:nvSpPr>
          <p:cNvPr id="14342" name="Rectangle 7">
            <a:extLst>
              <a:ext uri="{FF2B5EF4-FFF2-40B4-BE49-F238E27FC236}">
                <a16:creationId xmlns:a16="http://schemas.microsoft.com/office/drawing/2014/main" id="{EFBE5BC9-B68B-4DE4-8E0B-5BC3EA0A3C89}"/>
              </a:ext>
            </a:extLst>
          </p:cNvPr>
          <p:cNvSpPr>
            <a:spLocks noChangeArrowheads="1"/>
          </p:cNvSpPr>
          <p:nvPr/>
        </p:nvSpPr>
        <p:spPr bwMode="auto">
          <a:xfrm>
            <a:off x="200025" y="2716213"/>
            <a:ext cx="7048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nl-NL" altLang="en-US" sz="2000"/>
              <a:t>Denk na over je luistervaardigheid en beantwoord de volgende vragen:</a:t>
            </a:r>
            <a:endParaRPr lang="en-US" altLang="en-US" sz="2000"/>
          </a:p>
        </p:txBody>
      </p:sp>
      <p:sp>
        <p:nvSpPr>
          <p:cNvPr id="14343" name="TextBox 12">
            <a:extLst>
              <a:ext uri="{FF2B5EF4-FFF2-40B4-BE49-F238E27FC236}">
                <a16:creationId xmlns:a16="http://schemas.microsoft.com/office/drawing/2014/main" id="{9375E0D9-D126-4758-A5BA-E096BD58AE72}"/>
              </a:ext>
            </a:extLst>
          </p:cNvPr>
          <p:cNvSpPr txBox="1">
            <a:spLocks noChangeArrowheads="1"/>
          </p:cNvSpPr>
          <p:nvPr/>
        </p:nvSpPr>
        <p:spPr bwMode="auto">
          <a:xfrm>
            <a:off x="200025" y="3794125"/>
            <a:ext cx="64690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 typeface="Arial" panose="020B0604020202020204" pitchFamily="34" charset="0"/>
              <a:buNone/>
            </a:pPr>
            <a:r>
              <a:rPr lang="nl-NL" altLang="en-US" sz="2000" i="1"/>
              <a:t>1. Onderbreek je studenten constant als ze praten?</a:t>
            </a:r>
          </a:p>
          <a:p>
            <a:pPr algn="just">
              <a:lnSpc>
                <a:spcPct val="100000"/>
              </a:lnSpc>
              <a:spcBef>
                <a:spcPct val="0"/>
              </a:spcBef>
              <a:buFont typeface="Arial" panose="020B0604020202020204" pitchFamily="34" charset="0"/>
              <a:buNone/>
            </a:pPr>
            <a:r>
              <a:rPr lang="nl-NL" altLang="en-US" sz="2000" i="1"/>
              <a:t>2. Wacht je om een ​​hele vraag of antwoord van een leerling in de klas te horen?</a:t>
            </a:r>
          </a:p>
          <a:p>
            <a:pPr algn="just">
              <a:lnSpc>
                <a:spcPct val="100000"/>
              </a:lnSpc>
              <a:spcBef>
                <a:spcPct val="0"/>
              </a:spcBef>
              <a:buFont typeface="Arial" panose="020B0604020202020204" pitchFamily="34" charset="0"/>
              <a:buNone/>
            </a:pPr>
            <a:r>
              <a:rPr lang="nl-NL" altLang="en-US" sz="2000" i="1"/>
              <a:t>3. Doe je meerdere taken (bv. Beoordeel papers) terwijl je met studenten praat?</a:t>
            </a:r>
            <a:endParaRPr lang="en-US" altLang="en-US" sz="2000" i="1"/>
          </a:p>
        </p:txBody>
      </p:sp>
      <p:sp>
        <p:nvSpPr>
          <p:cNvPr id="14344" name="Rectangle 6">
            <a:extLst>
              <a:ext uri="{FF2B5EF4-FFF2-40B4-BE49-F238E27FC236}">
                <a16:creationId xmlns:a16="http://schemas.microsoft.com/office/drawing/2014/main" id="{C108C721-58E2-4EB5-A36D-56FBF0712125}"/>
              </a:ext>
            </a:extLst>
          </p:cNvPr>
          <p:cNvSpPr>
            <a:spLocks noChangeArrowheads="1"/>
          </p:cNvSpPr>
          <p:nvPr/>
        </p:nvSpPr>
        <p:spPr bwMode="auto">
          <a:xfrm>
            <a:off x="4292600" y="1639888"/>
            <a:ext cx="3573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b="1"/>
              <a:t>WEES EEN LUISTEREND LERAAR</a:t>
            </a:r>
            <a:endParaRPr lang="en-US" altLang="en-US" sz="2000"/>
          </a:p>
        </p:txBody>
      </p:sp>
      <p:pic>
        <p:nvPicPr>
          <p:cNvPr id="14345" name="Picture 4">
            <a:extLst>
              <a:ext uri="{FF2B5EF4-FFF2-40B4-BE49-F238E27FC236}">
                <a16:creationId xmlns:a16="http://schemas.microsoft.com/office/drawing/2014/main" id="{EA9DBD66-CEFA-4397-B84F-A2D6BC0481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5688" y="2838450"/>
            <a:ext cx="45370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A530DD18-8473-416A-9878-837EBA3CAE56}"/>
              </a:ext>
            </a:extLst>
          </p:cNvPr>
          <p:cNvSpPr txBox="1">
            <a:spLocks/>
          </p:cNvSpPr>
          <p:nvPr/>
        </p:nvSpPr>
        <p:spPr>
          <a:xfrm>
            <a:off x="5757863"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Relatie</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err="1">
                <a:latin typeface="Calibri"/>
                <a:ea typeface="+mn-ea"/>
                <a:cs typeface="+mn-cs"/>
              </a:rPr>
              <a:t>Actief</a:t>
            </a:r>
            <a:r>
              <a:rPr lang="es-ES" sz="2200" b="1" dirty="0">
                <a:latin typeface="Calibri"/>
                <a:ea typeface="+mn-ea"/>
                <a:cs typeface="+mn-cs"/>
              </a:rPr>
              <a:t> </a:t>
            </a:r>
            <a:r>
              <a:rPr lang="es-ES" sz="2200" b="1" dirty="0" err="1">
                <a:latin typeface="Calibri"/>
                <a:ea typeface="+mn-ea"/>
                <a:cs typeface="+mn-cs"/>
              </a:rPr>
              <a:t>luisteren</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a:extLst>
              <a:ext uri="{FF2B5EF4-FFF2-40B4-BE49-F238E27FC236}">
                <a16:creationId xmlns:a16="http://schemas.microsoft.com/office/drawing/2014/main" id="{40BADDE1-8139-476B-8FFE-2052C929FB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521F05C-2694-467F-9E63-5B3F6D89A0C1}"/>
              </a:ext>
            </a:extLst>
          </p:cNvPr>
          <p:cNvPicPr>
            <a:picLocks noChangeAspect="1"/>
          </p:cNvPicPr>
          <p:nvPr/>
        </p:nvPicPr>
        <p:blipFill rotWithShape="1">
          <a:blip r:embed="rId4" cstate="print">
            <a:duotone>
              <a:prstClr val="black"/>
              <a:srgbClr val="FF0000">
                <a:tint val="45000"/>
                <a:satMod val="400000"/>
              </a:srgbClr>
            </a:duotone>
          </a:blip>
          <a:srcRect t="17905" b="17964"/>
          <a:stretch/>
        </p:blipFill>
        <p:spPr>
          <a:xfrm>
            <a:off x="0" y="-14892"/>
            <a:ext cx="5757196" cy="1407025"/>
          </a:xfrm>
          <a:prstGeom prst="rect">
            <a:avLst/>
          </a:prstGeom>
        </p:spPr>
      </p:pic>
      <p:sp>
        <p:nvSpPr>
          <p:cNvPr id="11" name="Title 1">
            <a:extLst>
              <a:ext uri="{FF2B5EF4-FFF2-40B4-BE49-F238E27FC236}">
                <a16:creationId xmlns:a16="http://schemas.microsoft.com/office/drawing/2014/main" id="{7AE1766C-BB38-479B-8F07-1C7A5A6C9B83}"/>
              </a:ext>
            </a:extLst>
          </p:cNvPr>
          <p:cNvSpPr txBox="1">
            <a:spLocks/>
          </p:cNvSpPr>
          <p:nvPr/>
        </p:nvSpPr>
        <p:spPr>
          <a:xfrm>
            <a:off x="5695950"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Relationship</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Active listening</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
        <p:nvSpPr>
          <p:cNvPr id="16389" name="Rectangle 6">
            <a:extLst>
              <a:ext uri="{FF2B5EF4-FFF2-40B4-BE49-F238E27FC236}">
                <a16:creationId xmlns:a16="http://schemas.microsoft.com/office/drawing/2014/main" id="{0FBC5E96-4BCD-4D8D-B69B-BC6CBE57FB53}"/>
              </a:ext>
            </a:extLst>
          </p:cNvPr>
          <p:cNvSpPr>
            <a:spLocks noChangeArrowheads="1"/>
          </p:cNvSpPr>
          <p:nvPr/>
        </p:nvSpPr>
        <p:spPr bwMode="auto">
          <a:xfrm>
            <a:off x="3405188" y="1643063"/>
            <a:ext cx="5381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nl-NL" altLang="en-US" sz="2000" b="1"/>
              <a:t>WEES EEN LUISTEREND LERAAR - PERSONAS</a:t>
            </a:r>
            <a:endParaRPr lang="en-US" altLang="en-US" sz="2000"/>
          </a:p>
        </p:txBody>
      </p:sp>
      <p:pic>
        <p:nvPicPr>
          <p:cNvPr id="16390" name="Picture 11">
            <a:extLst>
              <a:ext uri="{FF2B5EF4-FFF2-40B4-BE49-F238E27FC236}">
                <a16:creationId xmlns:a16="http://schemas.microsoft.com/office/drawing/2014/main" id="{640B52CF-16D0-4261-AA48-CA36485C0B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425" y="2613025"/>
            <a:ext cx="2709863"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12">
            <a:extLst>
              <a:ext uri="{FF2B5EF4-FFF2-40B4-BE49-F238E27FC236}">
                <a16:creationId xmlns:a16="http://schemas.microsoft.com/office/drawing/2014/main" id="{133CB65A-1F46-40F9-8333-22D609C0BF06}"/>
              </a:ext>
            </a:extLst>
          </p:cNvPr>
          <p:cNvSpPr txBox="1">
            <a:spLocks noChangeArrowheads="1"/>
          </p:cNvSpPr>
          <p:nvPr/>
        </p:nvSpPr>
        <p:spPr bwMode="auto">
          <a:xfrm>
            <a:off x="541338" y="2289175"/>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t>Leraar GEWELDIGE LUISTER</a:t>
            </a:r>
          </a:p>
        </p:txBody>
      </p:sp>
      <p:pic>
        <p:nvPicPr>
          <p:cNvPr id="16392" name="Picture 13">
            <a:extLst>
              <a:ext uri="{FF2B5EF4-FFF2-40B4-BE49-F238E27FC236}">
                <a16:creationId xmlns:a16="http://schemas.microsoft.com/office/drawing/2014/main" id="{E9984AAE-364C-4CF0-A3E8-8EE359A9CB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1663" y="2657475"/>
            <a:ext cx="2709862"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15">
            <a:extLst>
              <a:ext uri="{FF2B5EF4-FFF2-40B4-BE49-F238E27FC236}">
                <a16:creationId xmlns:a16="http://schemas.microsoft.com/office/drawing/2014/main" id="{D90F1B28-2DF5-4424-A464-0350E93B5516}"/>
              </a:ext>
            </a:extLst>
          </p:cNvPr>
          <p:cNvSpPr txBox="1">
            <a:spLocks noChangeArrowheads="1"/>
          </p:cNvSpPr>
          <p:nvPr/>
        </p:nvSpPr>
        <p:spPr bwMode="auto">
          <a:xfrm>
            <a:off x="4259263" y="2287588"/>
            <a:ext cx="3432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t>Leraar AFGELEGEN LUISTER</a:t>
            </a:r>
          </a:p>
        </p:txBody>
      </p:sp>
      <p:pic>
        <p:nvPicPr>
          <p:cNvPr id="16394" name="Picture 16">
            <a:extLst>
              <a:ext uri="{FF2B5EF4-FFF2-40B4-BE49-F238E27FC236}">
                <a16:creationId xmlns:a16="http://schemas.microsoft.com/office/drawing/2014/main" id="{04EF059A-58B4-4D86-BCE9-B9F3DFCF70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8488" y="2613025"/>
            <a:ext cx="2517775"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Box 17">
            <a:extLst>
              <a:ext uri="{FF2B5EF4-FFF2-40B4-BE49-F238E27FC236}">
                <a16:creationId xmlns:a16="http://schemas.microsoft.com/office/drawing/2014/main" id="{31C2D826-C492-4441-B609-48E0BD560C72}"/>
              </a:ext>
            </a:extLst>
          </p:cNvPr>
          <p:cNvSpPr txBox="1">
            <a:spLocks noChangeArrowheads="1"/>
          </p:cNvSpPr>
          <p:nvPr/>
        </p:nvSpPr>
        <p:spPr bwMode="auto">
          <a:xfrm>
            <a:off x="8051800" y="2247900"/>
            <a:ext cx="2963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t>Leraar HEEFT WERK NODIG</a:t>
            </a:r>
          </a:p>
        </p:txBody>
      </p:sp>
      <p:sp>
        <p:nvSpPr>
          <p:cNvPr id="16396" name="TextBox 2">
            <a:extLst>
              <a:ext uri="{FF2B5EF4-FFF2-40B4-BE49-F238E27FC236}">
                <a16:creationId xmlns:a16="http://schemas.microsoft.com/office/drawing/2014/main" id="{6DF05AE6-257E-4F0D-A8F6-69D256F7600F}"/>
              </a:ext>
            </a:extLst>
          </p:cNvPr>
          <p:cNvSpPr txBox="1">
            <a:spLocks noChangeArrowheads="1"/>
          </p:cNvSpPr>
          <p:nvPr/>
        </p:nvSpPr>
        <p:spPr bwMode="auto">
          <a:xfrm>
            <a:off x="484188" y="5086350"/>
            <a:ext cx="28622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Char char="-"/>
            </a:pPr>
            <a:r>
              <a:rPr lang="nl-NL" altLang="en-US" sz="1600"/>
              <a:t>Begrijp het perspectief van studenten;</a:t>
            </a:r>
          </a:p>
          <a:p>
            <a:pPr>
              <a:lnSpc>
                <a:spcPct val="100000"/>
              </a:lnSpc>
              <a:spcBef>
                <a:spcPct val="0"/>
              </a:spcBef>
              <a:buFontTx/>
              <a:buChar char="-"/>
            </a:pPr>
            <a:r>
              <a:rPr lang="nl-NL" altLang="en-US" sz="1600"/>
              <a:t>Laat het de studenten weten als het nu niet uitkomt;</a:t>
            </a:r>
          </a:p>
          <a:p>
            <a:pPr>
              <a:lnSpc>
                <a:spcPct val="100000"/>
              </a:lnSpc>
              <a:spcBef>
                <a:spcPct val="0"/>
              </a:spcBef>
              <a:buFontTx/>
              <a:buChar char="-"/>
            </a:pPr>
            <a:r>
              <a:rPr lang="nl-NL" altLang="en-US" sz="1600"/>
              <a:t>Luister volledig als leerlingen praten!</a:t>
            </a:r>
            <a:endParaRPr lang="en-US" altLang="en-US" sz="1600"/>
          </a:p>
        </p:txBody>
      </p:sp>
      <p:sp>
        <p:nvSpPr>
          <p:cNvPr id="6" name="Arrow: Down 5">
            <a:extLst>
              <a:ext uri="{FF2B5EF4-FFF2-40B4-BE49-F238E27FC236}">
                <a16:creationId xmlns:a16="http://schemas.microsoft.com/office/drawing/2014/main" id="{BD8FCD0D-6B15-48F7-AA9E-EA0D9EFB8E09}"/>
              </a:ext>
            </a:extLst>
          </p:cNvPr>
          <p:cNvSpPr/>
          <p:nvPr/>
        </p:nvSpPr>
        <p:spPr>
          <a:xfrm>
            <a:off x="1776413" y="4716463"/>
            <a:ext cx="277812" cy="36988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Arrow: Down 18">
            <a:extLst>
              <a:ext uri="{FF2B5EF4-FFF2-40B4-BE49-F238E27FC236}">
                <a16:creationId xmlns:a16="http://schemas.microsoft.com/office/drawing/2014/main" id="{4E37E7A7-F718-4902-89A5-144C9906596C}"/>
              </a:ext>
            </a:extLst>
          </p:cNvPr>
          <p:cNvSpPr/>
          <p:nvPr/>
        </p:nvSpPr>
        <p:spPr>
          <a:xfrm>
            <a:off x="5695950" y="4716463"/>
            <a:ext cx="279400" cy="369887"/>
          </a:xfrm>
          <a:prstGeom prst="down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99" name="TextBox 19">
            <a:extLst>
              <a:ext uri="{FF2B5EF4-FFF2-40B4-BE49-F238E27FC236}">
                <a16:creationId xmlns:a16="http://schemas.microsoft.com/office/drawing/2014/main" id="{73BFC691-C062-478D-B23C-C751585F97ED}"/>
              </a:ext>
            </a:extLst>
          </p:cNvPr>
          <p:cNvSpPr txBox="1">
            <a:spLocks noChangeArrowheads="1"/>
          </p:cNvSpPr>
          <p:nvPr/>
        </p:nvSpPr>
        <p:spPr bwMode="auto">
          <a:xfrm>
            <a:off x="4411663" y="5086350"/>
            <a:ext cx="27098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Char char="-"/>
            </a:pPr>
            <a:r>
              <a:rPr lang="nl-NL" altLang="en-US" sz="1600"/>
              <a:t>Vraag in plaats van aan te nemen;</a:t>
            </a:r>
          </a:p>
          <a:p>
            <a:pPr>
              <a:lnSpc>
                <a:spcPct val="100000"/>
              </a:lnSpc>
              <a:spcBef>
                <a:spcPct val="0"/>
              </a:spcBef>
              <a:buFontTx/>
              <a:buChar char="-"/>
            </a:pPr>
            <a:r>
              <a:rPr lang="nl-NL" altLang="en-US" sz="1600"/>
              <a:t>Lees de lichaamstaal van de leerlingen, niet hun geest;</a:t>
            </a:r>
          </a:p>
          <a:p>
            <a:pPr>
              <a:lnSpc>
                <a:spcPct val="100000"/>
              </a:lnSpc>
              <a:spcBef>
                <a:spcPct val="0"/>
              </a:spcBef>
              <a:buFontTx/>
              <a:buChar char="-"/>
            </a:pPr>
            <a:r>
              <a:rPr lang="nl-NL" altLang="en-US" sz="1600"/>
              <a:t>Luister en oordeel niet - passief zijn.</a:t>
            </a:r>
            <a:endParaRPr lang="en-US" altLang="en-US" sz="1600"/>
          </a:p>
        </p:txBody>
      </p:sp>
      <p:sp>
        <p:nvSpPr>
          <p:cNvPr id="16400" name="TextBox 20">
            <a:extLst>
              <a:ext uri="{FF2B5EF4-FFF2-40B4-BE49-F238E27FC236}">
                <a16:creationId xmlns:a16="http://schemas.microsoft.com/office/drawing/2014/main" id="{4D5143E2-7D34-4F36-BF6A-EB33A5F2AFAC}"/>
              </a:ext>
            </a:extLst>
          </p:cNvPr>
          <p:cNvSpPr txBox="1">
            <a:spLocks noChangeArrowheads="1"/>
          </p:cNvSpPr>
          <p:nvPr/>
        </p:nvSpPr>
        <p:spPr bwMode="auto">
          <a:xfrm>
            <a:off x="8091488" y="5070475"/>
            <a:ext cx="31654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Char char="-"/>
            </a:pPr>
            <a:r>
              <a:rPr lang="nl-NL" altLang="en-US" sz="1600"/>
              <a:t>Omarm stilte;</a:t>
            </a:r>
          </a:p>
          <a:p>
            <a:pPr>
              <a:lnSpc>
                <a:spcPct val="100000"/>
              </a:lnSpc>
              <a:spcBef>
                <a:spcPct val="0"/>
              </a:spcBef>
              <a:buFontTx/>
              <a:buChar char="-"/>
            </a:pPr>
            <a:r>
              <a:rPr lang="nl-NL" altLang="en-US" sz="1600"/>
              <a:t>Onderbreek de studenten;</a:t>
            </a:r>
          </a:p>
          <a:p>
            <a:pPr>
              <a:lnSpc>
                <a:spcPct val="100000"/>
              </a:lnSpc>
              <a:spcBef>
                <a:spcPct val="0"/>
              </a:spcBef>
              <a:buFontTx/>
              <a:buChar char="-"/>
            </a:pPr>
            <a:r>
              <a:rPr lang="nl-NL" altLang="en-US" sz="1600"/>
              <a:t>Neem de volledige controle over de les en betrek de leerlingen er niet bij.</a:t>
            </a:r>
            <a:endParaRPr lang="en-US" altLang="en-US" sz="1600"/>
          </a:p>
        </p:txBody>
      </p:sp>
      <p:sp>
        <p:nvSpPr>
          <p:cNvPr id="22" name="Arrow: Down 21">
            <a:extLst>
              <a:ext uri="{FF2B5EF4-FFF2-40B4-BE49-F238E27FC236}">
                <a16:creationId xmlns:a16="http://schemas.microsoft.com/office/drawing/2014/main" id="{A3526BAE-700D-48DB-ABF5-365EF67EBC32}"/>
              </a:ext>
            </a:extLst>
          </p:cNvPr>
          <p:cNvSpPr/>
          <p:nvPr/>
        </p:nvSpPr>
        <p:spPr>
          <a:xfrm>
            <a:off x="9394825" y="4651375"/>
            <a:ext cx="279400" cy="369888"/>
          </a:xfrm>
          <a:prstGeom prst="downArrow">
            <a:avLst/>
          </a:prstGeom>
          <a:solidFill>
            <a:srgbClr val="FF6B6B"/>
          </a:solidFill>
          <a:ln>
            <a:solidFill>
              <a:srgbClr val="FF6B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itle 1">
            <a:extLst>
              <a:ext uri="{FF2B5EF4-FFF2-40B4-BE49-F238E27FC236}">
                <a16:creationId xmlns:a16="http://schemas.microsoft.com/office/drawing/2014/main" id="{6C2196A3-09A0-4FD1-BEAD-A64D627B7B41}"/>
              </a:ext>
            </a:extLst>
          </p:cNvPr>
          <p:cNvSpPr txBox="1">
            <a:spLocks/>
          </p:cNvSpPr>
          <p:nvPr/>
        </p:nvSpPr>
        <p:spPr>
          <a:xfrm>
            <a:off x="5757863" y="-14288"/>
            <a:ext cx="6496050" cy="1406526"/>
          </a:xfrm>
          <a:prstGeom prst="rect">
            <a:avLst/>
          </a:prstGeom>
          <a:solidFill>
            <a:srgbClr val="FF6B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ZORG - </a:t>
            </a:r>
            <a:r>
              <a:rPr lang="en-GB" sz="2200" b="1" dirty="0" err="1">
                <a:latin typeface="Calibri"/>
                <a:ea typeface="+mn-ea"/>
                <a:cs typeface="+mn-cs"/>
              </a:rPr>
              <a:t>Relatie</a:t>
            </a:r>
            <a:endParaRPr lang="en-GB" sz="2200" b="1" dirty="0">
              <a:latin typeface="Calibri"/>
              <a:ea typeface="+mn-ea"/>
              <a:cs typeface="+mn-cs"/>
            </a:endParaRP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Module – </a:t>
            </a:r>
            <a:r>
              <a:rPr lang="es-ES" sz="2200" b="1" dirty="0" err="1">
                <a:latin typeface="Calibri"/>
                <a:ea typeface="+mn-ea"/>
                <a:cs typeface="+mn-cs"/>
              </a:rPr>
              <a:t>Actief</a:t>
            </a:r>
            <a:r>
              <a:rPr lang="es-ES" sz="2200" b="1" dirty="0">
                <a:latin typeface="Calibri"/>
                <a:ea typeface="+mn-ea"/>
                <a:cs typeface="+mn-cs"/>
              </a:rPr>
              <a:t> </a:t>
            </a:r>
            <a:r>
              <a:rPr lang="es-ES" sz="2200" b="1" dirty="0" err="1">
                <a:latin typeface="Calibri"/>
                <a:ea typeface="+mn-ea"/>
                <a:cs typeface="+mn-cs"/>
              </a:rPr>
              <a:t>luisteren</a:t>
            </a:r>
            <a:endParaRPr lang="en-GB" sz="2200" b="1" dirty="0">
              <a:latin typeface="Calibri"/>
              <a:ea typeface="+mn-ea"/>
              <a:cs typeface="+mn-cs"/>
            </a:endParaRPr>
          </a:p>
          <a:p>
            <a:pPr fontAlgn="auto">
              <a:spcAft>
                <a:spcPts val="0"/>
              </a:spcAft>
              <a:defRPr/>
            </a:pPr>
            <a:endParaRPr lang="en-GB" sz="2200" b="1" dirty="0">
              <a:latin typeface="Calibri"/>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2972</TotalTime>
  <Words>1879</Words>
  <Application>Microsoft Office PowerPoint</Application>
  <PresentationFormat>Widescreen</PresentationFormat>
  <Paragraphs>275</Paragraphs>
  <Slides>20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Arial</vt:lpstr>
      <vt:lpstr>Calibri Light</vt:lpstr>
      <vt:lpstr>Adobe Ming Std 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 and F</dc:creator>
  <cp:lastModifiedBy> </cp:lastModifiedBy>
  <cp:revision>308</cp:revision>
  <dcterms:created xsi:type="dcterms:W3CDTF">2019-01-24T13:31:01Z</dcterms:created>
  <dcterms:modified xsi:type="dcterms:W3CDTF">2021-05-28T10:46:44Z</dcterms:modified>
</cp:coreProperties>
</file>