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5482765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5548276553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4827655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5548276553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maximum 5 minutes</a:t>
            </a: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5482765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54827655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4827655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5548276553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54827655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5548276553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4827655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maximum 5 minutes</a:t>
            </a:r>
            <a:endParaRPr/>
          </a:p>
        </p:txBody>
      </p:sp>
      <p:sp>
        <p:nvSpPr>
          <p:cNvPr id="153" name="Google Shape;153;g5548276553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85" name="Google Shape;85;p13"/>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86" name="Google Shape;86;p13"/>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87" name="Google Shape;87;p13"/>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88" name="Google Shape;88;p13"/>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89" name="Google Shape;89;p13"/>
          <p:cNvSpPr txBox="1"/>
          <p:nvPr/>
        </p:nvSpPr>
        <p:spPr>
          <a:xfrm>
            <a:off x="9185275" y="5911850"/>
            <a:ext cx="2965450" cy="12446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2200"/>
              <a:buFont typeface="Calibri"/>
              <a:buNone/>
            </a:pPr>
            <a:endParaRPr sz="2200" b="0" i="0" u="none" strike="noStrike" cap="none">
              <a:solidFill>
                <a:schemeClr val="dk1"/>
              </a:solidFill>
              <a:latin typeface="Calibri"/>
              <a:ea typeface="Calibri"/>
              <a:cs typeface="Calibri"/>
              <a:sym typeface="Calibri"/>
            </a:endParaRPr>
          </a:p>
          <a:p>
            <a:pPr marL="0" marR="0" lvl="0" indent="0" algn="r" rtl="0">
              <a:lnSpc>
                <a:spcPct val="80000"/>
              </a:lnSpc>
              <a:spcBef>
                <a:spcPts val="540"/>
              </a:spcBef>
              <a:spcAft>
                <a:spcPts val="0"/>
              </a:spcAft>
              <a:buClr>
                <a:schemeClr val="dk1"/>
              </a:buClr>
              <a:buSzPts val="2700"/>
              <a:buFont typeface="Calibri"/>
              <a:buNone/>
            </a:pPr>
            <a:r>
              <a:rPr lang="en-US" sz="2700" b="1" i="0" u="none" strike="noStrike" cap="none">
                <a:solidFill>
                  <a:schemeClr val="dk1"/>
                </a:solidFill>
                <a:latin typeface="Calibri"/>
                <a:ea typeface="Calibri"/>
                <a:cs typeface="Calibri"/>
                <a:sym typeface="Calibri"/>
              </a:rPr>
              <a:t>GOAL SETTING</a:t>
            </a:r>
            <a:endParaRPr/>
          </a:p>
          <a:p>
            <a:pPr marL="0" marR="0" lvl="0" indent="0" algn="r" rtl="0">
              <a:lnSpc>
                <a:spcPct val="80000"/>
              </a:lnSpc>
              <a:spcBef>
                <a:spcPts val="56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  </a:t>
            </a:r>
            <a:endParaRPr/>
          </a:p>
          <a:p>
            <a:pPr marL="0" marR="0" lvl="0" indent="0" algn="r" rtl="0">
              <a:lnSpc>
                <a:spcPct val="80000"/>
              </a:lnSpc>
              <a:spcBef>
                <a:spcPts val="440"/>
              </a:spcBef>
              <a:spcAft>
                <a:spcPts val="0"/>
              </a:spcAft>
              <a:buClr>
                <a:schemeClr val="dk1"/>
              </a:buClr>
              <a:buSzPts val="2200"/>
              <a:buFont typeface="Calibri"/>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chemeClr val="dk1"/>
              </a:solidFill>
              <a:latin typeface="Calibri"/>
              <a:ea typeface="Calibri"/>
              <a:cs typeface="Calibri"/>
              <a:sym typeface="Calibri"/>
            </a:endParaRPr>
          </a:p>
        </p:txBody>
      </p:sp>
      <p:sp>
        <p:nvSpPr>
          <p:cNvPr id="90" name="Google Shape;90;p13"/>
          <p:cNvSpPr txBox="1"/>
          <p:nvPr/>
        </p:nvSpPr>
        <p:spPr>
          <a:xfrm>
            <a:off x="9531350" y="-25400"/>
            <a:ext cx="2686050" cy="6985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a:t>
            </a:r>
            <a:br>
              <a:rPr lang="en-US" sz="2200" b="1" i="0" u="none">
                <a:solidFill>
                  <a:schemeClr val="dk1"/>
                </a:solidFill>
                <a:latin typeface="Calibri"/>
                <a:ea typeface="Calibri"/>
                <a:cs typeface="Calibri"/>
                <a:sym typeface="Calibri"/>
              </a:rPr>
            </a:br>
            <a:r>
              <a:rPr lang="en-US" sz="2200" b="1" i="0" u="none">
                <a:solidFill>
                  <a:schemeClr val="dk1"/>
                </a:solidFill>
                <a:latin typeface="Calibri"/>
                <a:ea typeface="Calibri"/>
                <a:cs typeface="Calibri"/>
                <a:sym typeface="Calibri"/>
              </a:rPr>
              <a:t>Application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2"/>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64" name="Google Shape;164;p22"/>
          <p:cNvSpPr txBox="1"/>
          <p:nvPr/>
        </p:nvSpPr>
        <p:spPr>
          <a:xfrm>
            <a:off x="3194850" y="2724900"/>
            <a:ext cx="5802300" cy="14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1000" b="1">
                <a:solidFill>
                  <a:schemeClr val="dk1"/>
                </a:solidFill>
                <a:latin typeface="Calibri"/>
                <a:ea typeface="Calibri"/>
                <a:cs typeface="Calibri"/>
                <a:sym typeface="Calibri"/>
              </a:rPr>
              <a:t>S M A R T</a:t>
            </a:r>
            <a:endParaRPr sz="11000"/>
          </a:p>
          <a:p>
            <a:pPr marL="0" lvl="0" indent="0" algn="l" rtl="0">
              <a:lnSpc>
                <a:spcPct val="107916"/>
              </a:lnSpc>
              <a:spcBef>
                <a:spcPts val="0"/>
              </a:spcBef>
              <a:spcAft>
                <a:spcPts val="995"/>
              </a:spcAft>
              <a:buNone/>
            </a:pPr>
            <a:endParaRPr sz="2200">
              <a:solidFill>
                <a:schemeClr val="dk1"/>
              </a:solidFill>
              <a:latin typeface="Calibri"/>
              <a:ea typeface="Calibri"/>
              <a:cs typeface="Calibri"/>
              <a:sym typeface="Calibri"/>
            </a:endParaRPr>
          </a:p>
        </p:txBody>
      </p:sp>
      <p:pic>
        <p:nvPicPr>
          <p:cNvPr id="165" name="Google Shape;165;p22"/>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66" name="Google Shape;166;p22"/>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72" name="Google Shape;172;p23"/>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73" name="Google Shape;173;p23"/>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74" name="Google Shape;174;p23"/>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75" name="Google Shape;175;p23"/>
          <p:cNvSpPr txBox="1"/>
          <p:nvPr/>
        </p:nvSpPr>
        <p:spPr>
          <a:xfrm>
            <a:off x="939800" y="1944687"/>
            <a:ext cx="6542087" cy="3754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endParaRPr sz="22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Specific / Significant</a:t>
            </a:r>
            <a:endParaRPr sz="22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What exactly do they want to achieve? The more specific they are, the better chance they’ll have of achieving their goal.</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Many students say</a:t>
            </a:r>
            <a:r>
              <a:rPr lang="en-US" sz="2200" b="1" i="1" u="none">
                <a:solidFill>
                  <a:schemeClr val="dk1"/>
                </a:solidFill>
                <a:latin typeface="Calibri"/>
                <a:ea typeface="Calibri"/>
                <a:cs typeface="Calibri"/>
                <a:sym typeface="Calibri"/>
              </a:rPr>
              <a:t> “I want to improve my English level”</a:t>
            </a:r>
            <a:r>
              <a:rPr lang="en-US" sz="2200" b="0" i="0" u="none">
                <a:solidFill>
                  <a:schemeClr val="dk1"/>
                </a:solidFill>
                <a:latin typeface="Calibri"/>
                <a:ea typeface="Calibri"/>
                <a:cs typeface="Calibri"/>
                <a:sym typeface="Calibri"/>
              </a:rPr>
              <a:t>  whereas they should be trying to break it down to a more specific goal such as </a:t>
            </a:r>
            <a:r>
              <a:rPr lang="en-US" sz="2200" b="1" i="1" u="none">
                <a:solidFill>
                  <a:schemeClr val="dk1"/>
                </a:solidFill>
                <a:latin typeface="Calibri"/>
                <a:ea typeface="Calibri"/>
                <a:cs typeface="Calibri"/>
                <a:sym typeface="Calibri"/>
              </a:rPr>
              <a:t>“I want to focus on my speaking and be able to do everything on the  ‘can do’ list  for  spoken interaction by August </a:t>
            </a:r>
            <a:r>
              <a:rPr lang="en-US" sz="2200" b="1" i="0" u="none">
                <a:solidFill>
                  <a:schemeClr val="dk1"/>
                </a:solidFill>
                <a:latin typeface="Calibri"/>
                <a:ea typeface="Calibri"/>
                <a:cs typeface="Calibri"/>
                <a:sym typeface="Calibri"/>
              </a:rPr>
              <a:t>.</a:t>
            </a:r>
            <a:endParaRPr sz="2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chemeClr val="dk1"/>
              </a:solidFill>
              <a:latin typeface="Calibri"/>
              <a:ea typeface="Calibri"/>
              <a:cs typeface="Calibri"/>
              <a:sym typeface="Calibri"/>
            </a:endParaRPr>
          </a:p>
        </p:txBody>
      </p:sp>
      <p:pic>
        <p:nvPicPr>
          <p:cNvPr id="176" name="Google Shape;176;p23"/>
          <p:cNvPicPr preferRelativeResize="0"/>
          <p:nvPr/>
        </p:nvPicPr>
        <p:blipFill rotWithShape="1">
          <a:blip r:embed="rId5">
            <a:alphaModFix/>
          </a:blip>
          <a:srcRect/>
          <a:stretch/>
        </p:blipFill>
        <p:spPr>
          <a:xfrm>
            <a:off x="7481887" y="2178050"/>
            <a:ext cx="4384675" cy="32877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82" name="Google Shape;182;p24"/>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3" name="Google Shape;183;p24"/>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84" name="Google Shape;184;p24"/>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85" name="Google Shape;185;p24"/>
          <p:cNvSpPr txBox="1"/>
          <p:nvPr/>
        </p:nvSpPr>
        <p:spPr>
          <a:xfrm>
            <a:off x="2063750" y="1727200"/>
            <a:ext cx="7853362"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Questions students may ask themselves when setting goals and objectives are:</a:t>
            </a:r>
            <a:endParaRPr sz="2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What exactly do I want to achieve?</a:t>
            </a:r>
            <a:r>
              <a:rPr lang="en-US" sz="2200" b="0" i="0" u="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Where?</a:t>
            </a:r>
            <a:r>
              <a:rPr lang="en-US" sz="2200" b="0" i="0" u="none">
                <a:solidFill>
                  <a:schemeClr val="dk1"/>
                </a:solidFill>
                <a:latin typeface="Calibri"/>
                <a:ea typeface="Calibri"/>
                <a:cs typeface="Calibri"/>
                <a:sym typeface="Calibri"/>
              </a:rPr>
              <a:t> – In my classes, home, etc. </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How?</a:t>
            </a:r>
            <a:r>
              <a:rPr lang="en-US" sz="2200" b="0" i="0" u="none">
                <a:solidFill>
                  <a:schemeClr val="dk1"/>
                </a:solidFill>
                <a:latin typeface="Calibri"/>
                <a:ea typeface="Calibri"/>
                <a:cs typeface="Calibri"/>
                <a:sym typeface="Calibri"/>
              </a:rPr>
              <a:t> –Focusing in class and reviewing/practicing at home.</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When?</a:t>
            </a:r>
            <a:r>
              <a:rPr lang="en-US" sz="2200" b="0" i="0" u="none">
                <a:solidFill>
                  <a:schemeClr val="dk1"/>
                </a:solidFill>
                <a:latin typeface="Calibri"/>
                <a:ea typeface="Calibri"/>
                <a:cs typeface="Calibri"/>
                <a:sym typeface="Calibri"/>
              </a:rPr>
              <a:t> – One hour each evening</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With whom?</a:t>
            </a:r>
            <a:r>
              <a:rPr lang="en-US" sz="2200" b="0" i="0" u="none">
                <a:solidFill>
                  <a:schemeClr val="dk1"/>
                </a:solidFill>
                <a:latin typeface="Calibri"/>
                <a:ea typeface="Calibri"/>
                <a:cs typeface="Calibri"/>
                <a:sym typeface="Calibri"/>
              </a:rPr>
              <a:t> – Friends.</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What are the conditions and limitations?</a:t>
            </a:r>
            <a:r>
              <a:rPr lang="en-US" sz="2200" b="0" i="0" u="none">
                <a:solidFill>
                  <a:schemeClr val="dk1"/>
                </a:solidFill>
                <a:latin typeface="Calibri"/>
                <a:ea typeface="Calibri"/>
                <a:cs typeface="Calibri"/>
                <a:sym typeface="Calibri"/>
              </a:rPr>
              <a:t> – If I am working / going on a trip with friends, I will make that hour up during the week.</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Why exactly do I want to reach this goal?</a:t>
            </a:r>
            <a:r>
              <a:rPr lang="en-US" sz="2200" b="0" i="0" u="none">
                <a:solidFill>
                  <a:schemeClr val="dk1"/>
                </a:solidFill>
                <a:latin typeface="Calibri"/>
                <a:ea typeface="Calibri"/>
                <a:cs typeface="Calibri"/>
                <a:sym typeface="Calibri"/>
              </a:rPr>
              <a:t> What are possible alternative ways of achieving the same?</a:t>
            </a:r>
            <a:br>
              <a:rPr lang="en-US" sz="2200" b="0" i="0" u="none">
                <a:solidFill>
                  <a:schemeClr val="dk1"/>
                </a:solidFill>
                <a:latin typeface="Calibri"/>
                <a:ea typeface="Calibri"/>
                <a:cs typeface="Calibri"/>
                <a:sym typeface="Calibri"/>
              </a:rPr>
            </a:br>
            <a:r>
              <a:rPr lang="en-US" sz="2200" b="0" i="0" u="none">
                <a:solidFill>
                  <a:schemeClr val="dk1"/>
                </a:solidFill>
                <a:latin typeface="Calibri"/>
                <a:ea typeface="Calibri"/>
                <a:cs typeface="Calibri"/>
                <a:sym typeface="Calibri"/>
              </a:rPr>
              <a:t>To communicate more fluently with clients in work. Alternative way would be to take private lessons to focus on this goal (one goal at a time).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91" name="Google Shape;191;p25"/>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2" name="Google Shape;192;p25"/>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93" name="Google Shape;193;p25"/>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94" name="Google Shape;194;p25"/>
          <p:cNvSpPr txBox="1"/>
          <p:nvPr/>
        </p:nvSpPr>
        <p:spPr>
          <a:xfrm>
            <a:off x="820737" y="2266950"/>
            <a:ext cx="6096000" cy="2124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Measurable / Meaningful</a:t>
            </a:r>
            <a:endParaRPr/>
          </a:p>
          <a:p>
            <a:pPr marL="0" marR="0" lvl="0" indent="0" algn="l" rtl="0">
              <a:lnSpc>
                <a:spcPct val="10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They need to break it down into measurable elements so they can identify what they will see when they reach their goal.</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 For example: objective results, fewer errors etc.</a:t>
            </a:r>
            <a:endParaRPr/>
          </a:p>
        </p:txBody>
      </p:sp>
      <p:pic>
        <p:nvPicPr>
          <p:cNvPr id="195" name="Google Shape;195;p25"/>
          <p:cNvPicPr preferRelativeResize="0"/>
          <p:nvPr/>
        </p:nvPicPr>
        <p:blipFill rotWithShape="1">
          <a:blip r:embed="rId5">
            <a:alphaModFix/>
          </a:blip>
          <a:srcRect/>
          <a:stretch/>
        </p:blipFill>
        <p:spPr>
          <a:xfrm>
            <a:off x="7345362" y="2109787"/>
            <a:ext cx="4343400" cy="2889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01" name="Google Shape;201;p26"/>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02" name="Google Shape;202;p26"/>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03" name="Google Shape;203;p2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04" name="Google Shape;204;p26"/>
          <p:cNvSpPr txBox="1"/>
          <p:nvPr/>
        </p:nvSpPr>
        <p:spPr>
          <a:xfrm>
            <a:off x="550862" y="1951037"/>
            <a:ext cx="7608887"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Attainable / Adjustable</a:t>
            </a:r>
            <a:endParaRPr/>
          </a:p>
          <a:p>
            <a:pPr marL="0" marR="0" lvl="0" indent="0" algn="l" rtl="0">
              <a:lnSpc>
                <a:spcPct val="10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Need to figure out if their goal is attainable and consider if it is really worth the effort. </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Need to consider all the factors (time, effort, cost, etc.) and measure them with their personal /professional obligations. If its attainable, then they must commit to it 100%.</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If they don’t have the time, money and or commitment, it doesn’t mean they CANT achieve something they want. They just have to adjust their plan a bit and go for it!</a:t>
            </a:r>
            <a:endParaRPr/>
          </a:p>
        </p:txBody>
      </p:sp>
      <p:pic>
        <p:nvPicPr>
          <p:cNvPr id="205" name="Google Shape;205;p26"/>
          <p:cNvPicPr preferRelativeResize="0"/>
          <p:nvPr/>
        </p:nvPicPr>
        <p:blipFill rotWithShape="1">
          <a:blip r:embed="rId5">
            <a:alphaModFix/>
          </a:blip>
          <a:srcRect/>
          <a:stretch/>
        </p:blipFill>
        <p:spPr>
          <a:xfrm>
            <a:off x="8364537" y="2105025"/>
            <a:ext cx="3324225" cy="332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11" name="Google Shape;211;p27"/>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2" name="Google Shape;212;p2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13" name="Google Shape;213;p2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14" name="Google Shape;214;p27"/>
          <p:cNvSpPr txBox="1"/>
          <p:nvPr/>
        </p:nvSpPr>
        <p:spPr>
          <a:xfrm>
            <a:off x="481012" y="2133600"/>
            <a:ext cx="5087937"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Relevant / Responsible</a:t>
            </a:r>
            <a:endParaRPr sz="22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Is reaching their goal relevant to them? Do they actually want to reach C1 level, or do they need to? Maybe they’ll find that reaching a B2+ level would suffice in finding the job they want.   Get them to ask themselves these questions:</a:t>
            </a:r>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Why do you want to reach this goal? </a:t>
            </a:r>
            <a:br>
              <a:rPr lang="en-US" sz="2200" b="0" i="0" u="none">
                <a:solidFill>
                  <a:schemeClr val="dk1"/>
                </a:solidFill>
                <a:latin typeface="Calibri"/>
                <a:ea typeface="Calibri"/>
                <a:cs typeface="Calibri"/>
                <a:sym typeface="Calibri"/>
              </a:rPr>
            </a:br>
            <a:r>
              <a:rPr lang="en-US" sz="2200" b="1" i="0" u="none">
                <a:solidFill>
                  <a:schemeClr val="dk1"/>
                </a:solidFill>
                <a:latin typeface="Calibri"/>
                <a:ea typeface="Calibri"/>
                <a:cs typeface="Calibri"/>
                <a:sym typeface="Calibri"/>
              </a:rPr>
              <a:t>What is the objective behind the goal?</a:t>
            </a:r>
            <a:br>
              <a:rPr lang="en-US" sz="2200" b="0" i="0" u="none">
                <a:solidFill>
                  <a:schemeClr val="dk1"/>
                </a:solidFill>
                <a:latin typeface="Calibri"/>
                <a:ea typeface="Calibri"/>
                <a:cs typeface="Calibri"/>
                <a:sym typeface="Calibri"/>
              </a:rPr>
            </a:br>
            <a:r>
              <a:rPr lang="en-US" sz="2200" b="1" i="0" u="none">
                <a:solidFill>
                  <a:schemeClr val="dk1"/>
                </a:solidFill>
                <a:latin typeface="Calibri"/>
                <a:ea typeface="Calibri"/>
                <a:cs typeface="Calibri"/>
                <a:sym typeface="Calibri"/>
              </a:rPr>
              <a:t>Will this goal really achieve that?</a:t>
            </a:r>
            <a:endParaRPr/>
          </a:p>
        </p:txBody>
      </p:sp>
      <p:pic>
        <p:nvPicPr>
          <p:cNvPr id="215" name="Google Shape;215;p27"/>
          <p:cNvPicPr preferRelativeResize="0"/>
          <p:nvPr/>
        </p:nvPicPr>
        <p:blipFill rotWithShape="1">
          <a:blip r:embed="rId5">
            <a:alphaModFix/>
          </a:blip>
          <a:srcRect/>
          <a:stretch/>
        </p:blipFill>
        <p:spPr>
          <a:xfrm>
            <a:off x="6081712" y="2133600"/>
            <a:ext cx="5216525" cy="348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21" name="Google Shape;221;p28"/>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22" name="Google Shape;222;p28"/>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23" name="Google Shape;223;p28"/>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24" name="Google Shape;224;p28"/>
          <p:cNvSpPr txBox="1"/>
          <p:nvPr/>
        </p:nvSpPr>
        <p:spPr>
          <a:xfrm>
            <a:off x="530225" y="1720850"/>
            <a:ext cx="6070600"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Timely</a:t>
            </a:r>
            <a:endParaRPr sz="22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 Making “deadlines” for their goals can really motivate the students and get them in “action mode”. </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Should encourage students to:</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Plan deadlines – Make sure the timeline is realistic and flexible</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Commit to them</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Remind them to inform the teacher of their plan</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Monitor them to give them some “extra motivation”</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Most importantly, make sure they are enjoying what they are doing and not being too hard on themselves, it can really lower their spirits.</a:t>
            </a:r>
            <a:endParaRPr/>
          </a:p>
        </p:txBody>
      </p:sp>
      <p:pic>
        <p:nvPicPr>
          <p:cNvPr id="225" name="Google Shape;225;p28"/>
          <p:cNvPicPr preferRelativeResize="0"/>
          <p:nvPr/>
        </p:nvPicPr>
        <p:blipFill rotWithShape="1">
          <a:blip r:embed="rId5">
            <a:alphaModFix/>
          </a:blip>
          <a:srcRect/>
          <a:stretch/>
        </p:blipFill>
        <p:spPr>
          <a:xfrm>
            <a:off x="6799262" y="1817687"/>
            <a:ext cx="4613275" cy="3473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31" name="Google Shape;231;p29"/>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32" name="Google Shape;232;p29"/>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33" name="Google Shape;233;p29"/>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34" name="Google Shape;234;p29"/>
          <p:cNvSpPr txBox="1"/>
          <p:nvPr/>
        </p:nvSpPr>
        <p:spPr>
          <a:xfrm>
            <a:off x="2074862" y="2274887"/>
            <a:ext cx="7599362"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How do we set them?</a:t>
            </a:r>
            <a:endParaRPr/>
          </a:p>
          <a:p>
            <a:pPr marL="0" marR="0" lvl="0" indent="0" algn="l" rtl="0">
              <a:lnSpc>
                <a:spcPct val="100000"/>
              </a:lnSpc>
              <a:spcBef>
                <a:spcPts val="0"/>
              </a:spcBef>
              <a:spcAft>
                <a:spcPts val="0"/>
              </a:spcAft>
              <a:buClr>
                <a:schemeClr val="dk1"/>
              </a:buClr>
              <a:buSzPts val="2200"/>
              <a:buFont typeface="Calibri"/>
              <a:buNone/>
            </a:pPr>
            <a:endParaRPr sz="2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State each goal as a positive statement – </a:t>
            </a:r>
            <a:r>
              <a:rPr lang="en-US" sz="2200" b="0" i="0" u="none">
                <a:solidFill>
                  <a:schemeClr val="dk1"/>
                </a:solidFill>
                <a:latin typeface="Calibri"/>
                <a:ea typeface="Calibri"/>
                <a:cs typeface="Calibri"/>
                <a:sym typeface="Calibri"/>
              </a:rPr>
              <a:t>Express your goals positively – "Execute this technique well" is a much better goal than "Don't make this stupid mistake.“</a:t>
            </a:r>
            <a:endParaRPr/>
          </a:p>
          <a:p>
            <a:pPr marL="0" marR="0" lvl="0" indent="0" algn="l" rtl="0">
              <a:lnSpc>
                <a:spcPct val="100000"/>
              </a:lnSpc>
              <a:spcBef>
                <a:spcPts val="0"/>
              </a:spcBef>
              <a:spcAft>
                <a:spcPts val="0"/>
              </a:spcAft>
              <a:buClr>
                <a:schemeClr val="dk1"/>
              </a:buClr>
              <a:buSzPts val="2200"/>
              <a:buFont typeface="Calibri"/>
              <a:buNone/>
            </a:pPr>
            <a:endParaRPr sz="2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Be precise – </a:t>
            </a:r>
            <a:r>
              <a:rPr lang="en-US" sz="2200" b="0" i="0" u="none">
                <a:solidFill>
                  <a:schemeClr val="dk1"/>
                </a:solidFill>
                <a:latin typeface="Calibri"/>
                <a:ea typeface="Calibri"/>
                <a:cs typeface="Calibri"/>
                <a:sym typeface="Calibri"/>
              </a:rPr>
              <a:t>Set precise goals, putting in dates, times and amounts so that you can measure achievement. If you do this, you'll know exactly when you have achieved the goal, and can take complete satisfaction from having achieved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40" name="Google Shape;240;p30"/>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41" name="Google Shape;241;p30"/>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42" name="Google Shape;242;p30"/>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43" name="Google Shape;243;p30"/>
          <p:cNvSpPr txBox="1"/>
          <p:nvPr/>
        </p:nvSpPr>
        <p:spPr>
          <a:xfrm>
            <a:off x="1828800" y="2551112"/>
            <a:ext cx="7315200" cy="246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Set priorities – </a:t>
            </a:r>
            <a:r>
              <a:rPr lang="en-US" sz="2200" b="0" i="0" u="none">
                <a:solidFill>
                  <a:schemeClr val="dk1"/>
                </a:solidFill>
                <a:latin typeface="Calibri"/>
                <a:ea typeface="Calibri"/>
                <a:cs typeface="Calibri"/>
                <a:sym typeface="Calibri"/>
              </a:rPr>
              <a:t>When you have several goals, give each a priority. This helps you to avoid feeling overwhelmed by having too many goals, and helps to direct your attention to the most important ones.</a:t>
            </a:r>
            <a:endParaRPr/>
          </a:p>
          <a:p>
            <a:pPr marL="0" marR="0" lvl="0" indent="0" algn="l" rtl="0">
              <a:lnSpc>
                <a:spcPct val="100000"/>
              </a:lnSpc>
              <a:spcBef>
                <a:spcPts val="0"/>
              </a:spcBef>
              <a:spcAft>
                <a:spcPts val="0"/>
              </a:spcAft>
              <a:buClr>
                <a:schemeClr val="dk1"/>
              </a:buClr>
              <a:buSzPts val="2200"/>
              <a:buFont typeface="Calibri"/>
              <a:buNone/>
            </a:pPr>
            <a:endParaRPr sz="2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Write goals down – </a:t>
            </a:r>
            <a:r>
              <a:rPr lang="en-US" sz="2200" b="0" i="0" u="none">
                <a:solidFill>
                  <a:schemeClr val="dk1"/>
                </a:solidFill>
                <a:latin typeface="Calibri"/>
                <a:ea typeface="Calibri"/>
                <a:cs typeface="Calibri"/>
                <a:sym typeface="Calibri"/>
              </a:rPr>
              <a:t>This makes them clear and gives them more power.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49" name="Google Shape;249;p31"/>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0" name="Google Shape;250;p31"/>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51" name="Google Shape;251;p31"/>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52" name="Google Shape;252;p31"/>
          <p:cNvSpPr txBox="1"/>
          <p:nvPr/>
        </p:nvSpPr>
        <p:spPr>
          <a:xfrm>
            <a:off x="1665287" y="2690812"/>
            <a:ext cx="7478712" cy="1784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Keep operational goals small – </a:t>
            </a:r>
            <a:r>
              <a:rPr lang="en-US" sz="2200" b="0" i="0" u="none">
                <a:solidFill>
                  <a:schemeClr val="dk1"/>
                </a:solidFill>
                <a:latin typeface="Calibri"/>
                <a:ea typeface="Calibri"/>
                <a:cs typeface="Calibri"/>
                <a:sym typeface="Calibri"/>
              </a:rPr>
              <a:t>Keep the low-level goals that you're working towards small and achievable. If a goal is too large, then it can seem that you are not making progress towards it. Keeping goals small and incremental gives more opportunities for reward.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96" name="Google Shape;96;p14"/>
          <p:cNvPicPr preferRelativeResize="0"/>
          <p:nvPr/>
        </p:nvPicPr>
        <p:blipFill rotWithShape="1">
          <a:blip r:embed="rId4">
            <a:alphaModFix/>
          </a:blip>
          <a:srcRect t="17905" b="17963"/>
          <a:stretch/>
        </p:blipFill>
        <p:spPr>
          <a:xfrm>
            <a:off x="0" y="-14892"/>
            <a:ext cx="5757195" cy="1407025"/>
          </a:xfrm>
          <a:prstGeom prst="rect">
            <a:avLst/>
          </a:prstGeom>
          <a:noFill/>
          <a:ln>
            <a:noFill/>
          </a:ln>
        </p:spPr>
      </p:pic>
      <p:sp>
        <p:nvSpPr>
          <p:cNvPr id="97" name="Google Shape;97;p14"/>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Module – GOAL SETTING</a:t>
            </a:r>
            <a:endParaRPr sz="2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98" name="Google Shape;98;p14"/>
          <p:cNvPicPr preferRelativeResize="0"/>
          <p:nvPr/>
        </p:nvPicPr>
        <p:blipFill>
          <a:blip r:embed="rId5">
            <a:alphaModFix/>
          </a:blip>
          <a:stretch>
            <a:fillRect/>
          </a:stretch>
        </p:blipFill>
        <p:spPr>
          <a:xfrm>
            <a:off x="2706825" y="1392125"/>
            <a:ext cx="6832293" cy="54658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58" name="Google Shape;258;p32"/>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9" name="Google Shape;259;p32"/>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60" name="Google Shape;260;p32"/>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61" name="Google Shape;261;p32"/>
          <p:cNvSpPr txBox="1"/>
          <p:nvPr/>
        </p:nvSpPr>
        <p:spPr>
          <a:xfrm>
            <a:off x="1852612" y="2274887"/>
            <a:ext cx="8147050" cy="280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Set performance goals, not outcome goals</a:t>
            </a:r>
            <a:r>
              <a:rPr lang="en-US" sz="2200" b="0" i="0" u="none">
                <a:solidFill>
                  <a:schemeClr val="dk1"/>
                </a:solidFill>
                <a:latin typeface="Calibri"/>
                <a:ea typeface="Calibri"/>
                <a:cs typeface="Calibri"/>
                <a:sym typeface="Calibri"/>
              </a:rPr>
              <a:t> – You should take care to set goals over which you have as much control as possible. It can be quite discouraging to fail to achieve a personal goal for reasons beyond your control!</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In business, these reasons could be bad business environments or unexpected effects of government policy. In sport, they could include poor judging, bad weather, injury, or just plain bad luck.</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What might be an obstacle in language learning?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67" name="Google Shape;267;p33"/>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68" name="Google Shape;268;p33"/>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69" name="Google Shape;269;p33"/>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70" name="Google Shape;270;p33"/>
          <p:cNvSpPr txBox="1"/>
          <p:nvPr/>
        </p:nvSpPr>
        <p:spPr>
          <a:xfrm>
            <a:off x="1781175" y="2274887"/>
            <a:ext cx="7362825" cy="280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Set realistic goals – </a:t>
            </a:r>
            <a:r>
              <a:rPr lang="en-US" sz="2200" b="0" i="0" u="none">
                <a:solidFill>
                  <a:schemeClr val="dk1"/>
                </a:solidFill>
                <a:latin typeface="Calibri"/>
                <a:ea typeface="Calibri"/>
                <a:cs typeface="Calibri"/>
                <a:sym typeface="Calibri"/>
              </a:rPr>
              <a:t>It's important to set goals that you can achieve. All sorts of people (for example, employers, parents, media, or society) can set unrealistic goals for you. They will often do this in ignorance of your own desires and ambitions.</a:t>
            </a:r>
            <a:endParaRPr/>
          </a:p>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It's also possible to set goals that are too difficult because you might not appreciate either the obstacles in the way, or understand quite how much skill you need to develop to achieve a particular level of performance.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4"/>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76" name="Google Shape;276;p34"/>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7" name="Google Shape;277;p34"/>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78" name="Google Shape;278;p34"/>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79" name="Google Shape;279;p34"/>
          <p:cNvSpPr txBox="1"/>
          <p:nvPr/>
        </p:nvSpPr>
        <p:spPr>
          <a:xfrm>
            <a:off x="1992312" y="2085975"/>
            <a:ext cx="7681912" cy="3786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Goal setting in the classroom</a:t>
            </a:r>
            <a:endParaRPr/>
          </a:p>
          <a:p>
            <a:pPr marL="0" marR="0" lvl="0" indent="0" algn="l" rtl="0">
              <a:lnSpc>
                <a:spcPct val="100000"/>
              </a:lnSpc>
              <a:spcBef>
                <a:spcPts val="0"/>
              </a:spcBef>
              <a:spcAft>
                <a:spcPts val="0"/>
              </a:spcAft>
              <a:buClr>
                <a:schemeClr val="dk1"/>
              </a:buClr>
              <a:buSzPts val="2000"/>
              <a:buFont typeface="Calibri"/>
              <a:buNone/>
            </a:pPr>
            <a:endParaRPr sz="20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Guide students into setting goals for themselves. </a:t>
            </a:r>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Prompt the students when guiding them. </a:t>
            </a:r>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Encourage students to come up with only one or two goals at a time. It will depend on the student and their wants and needs, without being too overwhelming.</a:t>
            </a:r>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Set specific goals that they will be able to accomplish. For example, if your student wanted to be able to read 150 words per minute by the end of two weeks, this may be an unreasonable task. You can guide them into determining how many weeks would be a reasonable goal to accomplish their task, such as six weeks.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85" name="Google Shape;285;p35"/>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6" name="Google Shape;286;p35"/>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87" name="Google Shape;287;p35"/>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88" name="Google Shape;288;p35"/>
          <p:cNvSpPr txBox="1"/>
          <p:nvPr/>
        </p:nvSpPr>
        <p:spPr>
          <a:xfrm>
            <a:off x="1312862" y="2314575"/>
            <a:ext cx="6096000" cy="20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Teach Students to Create a Plan </a:t>
            </a:r>
            <a:endParaRPr/>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What can you do to achieve your goals?</a:t>
            </a:r>
            <a:endParaRPr/>
          </a:p>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What can you do at home? In school?</a:t>
            </a:r>
            <a:endParaRPr/>
          </a:p>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What strategies do think will help you?</a:t>
            </a:r>
            <a:endParaRPr/>
          </a:p>
        </p:txBody>
      </p:sp>
      <p:pic>
        <p:nvPicPr>
          <p:cNvPr id="289" name="Google Shape;289;p35"/>
          <p:cNvPicPr preferRelativeResize="0"/>
          <p:nvPr/>
        </p:nvPicPr>
        <p:blipFill rotWithShape="1">
          <a:blip r:embed="rId5">
            <a:alphaModFix/>
          </a:blip>
          <a:srcRect/>
          <a:stretch/>
        </p:blipFill>
        <p:spPr>
          <a:xfrm>
            <a:off x="6986587" y="2162175"/>
            <a:ext cx="4127500" cy="31480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4400">
              <a:solidFill>
                <a:schemeClr val="dk1"/>
              </a:solidFill>
              <a:latin typeface="Calibri"/>
              <a:ea typeface="Calibri"/>
              <a:cs typeface="Calibri"/>
              <a:sym typeface="Calibri"/>
            </a:endParaRPr>
          </a:p>
        </p:txBody>
      </p:sp>
      <p:sp>
        <p:nvSpPr>
          <p:cNvPr id="295" name="Google Shape;295;p36"/>
          <p:cNvSpPr txBox="1">
            <a:spLocks noGrp="1"/>
          </p:cNvSpPr>
          <p:nvPr>
            <p:ph type="body" idx="1"/>
          </p:nvPr>
        </p:nvSpPr>
        <p:spPr>
          <a:xfrm>
            <a:off x="990600" y="2154237"/>
            <a:ext cx="8836025" cy="33210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Create a Goal-Tracking System Together</a:t>
            </a:r>
            <a:endParaRPr/>
          </a:p>
          <a:p>
            <a:pPr marL="0" marR="0" lvl="0" indent="0" algn="l" rtl="0">
              <a:lnSpc>
                <a:spcPct val="90000"/>
              </a:lnSpc>
              <a:spcBef>
                <a:spcPts val="100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Create a tracking system to help them get their goals. It might be controlled daily or weekly depending on the goal and the time. It should also be completed by the student, and only the student. It should be created together with the student and the teacher, and not all tracking systems will be the same for everyone. It might be a digital tracking system, hand-written, or paper one.</a:t>
            </a:r>
            <a:endParaRPr/>
          </a:p>
        </p:txBody>
      </p:sp>
      <p:pic>
        <p:nvPicPr>
          <p:cNvPr id="296" name="Google Shape;296;p36"/>
          <p:cNvPicPr preferRelativeResize="0"/>
          <p:nvPr/>
        </p:nvPicPr>
        <p:blipFill rotWithShape="1">
          <a:blip r:embed="rId3">
            <a:alphaModFix/>
          </a:blip>
          <a:srcRect t="17905" b="17964"/>
          <a:stretch/>
        </p:blipFill>
        <p:spPr>
          <a:xfrm>
            <a:off x="-2148" y="8718"/>
            <a:ext cx="5757196" cy="1407025"/>
          </a:xfrm>
          <a:prstGeom prst="rect">
            <a:avLst/>
          </a:prstGeom>
          <a:noFill/>
          <a:ln>
            <a:noFill/>
          </a:ln>
        </p:spPr>
      </p:pic>
      <p:sp>
        <p:nvSpPr>
          <p:cNvPr id="297" name="Google Shape;297;p3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298" name="Google Shape;298;p36"/>
          <p:cNvPicPr preferRelativeResize="0"/>
          <p:nvPr/>
        </p:nvPicPr>
        <p:blipFill rotWithShape="1">
          <a:blip r:embed="rId4">
            <a:alphaModFix/>
          </a:blip>
          <a:srcRect/>
          <a:stretch/>
        </p:blipFill>
        <p:spPr>
          <a:xfrm>
            <a:off x="9674225" y="6138862"/>
            <a:ext cx="2517775" cy="719137"/>
          </a:xfrm>
          <a:prstGeom prst="rect">
            <a:avLst/>
          </a:prstGeom>
          <a:noFill/>
          <a:ln>
            <a:noFill/>
          </a:ln>
        </p:spPr>
      </p:pic>
      <p:pic>
        <p:nvPicPr>
          <p:cNvPr id="299" name="Google Shape;299;p36"/>
          <p:cNvPicPr preferRelativeResize="0"/>
          <p:nvPr/>
        </p:nvPicPr>
        <p:blipFill rotWithShape="1">
          <a:blip r:embed="rId5">
            <a:alphaModFix/>
          </a:blip>
          <a:srcRect/>
          <a:stretch/>
        </p:blipFill>
        <p:spPr>
          <a:xfrm>
            <a:off x="5694362" y="4427537"/>
            <a:ext cx="3681412" cy="2070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305" name="Google Shape;305;p37"/>
          <p:cNvSpPr txBox="1"/>
          <p:nvPr/>
        </p:nvSpPr>
        <p:spPr>
          <a:xfrm>
            <a:off x="835025" y="2085975"/>
            <a:ext cx="10795000" cy="3359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Calibri"/>
              <a:buNone/>
            </a:pPr>
            <a:endParaRPr sz="3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306" name="Google Shape;306;p3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307" name="Google Shape;307;p3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XXXXXXXXX</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308" name="Google Shape;308;p37"/>
          <p:cNvSpPr txBox="1"/>
          <p:nvPr/>
        </p:nvSpPr>
        <p:spPr>
          <a:xfrm>
            <a:off x="504825" y="1858962"/>
            <a:ext cx="493395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Celebrate!</a:t>
            </a:r>
            <a:endParaRPr/>
          </a:p>
          <a:p>
            <a:pPr marL="0" marR="0" lvl="0" indent="0" algn="l" rtl="0">
              <a:lnSpc>
                <a:spcPct val="100000"/>
              </a:lnSpc>
              <a:spcBef>
                <a:spcPts val="0"/>
              </a:spcBef>
              <a:spcAft>
                <a:spcPts val="0"/>
              </a:spcAft>
              <a:buClr>
                <a:schemeClr val="dk1"/>
              </a:buClr>
              <a:buSzPts val="2000"/>
              <a:buFont typeface="Calibri"/>
              <a:buNone/>
            </a:pPr>
            <a:endParaRPr sz="20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If the students have met what they set out to do, it should be celebrated. </a:t>
            </a:r>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As long as you are celebrating the success of the goal, then it doesn’t matter how you do it. – Brainstorming</a:t>
            </a:r>
            <a:endParaRPr/>
          </a:p>
          <a:p>
            <a:pPr marL="0" marR="0" lvl="0" indent="0" algn="l" rtl="0">
              <a:lnSpc>
                <a:spcPct val="100000"/>
              </a:lnSpc>
              <a:spcBef>
                <a:spcPts val="0"/>
              </a:spcBef>
              <a:spcAft>
                <a:spcPts val="0"/>
              </a:spcAft>
              <a:buClr>
                <a:schemeClr val="dk1"/>
              </a:buClr>
              <a:buSzPts val="2000"/>
              <a:buFont typeface="Calibri"/>
              <a:buNone/>
            </a:pPr>
            <a:endParaRPr sz="2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Remember</a:t>
            </a:r>
            <a:endParaRPr/>
          </a:p>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You are the </a:t>
            </a:r>
            <a:r>
              <a:rPr lang="en-US" sz="2000" b="1" i="0" u="none">
                <a:solidFill>
                  <a:schemeClr val="dk1"/>
                </a:solidFill>
                <a:latin typeface="Calibri"/>
                <a:ea typeface="Calibri"/>
                <a:cs typeface="Calibri"/>
                <a:sym typeface="Calibri"/>
              </a:rPr>
              <a:t>guide </a:t>
            </a:r>
            <a:r>
              <a:rPr lang="en-US" sz="2000" b="0" i="0" u="none">
                <a:solidFill>
                  <a:schemeClr val="dk1"/>
                </a:solidFill>
                <a:latin typeface="Calibri"/>
                <a:ea typeface="Calibri"/>
                <a:cs typeface="Calibri"/>
                <a:sym typeface="Calibri"/>
              </a:rPr>
              <a:t>in this process not the instructor. You guide students into making their own decisions and taking ownership of their own learning. If take over, you are defeating the purpose of the process.</a:t>
            </a:r>
            <a:endParaRP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309" name="Google Shape;309;p37"/>
          <p:cNvPicPr preferRelativeResize="0"/>
          <p:nvPr/>
        </p:nvPicPr>
        <p:blipFill rotWithShape="1">
          <a:blip r:embed="rId5">
            <a:alphaModFix/>
          </a:blip>
          <a:srcRect/>
          <a:stretch/>
        </p:blipFill>
        <p:spPr>
          <a:xfrm>
            <a:off x="5562600" y="1858962"/>
            <a:ext cx="6096000" cy="405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315" name="Google Shape;315;p38"/>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316" name="Google Shape;316;p38"/>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317" name="Google Shape;317;p38"/>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318" name="Google Shape;318;p38"/>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319" name="Google Shape;319;p38"/>
          <p:cNvSpPr txBox="1"/>
          <p:nvPr/>
        </p:nvSpPr>
        <p:spPr>
          <a:xfrm>
            <a:off x="10333037" y="5073650"/>
            <a:ext cx="1911350" cy="2244725"/>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Clr>
                <a:schemeClr val="dk1"/>
              </a:buClr>
              <a:buSzPts val="1300"/>
              <a:buFont typeface="Calibri"/>
              <a:buNone/>
            </a:pPr>
            <a:r>
              <a:rPr lang="en-US" sz="1300" b="1" i="0" u="none">
                <a:solidFill>
                  <a:schemeClr val="dk1"/>
                </a:solidFill>
                <a:latin typeface="Calibri"/>
                <a:ea typeface="Calibri"/>
                <a:cs typeface="Calibri"/>
                <a:sym typeface="Calibri"/>
              </a:rPr>
              <a:t>Disclaimer: The Publication has been produced with the support of the Erasmus + Programme of the European Union. The contents of this page are the sole responsibility of partners and can in no way be taken to reflect the views of the NA and the Commission. </a:t>
            </a:r>
            <a:endParaRPr/>
          </a:p>
        </p:txBody>
      </p:sp>
      <p:sp>
        <p:nvSpPr>
          <p:cNvPr id="320" name="Google Shape;320;p38"/>
          <p:cNvSpPr txBox="1"/>
          <p:nvPr/>
        </p:nvSpPr>
        <p:spPr>
          <a:xfrm>
            <a:off x="3968750" y="5873750"/>
            <a:ext cx="4254500" cy="706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http://www.l2lifestyle.eu/ </a:t>
            </a:r>
            <a:endParaRPr sz="20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https://www.facebook.com/l2lifestyle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4" name="Google Shape;104;p15"/>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The </a:t>
            </a:r>
            <a:r>
              <a:rPr lang="en-US" sz="2000" b="1" i="0" u="none">
                <a:solidFill>
                  <a:schemeClr val="dk1"/>
                </a:solidFill>
                <a:latin typeface="Calibri"/>
                <a:ea typeface="Calibri"/>
                <a:cs typeface="Calibri"/>
                <a:sym typeface="Calibri"/>
              </a:rPr>
              <a:t>aim</a:t>
            </a:r>
            <a:r>
              <a:rPr lang="en-US" sz="2000" b="0" i="0" u="none">
                <a:solidFill>
                  <a:schemeClr val="dk1"/>
                </a:solidFill>
                <a:latin typeface="Calibri"/>
                <a:ea typeface="Calibri"/>
                <a:cs typeface="Calibri"/>
                <a:sym typeface="Calibri"/>
              </a:rPr>
              <a:t> of this topic is to highlight the importance of goal setting in the learning process </a:t>
            </a:r>
            <a:endParaRPr sz="2000" b="0" i="0" u="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a:t>
            </a:r>
            <a:r>
              <a:rPr lang="en-US" sz="2000" b="1" i="0" u="none">
                <a:solidFill>
                  <a:schemeClr val="dk1"/>
                </a:solidFill>
                <a:latin typeface="Calibri"/>
                <a:ea typeface="Calibri"/>
                <a:cs typeface="Calibri"/>
                <a:sym typeface="Calibri"/>
              </a:rPr>
              <a:t>Objectives: </a:t>
            </a:r>
            <a:endParaRPr/>
          </a:p>
          <a:p>
            <a:pPr marL="0" marR="0" lvl="0" indent="0" algn="l" rtl="0">
              <a:lnSpc>
                <a:spcPct val="100000"/>
              </a:lnSpc>
              <a:spcBef>
                <a:spcPts val="50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Distinguish types of goals, </a:t>
            </a:r>
            <a:endParaRPr/>
          </a:p>
          <a:p>
            <a:pPr marL="0" marR="0" lvl="0" indent="0" algn="l" rtl="0">
              <a:lnSpc>
                <a:spcPct val="100000"/>
              </a:lnSpc>
              <a:spcBef>
                <a:spcPts val="50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Show how to set goals,</a:t>
            </a:r>
            <a:endParaRPr/>
          </a:p>
          <a:p>
            <a:pPr marL="0" marR="0" lvl="0" indent="0" algn="l" rtl="0">
              <a:lnSpc>
                <a:spcPct val="100000"/>
              </a:lnSpc>
              <a:spcBef>
                <a:spcPts val="50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Show how to use them in the classroom.</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105" name="Google Shape;105;p1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06" name="Google Shape;106;p1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Module – GOAL SETTING</a:t>
            </a:r>
            <a:endParaRPr sz="2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12" name="Google Shape;112;p16"/>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3" name="Google Shape;113;p16"/>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14" name="Google Shape;114;p1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15" name="Google Shape;115;p16"/>
          <p:cNvSpPr txBox="1"/>
          <p:nvPr/>
        </p:nvSpPr>
        <p:spPr>
          <a:xfrm>
            <a:off x="2706687" y="1951037"/>
            <a:ext cx="6096000" cy="32496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a:solidFill>
                  <a:schemeClr val="dk1"/>
                </a:solidFill>
                <a:latin typeface="Calibri"/>
                <a:ea typeface="Calibri"/>
                <a:cs typeface="Calibri"/>
                <a:sym typeface="Calibri"/>
              </a:rPr>
              <a:t>Content</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1. Introduction,</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2. Purpose of goal setting,</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3. SMART goals,</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4. How to set goals,</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6. Goals in the classroom,</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7. Activities,</a:t>
            </a:r>
            <a:endParaRPr/>
          </a:p>
          <a:p>
            <a:pPr marL="0" marR="0" lvl="0" indent="0" algn="l" rtl="0">
              <a:lnSpc>
                <a:spcPct val="100000"/>
              </a:lnSpc>
              <a:spcBef>
                <a:spcPts val="50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8. Group discussion.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21" name="Google Shape;121;p17"/>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i="0" u="none">
                <a:solidFill>
                  <a:schemeClr val="dk1"/>
                </a:solidFill>
                <a:latin typeface="Calibri"/>
                <a:ea typeface="Calibri"/>
                <a:cs typeface="Calibri"/>
                <a:sym typeface="Calibri"/>
              </a:rPr>
              <a:t>Why do we set the goals?</a:t>
            </a:r>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r>
              <a:rPr lang="en-US" sz="2200">
                <a:solidFill>
                  <a:schemeClr val="dk1"/>
                </a:solidFill>
                <a:latin typeface="Calibri"/>
                <a:ea typeface="Calibri"/>
                <a:cs typeface="Calibri"/>
                <a:sym typeface="Calibri"/>
              </a:rPr>
              <a:t>IN PAIRS: discuss for what reasons your students need goals.</a:t>
            </a:r>
            <a:endParaRPr sz="2200">
              <a:solidFill>
                <a:schemeClr val="dk1"/>
              </a:solidFill>
              <a:latin typeface="Calibri"/>
              <a:ea typeface="Calibri"/>
              <a:cs typeface="Calibri"/>
              <a:sym typeface="Calibri"/>
            </a:endParaRPr>
          </a:p>
        </p:txBody>
      </p:sp>
      <p:pic>
        <p:nvPicPr>
          <p:cNvPr id="122" name="Google Shape;122;p1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23" name="Google Shape;123;p1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24" name="Google Shape;124;p17"/>
          <p:cNvSpPr txBox="1"/>
          <p:nvPr/>
        </p:nvSpPr>
        <p:spPr>
          <a:xfrm>
            <a:off x="1149350" y="1690687"/>
            <a:ext cx="6096000" cy="7096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sng">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0" name="Google Shape;130;p18"/>
          <p:cNvSpPr txBox="1"/>
          <p:nvPr/>
        </p:nvSpPr>
        <p:spPr>
          <a:xfrm>
            <a:off x="1149350" y="168578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i="0" u="none">
                <a:solidFill>
                  <a:schemeClr val="dk1"/>
                </a:solidFill>
                <a:latin typeface="Calibri"/>
                <a:ea typeface="Calibri"/>
                <a:cs typeface="Calibri"/>
                <a:sym typeface="Calibri"/>
              </a:rPr>
              <a:t>Why do we set the goals?</a:t>
            </a:r>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2200">
                <a:solidFill>
                  <a:srgbClr val="333333"/>
                </a:solidFill>
                <a:latin typeface="Calibri"/>
                <a:ea typeface="Calibri"/>
                <a:cs typeface="Calibri"/>
                <a:sym typeface="Calibri"/>
              </a:rPr>
              <a:t>To decide what you want to achieve in your course </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To separate what's important from what's irrelevant, or a distraction</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To motivate yourself </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To build your self-confidence, based on successful achievement of goals</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Gives a structure to your course</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It keeps you focused</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Awareness of possibilities</a:t>
            </a:r>
            <a:endParaRPr sz="2200">
              <a:solidFill>
                <a:srgbClr val="333333"/>
              </a:solidFill>
              <a:latin typeface="Calibri"/>
              <a:ea typeface="Calibri"/>
              <a:cs typeface="Calibri"/>
              <a:sym typeface="Calibri"/>
            </a:endParaRPr>
          </a:p>
          <a:p>
            <a:pPr marL="0" lvl="0" indent="0" algn="l" rtl="0">
              <a:lnSpc>
                <a:spcPct val="107916"/>
              </a:lnSpc>
              <a:spcBef>
                <a:spcPts val="995"/>
              </a:spcBef>
              <a:spcAft>
                <a:spcPts val="0"/>
              </a:spcAft>
              <a:buNone/>
            </a:pPr>
            <a:r>
              <a:rPr lang="en-US" sz="2200">
                <a:solidFill>
                  <a:srgbClr val="333333"/>
                </a:solidFill>
                <a:latin typeface="Calibri"/>
                <a:ea typeface="Calibri"/>
                <a:cs typeface="Calibri"/>
                <a:sym typeface="Calibri"/>
              </a:rPr>
              <a:t>Etc. </a:t>
            </a:r>
            <a:endParaRPr sz="2200">
              <a:solidFill>
                <a:srgbClr val="333333"/>
              </a:solidFill>
              <a:latin typeface="Calibri"/>
              <a:ea typeface="Calibri"/>
              <a:cs typeface="Calibri"/>
              <a:sym typeface="Calibri"/>
            </a:endParaRPr>
          </a:p>
          <a:p>
            <a:pPr marL="0" marR="0" lvl="0" indent="0" algn="l" rtl="0">
              <a:lnSpc>
                <a:spcPct val="100000"/>
              </a:lnSpc>
              <a:spcBef>
                <a:spcPts val="995"/>
              </a:spcBef>
              <a:spcAft>
                <a:spcPts val="0"/>
              </a:spcAft>
              <a:buNone/>
            </a:pPr>
            <a:endParaRPr sz="2200">
              <a:solidFill>
                <a:schemeClr val="dk1"/>
              </a:solidFill>
              <a:latin typeface="Calibri"/>
              <a:ea typeface="Calibri"/>
              <a:cs typeface="Calibri"/>
              <a:sym typeface="Calibri"/>
            </a:endParaRPr>
          </a:p>
        </p:txBody>
      </p:sp>
      <p:pic>
        <p:nvPicPr>
          <p:cNvPr id="131" name="Google Shape;131;p18"/>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32" name="Google Shape;132;p18"/>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33" name="Google Shape;133;p18"/>
          <p:cNvSpPr txBox="1"/>
          <p:nvPr/>
        </p:nvSpPr>
        <p:spPr>
          <a:xfrm>
            <a:off x="1149350" y="1415762"/>
            <a:ext cx="6096000" cy="7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sng">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9" name="Google Shape;139;p19"/>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GAP</a:t>
            </a:r>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A GAP is the distance between where you are right now and where your goal is</a:t>
            </a:r>
            <a:endParaRPr sz="220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If there’s no GAP, there’s no effective learning process</a:t>
            </a:r>
            <a:endParaRPr sz="220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Student’s need to identify their GAP</a:t>
            </a:r>
            <a:endParaRPr sz="220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The goal is usually  outside of their “comfort zone”</a:t>
            </a: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p:txBody>
      </p:sp>
      <p:pic>
        <p:nvPicPr>
          <p:cNvPr id="140" name="Google Shape;140;p19"/>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41" name="Google Shape;141;p19"/>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142" name="Google Shape;142;p19"/>
          <p:cNvPicPr preferRelativeResize="0"/>
          <p:nvPr/>
        </p:nvPicPr>
        <p:blipFill>
          <a:blip r:embed="rId5">
            <a:alphaModFix/>
          </a:blip>
          <a:stretch>
            <a:fillRect/>
          </a:stretch>
        </p:blipFill>
        <p:spPr>
          <a:xfrm>
            <a:off x="8195735" y="3742112"/>
            <a:ext cx="3577566" cy="20138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48" name="Google Shape;148;p20"/>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COMFORT ZONE</a:t>
            </a:r>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COMFORTABLE or CONFORMIST?</a:t>
            </a:r>
            <a:endParaRPr sz="220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Our comfort zone protects us from possible dangers from the unknown (outside of the comfort zone)</a:t>
            </a:r>
            <a:endParaRPr sz="2200">
              <a:solidFill>
                <a:schemeClr val="dk1"/>
              </a:solidFill>
              <a:latin typeface="Calibri"/>
              <a:ea typeface="Calibri"/>
              <a:cs typeface="Calibri"/>
              <a:sym typeface="Calibri"/>
            </a:endParaRPr>
          </a:p>
          <a:p>
            <a:pPr marL="45720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To prevent us from going out of the comfort zone, our brain surrounds it with “limiting beliefs”</a:t>
            </a: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p:txBody>
      </p:sp>
      <p:pic>
        <p:nvPicPr>
          <p:cNvPr id="149" name="Google Shape;149;p20"/>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50" name="Google Shape;150;p20"/>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56" name="Google Shape;156;p21"/>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What are your students’ goals</a:t>
            </a:r>
            <a:r>
              <a:rPr lang="en-US" sz="2200" b="1" i="0" u="none">
                <a:solidFill>
                  <a:schemeClr val="dk1"/>
                </a:solidFill>
                <a:latin typeface="Calibri"/>
                <a:ea typeface="Calibri"/>
                <a:cs typeface="Calibri"/>
                <a:sym typeface="Calibri"/>
              </a:rPr>
              <a:t>?</a:t>
            </a:r>
            <a:endParaRPr/>
          </a:p>
          <a:p>
            <a:pPr marL="0" marR="0" lvl="0" indent="0" algn="l" rtl="0">
              <a:lnSpc>
                <a:spcPct val="100000"/>
              </a:lnSpc>
              <a:spcBef>
                <a:spcPts val="44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r>
              <a:rPr lang="en-US" sz="2200">
                <a:solidFill>
                  <a:schemeClr val="dk1"/>
                </a:solidFill>
                <a:latin typeface="Calibri"/>
                <a:ea typeface="Calibri"/>
                <a:cs typeface="Calibri"/>
                <a:sym typeface="Calibri"/>
              </a:rPr>
              <a:t>IN PAIRS: discuss for what your students’ goals might be.</a:t>
            </a:r>
            <a:endParaRPr sz="2200">
              <a:solidFill>
                <a:schemeClr val="dk1"/>
              </a:solidFill>
              <a:latin typeface="Calibri"/>
              <a:ea typeface="Calibri"/>
              <a:cs typeface="Calibri"/>
              <a:sym typeface="Calibri"/>
            </a:endParaRPr>
          </a:p>
        </p:txBody>
      </p:sp>
      <p:pic>
        <p:nvPicPr>
          <p:cNvPr id="157" name="Google Shape;157;p21"/>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58" name="Google Shape;158;p21"/>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Widescreen</PresentationFormat>
  <Paragraphs>198</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Coulter</dc:creator>
  <cp:lastModifiedBy>Dale Coulter</cp:lastModifiedBy>
  <cp:revision>1</cp:revision>
  <dcterms:modified xsi:type="dcterms:W3CDTF">2020-07-13T16:14:13Z</dcterms:modified>
</cp:coreProperties>
</file>