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358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2"/>
            <a:ext cx="11793537" cy="12487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8146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953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83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964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3" name="Google Shape;1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878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797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051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023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163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Google Shape;1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439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" name="Google Shape;1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546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1eca0c1c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g51eca0c1c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91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156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7" name="Google Shape;1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873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313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3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482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6" name="Google Shape;2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766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7" name="Google Shape;2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5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51df8dda9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" name="Google Shape;39;g51df8dda9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47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58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29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33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33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895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95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09250" cy="131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09250" cy="434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esol.britishcouncil.org/content/teachers/staff-room/teaching-articles/asking-questions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1524000" y="360203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l="-410" r="421" b="16658"/>
          <a:stretch/>
        </p:blipFill>
        <p:spPr>
          <a:xfrm>
            <a:off x="-50800" y="-9525"/>
            <a:ext cx="12242800" cy="68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4387" y="4641850"/>
            <a:ext cx="2892425" cy="97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9525"/>
            <a:ext cx="2106612" cy="601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9185275" y="5911850"/>
            <a:ext cx="2965450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None/>
            </a:pPr>
            <a:r>
              <a:rPr lang="en-US" sz="23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9531350" y="-25400"/>
            <a:ext cx="2686050" cy="698500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</a:t>
            </a:r>
            <a:br>
              <a:rPr lang="en-US" sz="22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431800" y="1806575"/>
            <a:ext cx="11198225" cy="39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2000"/>
            </a:pPr>
            <a:r>
              <a:rPr lang="en-US" sz="2000" b="1" dirty="0" err="1" smtClean="0"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pl-PL" sz="20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Tag</a:t>
            </a:r>
            <a:endParaRPr lang="pl-PL" sz="2000" b="1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000"/>
            </a:pPr>
            <a:endParaRPr sz="20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Tego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składa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również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dwóch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części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pierwsza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część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jest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stwierdzeniem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pozytywnym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negatywnym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odwrót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Przykłady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Wysłała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mu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wiadomość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prawda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wysłała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rozwiedziesz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prawda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rozw</a:t>
            </a:r>
            <a:r>
              <a:rPr lang="pl-PL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iodę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Jane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jest we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Włoszech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prawda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jest.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Nasza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mama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wkrótce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przyjdzie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prawda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przyjedzie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576262" y="1871662"/>
            <a:ext cx="11053762" cy="402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 hipotetyczne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Zadajemy hipotetyczne pytania, aby mieć ogólne pojęcie o pewnej sytuacji (jak kwestionariusz).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Przykłady: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byś zrobił, gdybyś wygrał na loterii?</a:t>
            </a: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 opuściłbyś swój kraj i swoich krewnych, aby studiować za granicą?</a:t>
            </a: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Gdybyś miał supermocarstwo, co by to było?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503237" y="1914525"/>
            <a:ext cx="10296525" cy="341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 pośrednie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Używamy ich, by być grzecznymi.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Przykłady: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Chciałabym wiedzieć, ile kosztuje ta torebka.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Wiesz, o której godzinie otwiera się poczta?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 mógłbyś skończyć raport do środy?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Możesz mi powiedzieć, czy twoi przyjaciele dołączą do nas na lunch?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612775" y="1903412"/>
            <a:ext cx="1022350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 wiodące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Zadajemy wiodące pytania, gdy chcemy uzyskać odpowiedź, której pragniemy.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Przykłady: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sądzisz o strasznych skutkach ubocznych alkoholu?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Była pani z mężem w czasie zbrodni?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576262" y="1800225"/>
            <a:ext cx="10356850" cy="343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zadawania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Rozwija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zainteresowani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motywowa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uczniów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aktywnego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uczestnictwa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zajęciach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Rozwija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swo</a:t>
            </a:r>
            <a:r>
              <a:rPr lang="pl-PL" sz="2000" dirty="0" smtClean="0">
                <a:latin typeface="Calibri"/>
                <a:ea typeface="Calibri"/>
                <a:cs typeface="Calibri"/>
                <a:sym typeface="Calibri"/>
              </a:rPr>
              <a:t>jego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własne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krytyczne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myśleni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umiejętności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dociekania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rzejrze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podsumowa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poprzedni</a:t>
            </a:r>
            <a:r>
              <a:rPr lang="pl-PL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lekcj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achęc</a:t>
            </a:r>
            <a:r>
              <a:rPr lang="pl-PL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enie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uczniów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samodzielnego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poszukiwania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wiedzy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zyska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informacj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swoich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studentach</a:t>
            </a: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2000" dirty="0" smtClean="0">
                <a:latin typeface="Calibri"/>
                <a:ea typeface="Calibri"/>
                <a:cs typeface="Calibri"/>
                <a:sym typeface="Calibri"/>
              </a:rPr>
              <a:t>Stworzenie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relacj</a:t>
            </a:r>
            <a:r>
              <a:rPr lang="pl-PL" sz="2000" dirty="0" smtClean="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swoimi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uczniami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431800" y="1655762"/>
            <a:ext cx="11160125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Pytania do klasy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Według strony internetowej</a:t>
            </a: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British Council: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ts val="2000"/>
              <a:buFont typeface="Calibri"/>
              <a:buNone/>
            </a:pPr>
            <a:r>
              <a:rPr lang="en-US" sz="20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http://esol.britishcouncil.org/content/teachers/staff-room/teaching-articles/asking-questions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 klasowe zwykle dzielą się na dwie szerokie kategorie: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Wyświetlanie pytań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Mają one na celu uzyskanie wcześniejszej wiedzy i sprawdzenie zrozumienia. Często koncentrują się one na formie lub znaczeniu struktur i elementów językowych, a nauczyciel zna już odpowiedź.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to .....znaczy?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Kiedy używamy.....?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jest potem.....?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54073" y="3068975"/>
            <a:ext cx="2175550" cy="12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215900" y="1582737"/>
            <a:ext cx="12072937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referencyjne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Wymagają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one od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uczącego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dostarczenia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informacji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wyrażenia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opinii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wyjaśnienia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Często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koncentrują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one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treści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języku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wymagają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uzupełniających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zgłębiających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", a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niekoniecznie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jest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znana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nauczycielowi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.....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ty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myślisz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kiedykolwiek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gdzie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.....?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Gdybyś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miał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.....co.....?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Najlepsze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referencyjne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które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rozbieżne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otwarte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ponieważ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szerokie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mogą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mieć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wiele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odpowiedzi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wymagają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uczących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wyższego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poziomu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myślenia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scenariusz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Steve Darn, Freelance Trainer &amp;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Çetin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Uniwersytet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Ekonomiczny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Izmirze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Turcja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923925" y="1873250"/>
            <a:ext cx="5772150" cy="405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pytanie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wraca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ciekawość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słuchacza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pobudza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refleksyjnej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rozmowy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skłania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myślenia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dyskutuje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bazowe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założe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zachęca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kreatywności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nowych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możliwości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generuje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energię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przodu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kieruje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uwagę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koncentruje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badaniu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pl-PL" sz="2000" dirty="0" smtClean="0">
                <a:latin typeface="Calibri"/>
                <a:ea typeface="Calibri"/>
                <a:cs typeface="Calibri"/>
                <a:sym typeface="Calibri"/>
              </a:rPr>
              <a:t>angażuje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uczestnik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ów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dotyka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głębokiego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znaczenia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wywołuje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więcej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tworzy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raport</a:t>
            </a:r>
            <a:endParaRPr dirty="0"/>
          </a:p>
        </p:txBody>
      </p:sp>
      <p:pic>
        <p:nvPicPr>
          <p:cNvPr id="7" name="Google Shape;17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2299" y="2699075"/>
            <a:ext cx="4632900" cy="27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835027" y="2085975"/>
            <a:ext cx="99552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Potężn</a:t>
            </a:r>
            <a:r>
              <a:rPr lang="pl-PL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</a:t>
            </a:r>
            <a:r>
              <a:rPr lang="pl-PL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powinno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być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rótki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jasne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łatwe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zrozumienia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precyzyjn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potrzebuje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konkretnego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przystosowywaln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powin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odpowiadać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twoim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potrzebom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skoncentrowan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teraźniejszości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przyszłości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celach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8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 txBox="1"/>
          <p:nvPr/>
        </p:nvSpPr>
        <p:spPr>
          <a:xfrm>
            <a:off x="5694362" y="7937"/>
            <a:ext cx="6495900" cy="1408200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331774" y="1760525"/>
            <a:ext cx="10760295" cy="1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2000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Postaraj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unikać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pytań</a:t>
            </a:r>
            <a:r>
              <a:rPr lang="pl-PL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DLACZEGO 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mają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zwykle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oskarżające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konotacje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Zwłaszcza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jeśli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dotyczy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odpowiedzialności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powinna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wymówką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6" name="Google Shape;19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5858" y="3708821"/>
            <a:ext cx="3467025" cy="22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2700"/>
            <a:ext cx="5754687" cy="14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5695950" y="-14287"/>
            <a:ext cx="6496050" cy="1406525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0125" y="1392250"/>
            <a:ext cx="6832168" cy="54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4240696" y="1510748"/>
            <a:ext cx="365760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O CO PYTASZ?</a:t>
            </a:r>
            <a:endParaRPr lang="pl-PL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647700" y="2016125"/>
            <a:ext cx="11163300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świat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korporacyjny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polityczny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używa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potężnych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r>
              <a:rPr lang="pl-PL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może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wyglądać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DNA w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3D?"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odkrycie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podwójnej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helisy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Gdzie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mogę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dostać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dobrego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hamburgera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smtClean="0"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drodze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?" -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stworzenie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McDonald's,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sieci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fast-food,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która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stała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międzynarodową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ikoną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7" name="Google Shape;20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2050" y="1512887"/>
            <a:ext cx="3359150" cy="3525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285750" y="1684337"/>
            <a:ext cx="11666537" cy="407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można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wdrożyć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środowisku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klasowym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Ustalcie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dla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swoich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informacje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chcesz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uzyskać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swoich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uczniów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Co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chcesz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aby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uczniowie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osiągnęli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Przygotuj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wyprzedzeniem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Tworzenie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skutecznych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wymaga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czasu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Burza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mózgów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zadawania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Kiedy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już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przygotujesz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rozważ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możliwe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wyniki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odpowiedzi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Twoje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Pomyśl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zestawie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Mogą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one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proste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złożone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ogólne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szczegółowe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Pomocne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jest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przygotowanie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Na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przykład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możesz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zadać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informacyjne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początku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lekcji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aby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rozpocząć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dyskusję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połączyć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materiałem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przestawaj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zadawać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</a:t>
            </a:r>
            <a:r>
              <a:rPr lang="pl-PL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nia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drąż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dalej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dopóki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osiągnie</a:t>
            </a:r>
            <a:r>
              <a:rPr lang="pl-PL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sz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swojego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512" y="2879725"/>
            <a:ext cx="338455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423862" y="1712912"/>
            <a:ext cx="10952162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Stworzyć alternatywę </a:t>
            </a: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dla "Czy są jakieś pytania?"    Uczniowie mogą odczuwać presję rówieśników, nie chcąc sprawiać wrażenia nieodpowiednich, itp. Aby jej uniknąć, należy rozważyć przeformułowanie: "Teraz, jestem pewien, że masz jakieś pytania", albo "To było skomplikowane. Co pominąłem?"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Koniec z pytaniami zwrotnymi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Więc, jeśli rozumiem....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Odpowiadajcie sobie po każdych zajęciach</a:t>
            </a: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Zrób notatki na temat mniej i bardziej udanych pytań po sesji. Które pytania spowodowały najżywszy udział w zajęciach? Które interakcje nie poszły tak dobrze jak zaplanowałeś i dlaczego?"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301625" y="1816100"/>
            <a:ext cx="11329987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Korzyści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KONCENT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RACJA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UWAG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KREATYWNOŚĆ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KRYTYCZNE MYŚLENIE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POWTÓRKA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MOTYWACJA DO NAUKI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ŚWIADOMOŚĆ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ODPOWIEDZIALNOŚĆ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Ograniczeni</a:t>
            </a:r>
            <a:r>
              <a:rPr lang="pl-PL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/>
          </a:p>
          <a:p>
            <a:pPr marR="0" lvl="0" indent="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Odbiera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uczącym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uwagę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materiałów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dydaktycznych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których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dotyczą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Korzyści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praktyki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odzyskiwania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większe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jeśli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uczący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poprawnie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odpowiedzą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większość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Niektóre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mogą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wydawać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zniechęcające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dla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poziomu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15900" marR="0" lvl="0" indent="-212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7" name="Google Shape;23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0312" y="1941512"/>
            <a:ext cx="4921250" cy="273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431800" y="1812925"/>
            <a:ext cx="11253787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Działalność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Kim ja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jestem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Gram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gdzie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jest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nauczycielem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 B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uczniem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Daj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instrukcje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dotyczące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jego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jej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celów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pochodzenia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motywacji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lęków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itp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i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poproś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A, aby w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maksymalnie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dowiedział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CELACH, MOTYWACJI, 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OGRANICZENIACH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Chodzi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to, by B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było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początku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niejasne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by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dotarło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sedna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zadając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mocne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Dyskusja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grupowa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możesz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tego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używać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swojej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klasie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mógłby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ś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zadać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swoim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uczniom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243" name="Google Shape;243;p26"/>
          <p:cNvSpPr txBox="1"/>
          <p:nvPr/>
        </p:nvSpPr>
        <p:spPr>
          <a:xfrm>
            <a:off x="215900" y="6056312"/>
            <a:ext cx="4824412" cy="91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Żadne naruszenie praw autorskich nie jest zamierzone</a:t>
            </a:r>
            <a:endParaRPr/>
          </a:p>
        </p:txBody>
      </p:sp>
      <p:pic>
        <p:nvPicPr>
          <p:cNvPr id="8" name="Google Shape;24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2837" y="4084637"/>
            <a:ext cx="3671887" cy="1890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/>
          <p:nvPr/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1524000" y="360203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 l="-410" r="421" b="16658"/>
          <a:stretch/>
        </p:blipFill>
        <p:spPr>
          <a:xfrm>
            <a:off x="-50800" y="-9525"/>
            <a:ext cx="12242800" cy="68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4387" y="4641850"/>
            <a:ext cx="2892425" cy="97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9525"/>
            <a:ext cx="2106612" cy="60166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 txBox="1"/>
          <p:nvPr/>
        </p:nvSpPr>
        <p:spPr>
          <a:xfrm>
            <a:off x="10333037" y="5073650"/>
            <a:ext cx="1911350" cy="224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US" sz="13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Zastrzeżenie: Publikacja została opracowana przy wsparciu programu Erasmus + Unii Europejskiej. Za treść tej strony odpowiedzialni są wyłącznie partnerzy i nie można jej w żaden sposób traktować jako odzwierciedlenie poglądów NA i Komisji.</a:t>
            </a:r>
            <a:endParaRPr/>
          </a:p>
        </p:txBody>
      </p:sp>
      <p:sp>
        <p:nvSpPr>
          <p:cNvPr id="255" name="Google Shape;255;p27"/>
          <p:cNvSpPr txBox="1"/>
          <p:nvPr/>
        </p:nvSpPr>
        <p:spPr>
          <a:xfrm>
            <a:off x="3968750" y="5873750"/>
            <a:ext cx="42545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http://www.l2lifestyle.eu/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https://www.facebook.com/l2lifestyle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/>
        </p:nvSpPr>
        <p:spPr>
          <a:xfrm>
            <a:off x="503237" y="1800225"/>
            <a:ext cx="11376000" cy="3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8137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Celem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tego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tematu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jest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podkreślenie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znaczenia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silnych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uczenia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38137" marR="0" lvl="0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137" marR="0" lvl="0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Cele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338137" marR="0" lvl="0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Identyfikacja </a:t>
            </a:r>
            <a:r>
              <a:rPr lang="pl-PL" sz="2000" dirty="0" smtClean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odza</a:t>
            </a:r>
            <a:r>
              <a:rPr lang="pl-PL" sz="2000" dirty="0" err="1" smtClean="0">
                <a:latin typeface="Calibri"/>
                <a:ea typeface="Calibri"/>
                <a:cs typeface="Calibri"/>
                <a:sym typeface="Calibri"/>
              </a:rPr>
              <a:t>jów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338137" marR="0" lvl="0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Odróżnienie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silnych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słabych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338137" marR="0" lvl="0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Sposoby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uży</a:t>
            </a:r>
            <a:r>
              <a:rPr lang="pl-PL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cia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ich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klasie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2700"/>
            <a:ext cx="5754688" cy="14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/>
          <p:nvPr/>
        </p:nvSpPr>
        <p:spPr>
          <a:xfrm>
            <a:off x="5695950" y="-14287"/>
            <a:ext cx="6495900" cy="1406400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pl-PL" sz="2200" b="1" dirty="0" smtClean="0"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/>
        </p:nvSpPr>
        <p:spPr>
          <a:xfrm>
            <a:off x="698500" y="1951037"/>
            <a:ext cx="10995025" cy="320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Treść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Ćwiczenie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smtClean="0">
                <a:latin typeface="Calibri"/>
                <a:ea typeface="Calibri"/>
                <a:cs typeface="Calibri"/>
                <a:sym typeface="Calibri"/>
              </a:rPr>
              <a:t>KOT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Rodzaje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ogólne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specjalne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wyboru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znacznikowe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hipotetyczne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pośrednie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wiodące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zadawania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pytań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klasowe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klasie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Korzyści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ograniczenia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Działania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Dyskusja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grupowa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677875" y="5052150"/>
            <a:ext cx="108378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pl-PL" sz="2000" b="1" dirty="0" smtClean="0">
                <a:latin typeface="Calibri"/>
                <a:ea typeface="Calibri"/>
                <a:cs typeface="Calibri"/>
                <a:sym typeface="Calibri"/>
              </a:rPr>
              <a:t>KOT</a:t>
            </a: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jest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bardzo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prostą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koncepcją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Niemniej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jednak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kiedy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myślimy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pl-PL" sz="2000" dirty="0" smtClean="0">
                <a:latin typeface="Calibri"/>
                <a:ea typeface="Calibri"/>
                <a:cs typeface="Calibri"/>
                <a:sym typeface="Calibri"/>
              </a:rPr>
              <a:t>KOCIE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możemy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stworzyć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wiele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różnych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obrazów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naszym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umyśle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stworzyć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nim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różne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emocje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 co z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tym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że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uczeń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mówi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chcę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uczyć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angielskiego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"?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Czy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naprawdę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wiesz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co to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dla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niego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oznacza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? A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może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myślisz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że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ma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taki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sam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obraz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jak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ty w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głowie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3312188" y="1528025"/>
            <a:ext cx="55692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Kot</a:t>
            </a: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6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5057" y="2514600"/>
            <a:ext cx="2217225" cy="22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5917" y="2514592"/>
            <a:ext cx="2726536" cy="22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3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03901" y="2543175"/>
            <a:ext cx="2217224" cy="221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727075" y="1882775"/>
            <a:ext cx="10072687" cy="344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2000"/>
            </a:pP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Ogólne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b="1" dirty="0" smtClean="0">
                <a:latin typeface="Calibri"/>
                <a:ea typeface="Calibri"/>
                <a:cs typeface="Calibri"/>
                <a:sym typeface="Calibri"/>
              </a:rPr>
              <a:t>pytania </a:t>
            </a:r>
            <a:r>
              <a:rPr lang="en-US" sz="20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r>
              <a:rPr lang="en-US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endParaRPr sz="20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Typowe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które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można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odpowiedzieć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prostym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logicznie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nazywa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pytaniami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Przykłady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pl-PL" sz="2000" dirty="0" smtClean="0">
                <a:latin typeface="Calibri"/>
                <a:ea typeface="Calibri"/>
                <a:cs typeface="Calibri"/>
                <a:sym typeface="Calibri"/>
              </a:rPr>
              <a:t>Posprzątałaś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pokój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posprzątała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posprzątała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wykona</a:t>
            </a:r>
            <a:r>
              <a:rPr lang="pl-PL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łeś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swój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projekt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zrobi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zrobi</a:t>
            </a:r>
            <a:r>
              <a:rPr lang="pl-PL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łem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kupi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koszulkę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kupi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kupi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 rotWithShape="1">
          <a:blip r:embed="rId5">
            <a:alphaModFix/>
          </a:blip>
          <a:srcRect t="13303" b="24819"/>
          <a:stretch/>
        </p:blipFill>
        <p:spPr>
          <a:xfrm>
            <a:off x="8218875" y="3601475"/>
            <a:ext cx="3531300" cy="172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485775" y="1774825"/>
            <a:ext cx="10982325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Specjalne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</a:t>
            </a:r>
            <a:r>
              <a:rPr lang="en-US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specjalne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używa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konkretnego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słowa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początku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Na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początku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używa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słów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kto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co,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gdzie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kiedy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dlaczego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itd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Przykłady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Skąd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jest? –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Kiedy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przyszli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–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poznała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–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84" name="Google Shape;84;p9"/>
          <p:cNvSpPr txBox="1"/>
          <p:nvPr/>
        </p:nvSpPr>
        <p:spPr>
          <a:xfrm>
            <a:off x="609600" y="4586287"/>
            <a:ext cx="10891837" cy="189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Jeżeli pytania dotyczą jakiegoś tematu (kto? co?), to nie ma czasownika posiłkowego.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Przykłady: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Idą na siłownię. - Kto idzie na siłownię?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Szkło jest na podłodze. - Co jest na podłodze?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0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0"/>
          <p:cNvSpPr txBox="1"/>
          <p:nvPr/>
        </p:nvSpPr>
        <p:spPr>
          <a:xfrm>
            <a:off x="503237" y="1944687"/>
            <a:ext cx="11776075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dotyczące</a:t>
            </a: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wyboru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wyboru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oferują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wybór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różnych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opcji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jako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Składają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one z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dwóch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części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które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połączone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przez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połączenie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Przykłady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pl-PL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 on l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ubi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pizzę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burgera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On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pizzę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Gdzie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byś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poszedł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basen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siłowni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Ja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poszedł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siłownię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Jest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profesorem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studentem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Jest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studentem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225" y="6138862"/>
            <a:ext cx="2517775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/>
        </p:nvSpPr>
        <p:spPr>
          <a:xfrm>
            <a:off x="835025" y="2085975"/>
            <a:ext cx="10795000" cy="33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365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365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50"/>
            <a:ext cx="5754687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1"/>
          <p:cNvSpPr txBox="1"/>
          <p:nvPr/>
        </p:nvSpPr>
        <p:spPr>
          <a:xfrm>
            <a:off x="5694362" y="7937"/>
            <a:ext cx="6496050" cy="1408112"/>
          </a:xfrm>
          <a:prstGeom prst="rect">
            <a:avLst/>
          </a:prstGeom>
          <a:solidFill>
            <a:srgbClr val="C1FFA6"/>
          </a:solidFill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OPIEKA 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Moduł</a:t>
            </a:r>
            <a:r>
              <a:rPr lang="en-US" sz="2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Silne</a:t>
            </a:r>
            <a:r>
              <a:rPr lang="en-US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1"/>
          <p:cNvSpPr txBox="1"/>
          <p:nvPr/>
        </p:nvSpPr>
        <p:spPr>
          <a:xfrm>
            <a:off x="431800" y="1806575"/>
            <a:ext cx="11198225" cy="39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Tag </a:t>
            </a:r>
            <a:r>
              <a:rPr lang="en-US" sz="20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rodzaj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pytania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również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składa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dwóch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części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pierwsza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część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jest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stwierdzeniem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pozytywnym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negatywnym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odwrót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Przykłady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Wysłała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mu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wiadomość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prawda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wysłała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rozwiedziesz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prawda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rozwodzę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Jane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jest we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Włoszech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prawda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jest.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Nasza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mama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wkrótce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przyjdzie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prawda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-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przyjedzie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1741</Words>
  <Application>Microsoft Office PowerPoint</Application>
  <PresentationFormat>Custom</PresentationFormat>
  <Paragraphs>345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Noto Sans Symbols</vt:lpstr>
      <vt:lpstr>POI_THEME_TEMPLATE_DESIGN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DeepL Translator</dc:creator>
  <cp:lastModifiedBy>Joe C</cp:lastModifiedBy>
  <cp:revision>7</cp:revision>
  <dcterms:modified xsi:type="dcterms:W3CDTF">2020-10-05T11:52:29Z</dcterms:modified>
</cp:coreProperties>
</file>