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2" r:id="rId3"/>
    <p:sldId id="261" r:id="rId4"/>
    <p:sldId id="263" r:id="rId5"/>
    <p:sldId id="257" r:id="rId6"/>
    <p:sldId id="264" r:id="rId7"/>
    <p:sldId id="265" r:id="rId8"/>
    <p:sldId id="266" r:id="rId9"/>
    <p:sldId id="267" r:id="rId10"/>
    <p:sldId id="268" r:id="rId11"/>
    <p:sldId id="270" r:id="rId12"/>
    <p:sldId id="269" r:id="rId13"/>
    <p:sldId id="272" r:id="rId14"/>
    <p:sldId id="280" r:id="rId15"/>
    <p:sldId id="271" r:id="rId16"/>
    <p:sldId id="274" r:id="rId17"/>
    <p:sldId id="273" r:id="rId18"/>
    <p:sldId id="275" r:id="rId19"/>
    <p:sldId id="276" r:id="rId20"/>
    <p:sldId id="278" r:id="rId21"/>
    <p:sldId id="279" r:id="rId22"/>
    <p:sldId id="277" r:id="rId23"/>
    <p:sldId id="260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46" autoAdjust="0"/>
    <p:restoredTop sz="90036" autoAdjust="0"/>
  </p:normalViewPr>
  <p:slideViewPr>
    <p:cSldViewPr snapToGrid="0">
      <p:cViewPr>
        <p:scale>
          <a:sx n="60" d="100"/>
          <a:sy n="60" d="100"/>
        </p:scale>
        <p:origin x="-798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CBA0E7C-E7FE-495F-8DC6-EC16F42EFA79}" type="datetimeFigureOut">
              <a:rPr lang="es-ES"/>
              <a:pPr>
                <a:defRPr/>
              </a:pPr>
              <a:t>18/07/2020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Edycja stylów tekstu wzorcowego
Drugi poziom
Trzeci poziom
Czwarty poziom
Piąty poziom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CDDAF9-A606-4EA8-AF1A-8D4BC13D42D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424452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DDAF9-A606-4EA8-AF1A-8D4BC13D42D8}" type="slidenum">
              <a:rPr lang="es-ES" altLang="en-US" smtClean="0"/>
              <a:pPr/>
              <a:t>1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09101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s-ES" dirty="0" err="1" smtClean="0"/>
              <a:t>Zachęcamy</a:t>
            </a:r>
            <a:r>
              <a:rPr lang="en-GB" altLang="es-ES" dirty="0" smtClean="0"/>
              <a:t> do </a:t>
            </a:r>
            <a:r>
              <a:rPr lang="en-GB" altLang="es-ES" dirty="0" err="1" smtClean="0"/>
              <a:t>przeprowadzenia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burzy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mózgów</a:t>
            </a:r>
            <a:r>
              <a:rPr lang="en-GB" altLang="es-ES" dirty="0" smtClean="0"/>
              <a:t> i </a:t>
            </a:r>
            <a:r>
              <a:rPr lang="en-GB" altLang="es-ES" dirty="0" err="1" smtClean="0"/>
              <a:t>otwartej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dyskusji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temat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tego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slajdu</a:t>
            </a:r>
            <a:r>
              <a:rPr lang="en-GB" altLang="es-ES" dirty="0" smtClean="0"/>
              <a:t>. </a:t>
            </a:r>
            <a:r>
              <a:rPr lang="en-GB" altLang="es-ES" dirty="0" err="1" smtClean="0"/>
              <a:t>Opiszcie</a:t>
            </a:r>
            <a:r>
              <a:rPr lang="en-GB" altLang="es-ES" dirty="0" smtClean="0"/>
              <a:t> co </a:t>
            </a:r>
            <a:r>
              <a:rPr lang="en-GB" altLang="es-ES" dirty="0" err="1" smtClean="0"/>
              <a:t>najmniej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dwa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pozytywne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modele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mentalne</a:t>
            </a:r>
            <a:r>
              <a:rPr lang="en-GB" altLang="es-ES" dirty="0" smtClean="0"/>
              <a:t> w </a:t>
            </a:r>
            <a:r>
              <a:rPr lang="en-GB" altLang="es-ES" dirty="0" err="1" smtClean="0"/>
              <a:t>nauczaniu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języków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obcych</a:t>
            </a:r>
            <a:r>
              <a:rPr lang="en-GB" altLang="es-ES" dirty="0" smtClean="0"/>
              <a:t>. </a:t>
            </a:r>
            <a:r>
              <a:rPr lang="en-GB" altLang="es-ES" dirty="0" err="1" smtClean="0"/>
              <a:t>Jaka</a:t>
            </a:r>
            <a:r>
              <a:rPr lang="en-GB" altLang="es-ES" dirty="0" smtClean="0"/>
              <a:t> jest </a:t>
            </a:r>
            <a:r>
              <a:rPr lang="en-GB" altLang="es-ES" dirty="0" err="1" smtClean="0"/>
              <a:t>różnica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między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tymi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dwoma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rodzajami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modeli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mentalnych</a:t>
            </a:r>
            <a:r>
              <a:rPr lang="en-GB" altLang="es-ES" dirty="0" smtClean="0"/>
              <a:t>? </a:t>
            </a:r>
            <a:r>
              <a:rPr lang="en-GB" altLang="es-ES" dirty="0" err="1" smtClean="0"/>
              <a:t>Jak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wpływają</a:t>
            </a:r>
            <a:r>
              <a:rPr lang="en-GB" altLang="es-ES" dirty="0" smtClean="0"/>
              <a:t> one </a:t>
            </a:r>
            <a:r>
              <a:rPr lang="en-GB" altLang="es-ES" dirty="0" err="1" smtClean="0"/>
              <a:t>na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osiągnięcie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celu</a:t>
            </a:r>
            <a:r>
              <a:rPr lang="en-GB" altLang="es-ES" dirty="0" smtClean="0"/>
              <a:t>? </a:t>
            </a:r>
            <a:r>
              <a:rPr lang="en-GB" altLang="es-ES" dirty="0" err="1" smtClean="0"/>
              <a:t>Wyzwaniem</a:t>
            </a:r>
            <a:r>
              <a:rPr lang="en-GB" altLang="es-ES" dirty="0" smtClean="0"/>
              <a:t> jest </a:t>
            </a:r>
            <a:r>
              <a:rPr lang="en-GB" altLang="es-ES" dirty="0" err="1" smtClean="0"/>
              <a:t>zmiana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negatywnego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przekonania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pozytywne</a:t>
            </a:r>
            <a:r>
              <a:rPr lang="en-GB" altLang="es-ES" dirty="0" smtClean="0"/>
              <a:t>. </a:t>
            </a:r>
          </a:p>
        </p:txBody>
      </p:sp>
      <p:sp>
        <p:nvSpPr>
          <p:cNvPr id="25604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2391809-1165-427A-B20A-A8ED6964869F}" type="slidenum">
              <a:rPr lang="es-ES" altLang="es-ES"/>
              <a:pPr>
                <a:spcBef>
                  <a:spcPct val="0"/>
                </a:spcBef>
              </a:pPr>
              <a:t>14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s-ES" dirty="0" smtClean="0"/>
              <a:t>David </a:t>
            </a:r>
            <a:r>
              <a:rPr lang="en-GB" altLang="es-ES" dirty="0" err="1" smtClean="0"/>
              <a:t>nie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zdał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egzaminu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ustnego</a:t>
            </a:r>
            <a:r>
              <a:rPr lang="en-GB" altLang="es-ES" dirty="0" smtClean="0"/>
              <a:t> z </a:t>
            </a:r>
            <a:r>
              <a:rPr lang="en-GB" altLang="es-ES" dirty="0" err="1" smtClean="0"/>
              <a:t>języka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angielskiego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ponieważ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jego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wymowa</a:t>
            </a:r>
            <a:r>
              <a:rPr lang="en-GB" altLang="es-ES" dirty="0" smtClean="0"/>
              <a:t> jest </a:t>
            </a:r>
            <a:r>
              <a:rPr lang="en-GB" altLang="es-ES" dirty="0" err="1" smtClean="0"/>
              <a:t>zła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niemniej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jednak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jego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egzamin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pisemny</a:t>
            </a:r>
            <a:r>
              <a:rPr lang="en-GB" altLang="es-ES" dirty="0" smtClean="0"/>
              <a:t> jest </a:t>
            </a:r>
            <a:r>
              <a:rPr lang="en-GB" altLang="es-ES" dirty="0" err="1" smtClean="0"/>
              <a:t>naprawdę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dobry</a:t>
            </a:r>
            <a:r>
              <a:rPr lang="en-GB" altLang="es-ES" dirty="0" smtClean="0"/>
              <a:t>. David </a:t>
            </a:r>
            <a:r>
              <a:rPr lang="en-GB" altLang="es-ES" dirty="0" err="1" smtClean="0"/>
              <a:t>zdaje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sobie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sprawę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że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zawsze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osiąga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lepsze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wyniki</a:t>
            </a:r>
            <a:r>
              <a:rPr lang="en-GB" altLang="es-ES" dirty="0" smtClean="0"/>
              <a:t> w </a:t>
            </a:r>
            <a:r>
              <a:rPr lang="en-GB" altLang="es-ES" dirty="0" err="1" smtClean="0"/>
              <a:t>klasie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kiedy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nauczyciel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używa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materiału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wideo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więc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postanawia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że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przez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następne</a:t>
            </a:r>
            <a:r>
              <a:rPr lang="en-GB" altLang="es-ES" dirty="0" smtClean="0"/>
              <a:t> 5 </a:t>
            </a:r>
            <a:r>
              <a:rPr lang="en-GB" altLang="es-ES" dirty="0" err="1" smtClean="0"/>
              <a:t>dni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będzie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oglądał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jeden</a:t>
            </a:r>
            <a:r>
              <a:rPr lang="en-GB" altLang="es-ES" dirty="0" smtClean="0"/>
              <a:t> film </a:t>
            </a:r>
            <a:r>
              <a:rPr lang="en-GB" altLang="es-ES" dirty="0" err="1" smtClean="0"/>
              <a:t>dziennie</a:t>
            </a:r>
            <a:r>
              <a:rPr lang="en-GB" altLang="es-ES" dirty="0" smtClean="0"/>
              <a:t> w </a:t>
            </a:r>
            <a:r>
              <a:rPr lang="en-GB" altLang="es-ES" dirty="0" err="1" smtClean="0"/>
              <a:t>wersji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oryginalnej</a:t>
            </a:r>
            <a:r>
              <a:rPr lang="en-GB" altLang="es-ES" dirty="0" smtClean="0"/>
              <a:t> (</a:t>
            </a:r>
            <a:r>
              <a:rPr lang="en-GB" altLang="es-ES" dirty="0" err="1" smtClean="0"/>
              <a:t>angielskiej</a:t>
            </a:r>
            <a:r>
              <a:rPr lang="en-GB" altLang="es-ES" dirty="0" smtClean="0"/>
              <a:t>) i </a:t>
            </a:r>
            <a:r>
              <a:rPr lang="en-GB" altLang="es-ES" dirty="0" err="1" smtClean="0"/>
              <a:t>każdego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dnia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będzie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słuchał</a:t>
            </a:r>
            <a:r>
              <a:rPr lang="en-GB" altLang="es-ES" dirty="0" smtClean="0"/>
              <a:t> 1 </a:t>
            </a:r>
            <a:r>
              <a:rPr lang="en-GB" altLang="es-ES" dirty="0" err="1" smtClean="0"/>
              <a:t>godziny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piosenek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które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najbardziej</a:t>
            </a:r>
            <a:r>
              <a:rPr lang="en-GB" altLang="es-ES" dirty="0" smtClean="0"/>
              <a:t> mu </a:t>
            </a:r>
            <a:r>
              <a:rPr lang="en-GB" altLang="es-ES" dirty="0" err="1" smtClean="0"/>
              <a:t>się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podobają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również</a:t>
            </a:r>
            <a:r>
              <a:rPr lang="en-GB" altLang="es-ES" dirty="0" smtClean="0"/>
              <a:t> w </a:t>
            </a:r>
            <a:r>
              <a:rPr lang="en-GB" altLang="es-ES" dirty="0" err="1" smtClean="0"/>
              <a:t>języku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angielskim</a:t>
            </a:r>
            <a:r>
              <a:rPr lang="en-GB" altLang="es-ES" dirty="0" smtClean="0"/>
              <a:t>. </a:t>
            </a:r>
            <a:r>
              <a:rPr lang="en-GB" altLang="es-ES" dirty="0" err="1" smtClean="0"/>
              <a:t>Rezultatem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tego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działania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było</a:t>
            </a:r>
            <a:r>
              <a:rPr lang="en-GB" altLang="es-ES" dirty="0" smtClean="0"/>
              <a:t> to, </a:t>
            </a:r>
            <a:r>
              <a:rPr lang="en-GB" altLang="es-ES" dirty="0" err="1" smtClean="0"/>
              <a:t>że</a:t>
            </a:r>
            <a:r>
              <a:rPr lang="en-GB" altLang="es-ES" dirty="0" smtClean="0"/>
              <a:t> David </a:t>
            </a:r>
            <a:r>
              <a:rPr lang="en-GB" altLang="es-ES" dirty="0" err="1" smtClean="0"/>
              <a:t>poprawił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wymowę</a:t>
            </a:r>
            <a:r>
              <a:rPr lang="en-GB" altLang="es-ES" dirty="0" smtClean="0"/>
              <a:t> i </a:t>
            </a:r>
            <a:r>
              <a:rPr lang="en-GB" altLang="es-ES" dirty="0" smtClean="0"/>
              <a:t>z</a:t>
            </a:r>
            <a:r>
              <a:rPr lang="pl-PL" altLang="es-ES" dirty="0" smtClean="0"/>
              <a:t>dał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egzamin</a:t>
            </a:r>
            <a:r>
              <a:rPr lang="en-GB" altLang="es-ES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GB" altLang="es-E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s-ES" dirty="0" smtClean="0"/>
              <a:t>Co </a:t>
            </a:r>
            <a:r>
              <a:rPr lang="en-GB" altLang="es-ES" dirty="0" err="1" smtClean="0"/>
              <a:t>się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stało</a:t>
            </a:r>
            <a:r>
              <a:rPr lang="en-GB" altLang="es-ES" dirty="0" smtClean="0"/>
              <a:t>? </a:t>
            </a:r>
            <a:r>
              <a:rPr lang="en-GB" altLang="es-ES" dirty="0" err="1" smtClean="0"/>
              <a:t>Jakie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wnioski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wyciągasz</a:t>
            </a:r>
            <a:r>
              <a:rPr lang="en-GB" altLang="es-ES" dirty="0" smtClean="0"/>
              <a:t> z </a:t>
            </a:r>
            <a:r>
              <a:rPr lang="en-GB" altLang="es-ES" dirty="0" err="1" smtClean="0"/>
              <a:t>tej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historii</a:t>
            </a:r>
            <a:r>
              <a:rPr lang="en-GB" altLang="es-ES" dirty="0" smtClean="0"/>
              <a:t>? </a:t>
            </a:r>
          </a:p>
          <a:p>
            <a:pPr eaLnBrk="1" hangingPunct="1">
              <a:spcBef>
                <a:spcPct val="0"/>
              </a:spcBef>
            </a:pPr>
            <a:endParaRPr lang="en-GB" altLang="es-ES" dirty="0" smtClean="0"/>
          </a:p>
        </p:txBody>
      </p:sp>
      <p:sp>
        <p:nvSpPr>
          <p:cNvPr id="27652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CAE4BA8-CFB2-4443-A425-F9116E9E3F3D}" type="slidenum">
              <a:rPr lang="es-ES" altLang="es-ES"/>
              <a:pPr>
                <a:spcBef>
                  <a:spcPct val="0"/>
                </a:spcBef>
              </a:pPr>
              <a:t>15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s-ES" dirty="0" err="1" smtClean="0"/>
              <a:t>Myśląc</a:t>
            </a:r>
            <a:r>
              <a:rPr lang="en-GB" altLang="es-ES" dirty="0" smtClean="0"/>
              <a:t> </a:t>
            </a:r>
            <a:r>
              <a:rPr lang="pl-PL" altLang="es-ES" dirty="0" smtClean="0"/>
              <a:t>o </a:t>
            </a:r>
            <a:r>
              <a:rPr lang="en-GB" altLang="es-ES" dirty="0" err="1" smtClean="0"/>
              <a:t>sytuacji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której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używamy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jako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przykład</a:t>
            </a:r>
            <a:r>
              <a:rPr lang="en-GB" altLang="es-ES" dirty="0" smtClean="0"/>
              <a:t> w 13 </a:t>
            </a:r>
            <a:r>
              <a:rPr lang="en-GB" altLang="es-ES" dirty="0" err="1" smtClean="0"/>
              <a:t>slajdzie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omawiamy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jak</a:t>
            </a:r>
            <a:r>
              <a:rPr lang="en-GB" altLang="es-ES" dirty="0" smtClean="0"/>
              <a:t> ta </a:t>
            </a:r>
            <a:r>
              <a:rPr lang="en-GB" altLang="es-ES" dirty="0" err="1" smtClean="0"/>
              <a:t>sama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rzeczywistość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odpowiada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tak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różny</a:t>
            </a:r>
            <a:r>
              <a:rPr lang="pl-PL" altLang="es-ES" dirty="0" smtClean="0"/>
              <a:t>m</a:t>
            </a:r>
            <a:r>
              <a:rPr lang="en-GB" altLang="es-ES" dirty="0" smtClean="0"/>
              <a:t> map</a:t>
            </a:r>
            <a:r>
              <a:rPr lang="pl-PL" altLang="es-ES" dirty="0" smtClean="0"/>
              <a:t>om</a:t>
            </a:r>
            <a:r>
              <a:rPr lang="en-GB" altLang="es-ES" dirty="0" smtClean="0"/>
              <a:t>. </a:t>
            </a:r>
            <a:endParaRPr lang="en-GB" altLang="es-ES" dirty="0" smtClean="0"/>
          </a:p>
        </p:txBody>
      </p:sp>
      <p:sp>
        <p:nvSpPr>
          <p:cNvPr id="29700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C46F1E8-463C-46B7-B326-A92A27DDE5A9}" type="slidenum">
              <a:rPr lang="es-ES" altLang="es-ES"/>
              <a:pPr>
                <a:spcBef>
                  <a:spcPct val="0"/>
                </a:spcBef>
              </a:pPr>
              <a:t>16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s-ES" b="1" smtClean="0"/>
          </a:p>
        </p:txBody>
      </p:sp>
      <p:sp>
        <p:nvSpPr>
          <p:cNvPr id="31748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1285CB2-0C7B-4E06-A019-E9F9E0AEE421}" type="slidenum">
              <a:rPr lang="es-ES" altLang="es-ES"/>
              <a:pPr>
                <a:spcBef>
                  <a:spcPct val="0"/>
                </a:spcBef>
              </a:pPr>
              <a:t>17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3379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D54BBBA-EE2C-4718-BF59-BC300CBD1093}" type="slidenum">
              <a:rPr lang="es-ES" altLang="es-ES"/>
              <a:pPr>
                <a:spcBef>
                  <a:spcPct val="0"/>
                </a:spcBef>
              </a:pPr>
              <a:t>18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s-ES" smtClean="0"/>
              <a:t>Działalność ta jest adaptacją techniki Edwarda De Bono i opublikowana w jego książce: "Sześć kapeluszy do myślenia"</a:t>
            </a:r>
          </a:p>
        </p:txBody>
      </p:sp>
      <p:sp>
        <p:nvSpPr>
          <p:cNvPr id="36868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8CD4150-93FF-40A2-805E-3A13A04CED3C}" type="slidenum">
              <a:rPr lang="es-ES" altLang="es-ES"/>
              <a:pPr>
                <a:spcBef>
                  <a:spcPct val="0"/>
                </a:spcBef>
              </a:pPr>
              <a:t>20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es-ES" dirty="0" smtClean="0"/>
              <a:t>Aktywność</a:t>
            </a:r>
            <a:r>
              <a:rPr lang="en-GB" altLang="es-ES" dirty="0" smtClean="0"/>
              <a:t> </a:t>
            </a:r>
            <a:r>
              <a:rPr lang="en-GB" altLang="es-ES" dirty="0" smtClean="0"/>
              <a:t>ta jest </a:t>
            </a:r>
            <a:r>
              <a:rPr lang="en-GB" altLang="es-ES" dirty="0" err="1" smtClean="0"/>
              <a:t>adaptacją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techniki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Edwarda</a:t>
            </a:r>
            <a:r>
              <a:rPr lang="en-GB" altLang="es-ES" dirty="0" smtClean="0"/>
              <a:t> De Bono i </a:t>
            </a:r>
            <a:r>
              <a:rPr lang="en-GB" altLang="es-ES" dirty="0" err="1" smtClean="0"/>
              <a:t>opublikowana</a:t>
            </a:r>
            <a:r>
              <a:rPr lang="en-GB" altLang="es-ES" dirty="0" smtClean="0"/>
              <a:t> w </a:t>
            </a:r>
            <a:r>
              <a:rPr lang="en-GB" altLang="es-ES" dirty="0" err="1" smtClean="0"/>
              <a:t>jego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książce</a:t>
            </a:r>
            <a:r>
              <a:rPr lang="en-GB" altLang="es-ES" dirty="0" smtClean="0"/>
              <a:t>: "</a:t>
            </a:r>
            <a:r>
              <a:rPr lang="en-GB" altLang="es-ES" dirty="0" err="1" smtClean="0"/>
              <a:t>Sześć</a:t>
            </a:r>
            <a:r>
              <a:rPr lang="en-GB" altLang="es-ES" dirty="0" smtClean="0"/>
              <a:t> </a:t>
            </a:r>
            <a:r>
              <a:rPr lang="pl-PL" altLang="es-ES" dirty="0" smtClean="0"/>
              <a:t>myślących</a:t>
            </a:r>
            <a:r>
              <a:rPr lang="pl-PL" altLang="es-ES" baseline="0" dirty="0" smtClean="0"/>
              <a:t> </a:t>
            </a:r>
            <a:r>
              <a:rPr lang="en-GB" altLang="es-ES" dirty="0" err="1" smtClean="0"/>
              <a:t>kapeluszy</a:t>
            </a:r>
            <a:r>
              <a:rPr lang="en-GB" altLang="es-ES" dirty="0" smtClean="0"/>
              <a:t> "</a:t>
            </a:r>
            <a:endParaRPr lang="en-GB" altLang="es-ES" dirty="0" smtClean="0"/>
          </a:p>
        </p:txBody>
      </p:sp>
      <p:sp>
        <p:nvSpPr>
          <p:cNvPr id="389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297DA7E-06CD-4807-94DC-A4F525491A22}" type="slidenum">
              <a:rPr lang="es-ES" altLang="es-ES"/>
              <a:pPr>
                <a:spcBef>
                  <a:spcPct val="0"/>
                </a:spcBef>
              </a:pPr>
              <a:t>21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s-ES" dirty="0" err="1" smtClean="0"/>
              <a:t>Dyskusja</a:t>
            </a:r>
            <a:r>
              <a:rPr lang="en-GB" altLang="es-ES" dirty="0" smtClean="0"/>
              <a:t>: (</a:t>
            </a:r>
            <a:r>
              <a:rPr lang="en-GB" altLang="es-ES" dirty="0" err="1" smtClean="0"/>
              <a:t>nie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czytaj</a:t>
            </a:r>
            <a:r>
              <a:rPr lang="en-GB" altLang="es-ES" u="sng" dirty="0" smtClean="0"/>
              <a:t> </a:t>
            </a:r>
            <a:r>
              <a:rPr lang="en-GB" altLang="es-ES" u="sng" dirty="0" err="1" smtClean="0"/>
              <a:t>odpowiedzi</a:t>
            </a:r>
            <a:r>
              <a:rPr lang="en-GB" altLang="es-ES" u="sng" dirty="0" smtClean="0"/>
              <a:t> </a:t>
            </a:r>
            <a:r>
              <a:rPr lang="en-GB" altLang="es-ES" u="sng" dirty="0" err="1" smtClean="0"/>
              <a:t>przed</a:t>
            </a:r>
            <a:r>
              <a:rPr lang="en-GB" altLang="es-ES" u="sng" dirty="0" smtClean="0"/>
              <a:t> </a:t>
            </a:r>
            <a:r>
              <a:rPr lang="en-GB" altLang="es-ES" u="sng" dirty="0" err="1" smtClean="0"/>
              <a:t>odpowiedzią</a:t>
            </a:r>
            <a:r>
              <a:rPr lang="en-GB" altLang="es-ES" u="sng" dirty="0" smtClean="0"/>
              <a:t> </a:t>
            </a:r>
            <a:r>
              <a:rPr lang="en-GB" altLang="es-ES" u="sng" dirty="0" err="1" smtClean="0"/>
              <a:t>na</a:t>
            </a:r>
            <a:r>
              <a:rPr lang="en-GB" altLang="es-ES" u="sng" dirty="0" smtClean="0"/>
              <a:t> </a:t>
            </a:r>
            <a:r>
              <a:rPr lang="en-GB" altLang="es-ES" u="sng" dirty="0" err="1" smtClean="0"/>
              <a:t>pytanie</a:t>
            </a:r>
            <a:r>
              <a:rPr lang="en-GB" altLang="es-ES" u="sng" dirty="0" smtClean="0"/>
              <a:t>)</a:t>
            </a:r>
          </a:p>
          <a:p>
            <a:pPr eaLnBrk="1" hangingPunct="1">
              <a:spcBef>
                <a:spcPct val="0"/>
              </a:spcBef>
            </a:pPr>
            <a:endParaRPr lang="en-GB" altLang="es-ES" u="sng" dirty="0" smtClean="0"/>
          </a:p>
          <a:p>
            <a:pPr eaLnBrk="1" hangingPunct="1">
              <a:spcBef>
                <a:spcPct val="0"/>
              </a:spcBef>
            </a:pPr>
            <a:r>
              <a:rPr lang="en-GB" altLang="es-ES" u="sng" dirty="0" err="1" smtClean="0"/>
              <a:t>Sytuacja</a:t>
            </a:r>
            <a:r>
              <a:rPr lang="en-GB" altLang="es-ES" u="sng" dirty="0" smtClean="0"/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en-GB" altLang="es-ES" dirty="0" smtClean="0"/>
              <a:t>Za </a:t>
            </a:r>
            <a:r>
              <a:rPr lang="en-GB" altLang="es-ES" dirty="0" err="1" smtClean="0"/>
              <a:t>każdym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razem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gdy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pytasz</a:t>
            </a:r>
            <a:r>
              <a:rPr lang="en-GB" altLang="es-ES" dirty="0" smtClean="0"/>
              <a:t> o </a:t>
            </a:r>
            <a:r>
              <a:rPr lang="en-GB" altLang="es-ES" dirty="0" err="1" smtClean="0"/>
              <a:t>coś</a:t>
            </a:r>
            <a:r>
              <a:rPr lang="en-GB" altLang="es-ES" dirty="0" smtClean="0"/>
              <a:t> w </a:t>
            </a:r>
            <a:r>
              <a:rPr lang="en-GB" altLang="es-ES" dirty="0" err="1" smtClean="0"/>
              <a:t>klasie</a:t>
            </a:r>
            <a:r>
              <a:rPr lang="en-GB" altLang="es-ES" dirty="0" smtClean="0"/>
              <a:t>, David </a:t>
            </a:r>
            <a:r>
              <a:rPr lang="en-GB" altLang="es-ES" dirty="0" err="1" smtClean="0"/>
              <a:t>wydaje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się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nie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rozumieć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cię</a:t>
            </a:r>
            <a:r>
              <a:rPr lang="en-GB" altLang="es-ES" dirty="0" smtClean="0"/>
              <a:t> i </a:t>
            </a:r>
            <a:r>
              <a:rPr lang="en-GB" altLang="es-ES" dirty="0" err="1" smtClean="0"/>
              <a:t>nigdy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nie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odpowiadać</a:t>
            </a:r>
            <a:r>
              <a:rPr lang="en-GB" altLang="es-ES" dirty="0" smtClean="0"/>
              <a:t>. </a:t>
            </a:r>
            <a:r>
              <a:rPr lang="en-GB" altLang="es-ES" dirty="0" err="1" smtClean="0"/>
              <a:t>Mimo</a:t>
            </a:r>
            <a:r>
              <a:rPr lang="en-GB" altLang="es-ES" dirty="0" smtClean="0"/>
              <a:t> to, </a:t>
            </a:r>
            <a:r>
              <a:rPr lang="en-GB" altLang="es-ES" dirty="0" err="1" smtClean="0"/>
              <a:t>na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wszystkich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egzaminach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zdobywa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dobre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kwalifikacje</a:t>
            </a:r>
            <a:r>
              <a:rPr lang="en-GB" altLang="es-ES" dirty="0" smtClean="0"/>
              <a:t>. Co </a:t>
            </a:r>
            <a:r>
              <a:rPr lang="en-GB" altLang="es-ES" dirty="0" err="1" smtClean="0"/>
              <a:t>myślisz</a:t>
            </a:r>
            <a:r>
              <a:rPr lang="en-GB" altLang="es-ES" dirty="0" smtClean="0"/>
              <a:t> o </a:t>
            </a:r>
            <a:r>
              <a:rPr lang="en-GB" altLang="es-ES" dirty="0" err="1" smtClean="0"/>
              <a:t>tej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sytuacji</a:t>
            </a:r>
            <a:r>
              <a:rPr lang="en-GB" altLang="es-ES" dirty="0" smtClean="0"/>
              <a:t>? Co </a:t>
            </a:r>
            <a:r>
              <a:rPr lang="en-GB" altLang="es-ES" dirty="0" err="1" smtClean="0"/>
              <a:t>myślisz</a:t>
            </a:r>
            <a:r>
              <a:rPr lang="en-GB" altLang="es-ES" dirty="0" smtClean="0"/>
              <a:t> o </a:t>
            </a:r>
            <a:r>
              <a:rPr lang="en-GB" altLang="es-ES" dirty="0" err="1" smtClean="0"/>
              <a:t>tym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że</a:t>
            </a:r>
            <a:r>
              <a:rPr lang="en-GB" altLang="es-ES" dirty="0" smtClean="0"/>
              <a:t> David </a:t>
            </a:r>
            <a:r>
              <a:rPr lang="en-GB" altLang="es-ES" dirty="0" err="1" smtClean="0"/>
              <a:t>nigdy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nie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odpowiada</a:t>
            </a:r>
            <a:r>
              <a:rPr lang="en-GB" altLang="es-ES" dirty="0" smtClean="0"/>
              <a:t> i </a:t>
            </a:r>
            <a:r>
              <a:rPr lang="en-GB" altLang="es-ES" dirty="0" err="1" smtClean="0"/>
              <a:t>dlaczego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zdobywa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dobre</a:t>
            </a:r>
            <a:r>
              <a:rPr lang="en-GB" altLang="es-ES" dirty="0" smtClean="0"/>
              <a:t> </a:t>
            </a:r>
            <a:r>
              <a:rPr lang="pl-PL" altLang="es-ES" dirty="0" smtClean="0"/>
              <a:t>wyniki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egzaminach</a:t>
            </a:r>
            <a:r>
              <a:rPr lang="en-GB" altLang="es-ES" dirty="0" smtClean="0"/>
              <a:t>?</a:t>
            </a:r>
          </a:p>
          <a:p>
            <a:pPr eaLnBrk="1" hangingPunct="1">
              <a:spcBef>
                <a:spcPct val="0"/>
              </a:spcBef>
            </a:pPr>
            <a:endParaRPr lang="en-GB" altLang="es-E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s-ES" u="sng" dirty="0" err="1" smtClean="0"/>
              <a:t>Rzeczywistość</a:t>
            </a:r>
            <a:r>
              <a:rPr lang="en-GB" altLang="es-ES" dirty="0" smtClean="0"/>
              <a:t>: David ma </a:t>
            </a:r>
            <a:r>
              <a:rPr lang="en-GB" altLang="es-ES" dirty="0" err="1" smtClean="0"/>
              <a:t>problemy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ze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słuchem</a:t>
            </a:r>
            <a:r>
              <a:rPr lang="en-GB" altLang="es-ES" dirty="0" smtClean="0"/>
              <a:t>, a </a:t>
            </a:r>
            <a:r>
              <a:rPr lang="en-GB" altLang="es-ES" dirty="0" err="1" smtClean="0"/>
              <a:t>nauczyciel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mówi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bardzo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delikatnie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więc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nie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zdaje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sobie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sprawy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ze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wszystkiego</a:t>
            </a:r>
            <a:r>
              <a:rPr lang="en-GB" altLang="es-ES" dirty="0" smtClean="0"/>
              <a:t>, co </a:t>
            </a:r>
            <a:r>
              <a:rPr lang="en-GB" altLang="es-ES" dirty="0" err="1" smtClean="0"/>
              <a:t>się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dzieje</a:t>
            </a:r>
            <a:r>
              <a:rPr lang="en-GB" altLang="es-ES" dirty="0" smtClean="0"/>
              <a:t>. Jest </a:t>
            </a:r>
            <a:r>
              <a:rPr lang="en-GB" altLang="es-ES" dirty="0" err="1" smtClean="0"/>
              <a:t>jednak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bardzo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dobrym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uczniem</a:t>
            </a:r>
            <a:r>
              <a:rPr lang="en-GB" altLang="es-ES" dirty="0" smtClean="0"/>
              <a:t> i </a:t>
            </a:r>
            <a:r>
              <a:rPr lang="en-GB" altLang="es-ES" dirty="0" err="1" smtClean="0"/>
              <a:t>na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egzamin</a:t>
            </a:r>
            <a:r>
              <a:rPr lang="pl-PL" altLang="es-ES" dirty="0" smtClean="0"/>
              <a:t>y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dużo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się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uczy</a:t>
            </a:r>
            <a:r>
              <a:rPr lang="en-GB" altLang="es-ES" dirty="0" smtClean="0"/>
              <a:t>.</a:t>
            </a:r>
          </a:p>
        </p:txBody>
      </p:sp>
      <p:sp>
        <p:nvSpPr>
          <p:cNvPr id="9220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123B3D3-2070-42E9-B345-78169FD89F6D}" type="slidenum">
              <a:rPr lang="es-ES" altLang="es-ES"/>
              <a:pPr>
                <a:spcBef>
                  <a:spcPct val="0"/>
                </a:spcBef>
              </a:pPr>
              <a:t>6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s-ES" smtClean="0"/>
              <a:t>Zobacz wyjaśnienia i przykłady w następnych slajdach!</a:t>
            </a:r>
          </a:p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1268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7CC19EA-C0D6-4862-9D27-61E576A6AFE9}" type="slidenum">
              <a:rPr lang="es-ES" altLang="es-ES"/>
              <a:pPr>
                <a:spcBef>
                  <a:spcPct val="0"/>
                </a:spcBef>
              </a:pPr>
              <a:t>7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Idąc za przykładem Davida, w naszej historii rzeczywistość jest taka: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dirty="0"/>
              <a:t>"David nie odpowiada"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dirty="0"/>
              <a:t>"David zdobywa </a:t>
            </a:r>
            <a:r>
              <a:rPr lang="en-GB" dirty="0" err="1"/>
              <a:t>dobre</a:t>
            </a:r>
            <a:r>
              <a:rPr lang="en-GB" dirty="0"/>
              <a:t> </a:t>
            </a:r>
            <a:r>
              <a:rPr lang="pl-PL" dirty="0" smtClean="0"/>
              <a:t>wyniki</a:t>
            </a:r>
            <a:r>
              <a:rPr lang="en-GB" dirty="0" smtClean="0"/>
              <a:t>"</a:t>
            </a:r>
            <a:endParaRPr lang="en-GB" dirty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dirty="0"/>
              <a:t>"David ma </a:t>
            </a:r>
            <a:r>
              <a:rPr lang="en-GB" dirty="0" err="1"/>
              <a:t>problemy</a:t>
            </a:r>
            <a:r>
              <a:rPr lang="en-GB" dirty="0"/>
              <a:t> </a:t>
            </a:r>
            <a:r>
              <a:rPr lang="en-GB" dirty="0" smtClean="0"/>
              <a:t>z</a:t>
            </a:r>
            <a:r>
              <a:rPr lang="pl-PL" dirty="0" smtClean="0"/>
              <a:t>e słuchem</a:t>
            </a:r>
            <a:r>
              <a:rPr lang="en-GB" dirty="0" smtClean="0"/>
              <a:t>"</a:t>
            </a:r>
            <a:endParaRPr lang="en-GB" dirty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dirty="0" smtClean="0"/>
              <a:t>„</a:t>
            </a:r>
            <a:r>
              <a:rPr lang="pl-PL" dirty="0" smtClean="0"/>
              <a:t>David </a:t>
            </a:r>
            <a:r>
              <a:rPr lang="en-GB" dirty="0" err="1" smtClean="0"/>
              <a:t>dużo</a:t>
            </a:r>
            <a:r>
              <a:rPr lang="en-GB" dirty="0" smtClean="0"/>
              <a:t> </a:t>
            </a:r>
            <a:r>
              <a:rPr lang="pl-PL" dirty="0" smtClean="0"/>
              <a:t>się uczy</a:t>
            </a:r>
            <a:r>
              <a:rPr lang="en-GB" dirty="0" smtClean="0"/>
              <a:t>"</a:t>
            </a:r>
            <a:endParaRPr lang="en-GB" dirty="0"/>
          </a:p>
        </p:txBody>
      </p:sp>
      <p:sp>
        <p:nvSpPr>
          <p:cNvPr id="1331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472288B-9A6F-487C-A5F0-346EAFFFD2DB}" type="slidenum">
              <a:rPr lang="es-ES" altLang="es-ES"/>
              <a:pPr>
                <a:spcBef>
                  <a:spcPct val="0"/>
                </a:spcBef>
              </a:pPr>
              <a:t>8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s-ES" smtClean="0"/>
              <a:t>Wewnętrzna reprezentacja nauczyciela w naszym przypadku jest odpowiedzią na pytania dyskusji. (Co sobie wyobrażamy)</a:t>
            </a:r>
          </a:p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15364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89F072D-EBD0-4341-9681-691C41591F12}" type="slidenum">
              <a:rPr lang="es-ES" altLang="es-ES"/>
              <a:pPr>
                <a:spcBef>
                  <a:spcPct val="0"/>
                </a:spcBef>
              </a:pPr>
              <a:t>9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s-ES" smtClean="0"/>
              <a:t>W naszym przypadku błąd byłby próbą przekonania innych ludzi, że nasze wnioski i interpretacja są poprawne. </a:t>
            </a:r>
          </a:p>
        </p:txBody>
      </p:sp>
      <p:sp>
        <p:nvSpPr>
          <p:cNvPr id="17412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1A7A8FC-FBE3-4CE1-B626-B695085FD397}" type="slidenum">
              <a:rPr lang="es-ES" altLang="es-ES"/>
              <a:pPr>
                <a:spcBef>
                  <a:spcPct val="0"/>
                </a:spcBef>
              </a:pPr>
              <a:t>10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es-ES" dirty="0" smtClean="0">
                <a:ea typeface="Adobe Ming Std L" pitchFamily="18" charset="-128"/>
              </a:rPr>
              <a:t>W</a:t>
            </a:r>
            <a:r>
              <a:rPr lang="en-US" altLang="es-ES" dirty="0" err="1" smtClean="0">
                <a:ea typeface="Adobe Ming Std L" pitchFamily="18" charset="-128"/>
              </a:rPr>
              <a:t>yobraź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sobie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miasto</a:t>
            </a:r>
            <a:r>
              <a:rPr lang="en-US" altLang="es-ES" dirty="0" smtClean="0">
                <a:ea typeface="Adobe Ming Std L" pitchFamily="18" charset="-128"/>
              </a:rPr>
              <a:t>, w </a:t>
            </a:r>
            <a:r>
              <a:rPr lang="en-US" altLang="es-ES" dirty="0" err="1" smtClean="0">
                <a:ea typeface="Adobe Ming Std L" pitchFamily="18" charset="-128"/>
              </a:rPr>
              <a:t>którym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mieszkasz</a:t>
            </a:r>
            <a:r>
              <a:rPr lang="en-US" altLang="es-ES" dirty="0" smtClean="0">
                <a:ea typeface="Adobe Ming Std L" pitchFamily="18" charset="-128"/>
              </a:rPr>
              <a:t>. </a:t>
            </a:r>
            <a:r>
              <a:rPr lang="pl-PL" altLang="es-ES" dirty="0" smtClean="0">
                <a:ea typeface="Adobe Ming Std L" pitchFamily="18" charset="-128"/>
              </a:rPr>
              <a:t>D</a:t>
            </a:r>
            <a:r>
              <a:rPr lang="en-US" altLang="es-ES" dirty="0" err="1" smtClean="0">
                <a:ea typeface="Adobe Ming Std L" pitchFamily="18" charset="-128"/>
              </a:rPr>
              <a:t>omy</a:t>
            </a:r>
            <a:r>
              <a:rPr lang="en-US" altLang="es-ES" dirty="0" smtClean="0">
                <a:ea typeface="Adobe Ming Std L" pitchFamily="18" charset="-128"/>
              </a:rPr>
              <a:t>, </a:t>
            </a:r>
            <a:r>
              <a:rPr lang="en-US" altLang="es-ES" dirty="0" err="1" smtClean="0">
                <a:ea typeface="Adobe Ming Std L" pitchFamily="18" charset="-128"/>
              </a:rPr>
              <a:t>ludzie</a:t>
            </a:r>
            <a:r>
              <a:rPr lang="en-US" altLang="es-ES" dirty="0" smtClean="0">
                <a:ea typeface="Adobe Ming Std L" pitchFamily="18" charset="-128"/>
              </a:rPr>
              <a:t>, </a:t>
            </a:r>
            <a:r>
              <a:rPr lang="en-US" altLang="es-ES" dirty="0" err="1" smtClean="0">
                <a:ea typeface="Adobe Ming Std L" pitchFamily="18" charset="-128"/>
              </a:rPr>
              <a:t>budynki</a:t>
            </a:r>
            <a:r>
              <a:rPr lang="en-US" altLang="es-ES" dirty="0" smtClean="0">
                <a:ea typeface="Adobe Ming Std L" pitchFamily="18" charset="-128"/>
              </a:rPr>
              <a:t>, </a:t>
            </a:r>
            <a:r>
              <a:rPr lang="en-US" altLang="es-ES" dirty="0" err="1" smtClean="0">
                <a:ea typeface="Adobe Ming Std L" pitchFamily="18" charset="-128"/>
              </a:rPr>
              <a:t>ulice</a:t>
            </a:r>
            <a:r>
              <a:rPr lang="en-US" altLang="es-ES" dirty="0" smtClean="0">
                <a:ea typeface="Adobe Ming Std L" pitchFamily="18" charset="-128"/>
              </a:rPr>
              <a:t>, </a:t>
            </a:r>
            <a:r>
              <a:rPr lang="en-US" altLang="es-ES" dirty="0" err="1" smtClean="0">
                <a:ea typeface="Adobe Ming Std L" pitchFamily="18" charset="-128"/>
              </a:rPr>
              <a:t>itp</a:t>
            </a:r>
            <a:r>
              <a:rPr lang="en-US" altLang="es-ES" dirty="0" smtClean="0">
                <a:ea typeface="Adobe Ming Std L" pitchFamily="18" charset="-128"/>
              </a:rPr>
              <a:t>. </a:t>
            </a:r>
            <a:r>
              <a:rPr lang="en-US" altLang="es-ES" dirty="0" err="1" smtClean="0">
                <a:ea typeface="Adobe Ming Std L" pitchFamily="18" charset="-128"/>
              </a:rPr>
              <a:t>Czy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masz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mapę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ulic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tego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miasta</a:t>
            </a:r>
            <a:r>
              <a:rPr lang="en-US" altLang="es-ES" dirty="0" smtClean="0">
                <a:ea typeface="Adobe Ming Std L" pitchFamily="18" charset="-128"/>
              </a:rPr>
              <a:t>, aby </a:t>
            </a:r>
            <a:r>
              <a:rPr lang="en-US" altLang="es-ES" dirty="0" err="1" smtClean="0">
                <a:ea typeface="Adobe Ming Std L" pitchFamily="18" charset="-128"/>
              </a:rPr>
              <a:t>móc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się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po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nim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poruszać</a:t>
            </a:r>
            <a:r>
              <a:rPr lang="en-US" altLang="es-ES" dirty="0" smtClean="0">
                <a:ea typeface="Adobe Ming Std L" pitchFamily="18" charset="-128"/>
              </a:rPr>
              <a:t>? </a:t>
            </a:r>
            <a:r>
              <a:rPr lang="en-US" altLang="es-ES" dirty="0" err="1" smtClean="0">
                <a:ea typeface="Adobe Ming Std L" pitchFamily="18" charset="-128"/>
              </a:rPr>
              <a:t>Czy</a:t>
            </a:r>
            <a:r>
              <a:rPr lang="en-US" altLang="es-ES" dirty="0" smtClean="0">
                <a:ea typeface="Adobe Ming Std L" pitchFamily="18" charset="-128"/>
              </a:rPr>
              <a:t> ta </a:t>
            </a:r>
            <a:r>
              <a:rPr lang="en-US" altLang="es-ES" dirty="0" err="1" smtClean="0">
                <a:ea typeface="Adobe Ming Std L" pitchFamily="18" charset="-128"/>
              </a:rPr>
              <a:t>mapa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mówi</a:t>
            </a:r>
            <a:r>
              <a:rPr lang="en-US" altLang="es-ES" dirty="0" smtClean="0">
                <a:ea typeface="Adobe Ming Std L" pitchFamily="18" charset="-128"/>
              </a:rPr>
              <a:t> ci, </a:t>
            </a:r>
            <a:r>
              <a:rPr lang="en-US" altLang="es-ES" dirty="0" err="1" smtClean="0">
                <a:ea typeface="Adobe Ming Std L" pitchFamily="18" charset="-128"/>
              </a:rPr>
              <a:t>ile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osób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mieszka</a:t>
            </a:r>
            <a:r>
              <a:rPr lang="en-US" altLang="es-ES" dirty="0" smtClean="0">
                <a:ea typeface="Adobe Ming Std L" pitchFamily="18" charset="-128"/>
              </a:rPr>
              <a:t> w </a:t>
            </a:r>
            <a:r>
              <a:rPr lang="en-US" altLang="es-ES" dirty="0" err="1" smtClean="0">
                <a:ea typeface="Adobe Ming Std L" pitchFamily="18" charset="-128"/>
              </a:rPr>
              <a:t>każdym</a:t>
            </a:r>
            <a:r>
              <a:rPr lang="en-US" altLang="es-ES" dirty="0" smtClean="0">
                <a:ea typeface="Adobe Ming Std L" pitchFamily="18" charset="-128"/>
              </a:rPr>
              <a:t> z </a:t>
            </a:r>
            <a:r>
              <a:rPr lang="en-US" altLang="es-ES" dirty="0" err="1" smtClean="0">
                <a:ea typeface="Adobe Ming Std L" pitchFamily="18" charset="-128"/>
              </a:rPr>
              <a:t>budynków</a:t>
            </a:r>
            <a:r>
              <a:rPr lang="en-US" altLang="es-ES" dirty="0" smtClean="0">
                <a:ea typeface="Adobe Ming Std L" pitchFamily="18" charset="-128"/>
              </a:rPr>
              <a:t>, </a:t>
            </a:r>
            <a:r>
              <a:rPr lang="en-US" altLang="es-ES" dirty="0" err="1" smtClean="0">
                <a:ea typeface="Adobe Ming Std L" pitchFamily="18" charset="-128"/>
              </a:rPr>
              <a:t>ich</a:t>
            </a:r>
            <a:r>
              <a:rPr lang="en-US" altLang="es-ES" dirty="0" smtClean="0">
                <a:ea typeface="Adobe Ming Std L" pitchFamily="18" charset="-128"/>
              </a:rPr>
              <a:t> ton </a:t>
            </a:r>
            <a:r>
              <a:rPr lang="en-US" altLang="es-ES" dirty="0" err="1" smtClean="0">
                <a:ea typeface="Adobe Ming Std L" pitchFamily="18" charset="-128"/>
              </a:rPr>
              <a:t>głosu</a:t>
            </a:r>
            <a:r>
              <a:rPr lang="en-US" altLang="es-ES" dirty="0" smtClean="0">
                <a:ea typeface="Adobe Ming Std L" pitchFamily="18" charset="-128"/>
              </a:rPr>
              <a:t>? </a:t>
            </a:r>
            <a:r>
              <a:rPr lang="en-US" altLang="es-ES" dirty="0" err="1" smtClean="0">
                <a:ea typeface="Adobe Ming Std L" pitchFamily="18" charset="-128"/>
              </a:rPr>
              <a:t>Czy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pokazuje</a:t>
            </a:r>
            <a:r>
              <a:rPr lang="en-US" altLang="es-ES" dirty="0" smtClean="0">
                <a:ea typeface="Adobe Ming Std L" pitchFamily="18" charset="-128"/>
              </a:rPr>
              <a:t> Ci </a:t>
            </a:r>
            <a:r>
              <a:rPr lang="en-US" altLang="es-ES" dirty="0" err="1" smtClean="0">
                <a:ea typeface="Adobe Ming Std L" pitchFamily="18" charset="-128"/>
              </a:rPr>
              <a:t>ich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wzrost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lub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ile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dzieci</a:t>
            </a:r>
            <a:r>
              <a:rPr lang="en-US" altLang="es-ES" dirty="0" smtClean="0">
                <a:ea typeface="Adobe Ming Std L" pitchFamily="18" charset="-128"/>
              </a:rPr>
              <a:t> i </a:t>
            </a:r>
            <a:r>
              <a:rPr lang="en-US" altLang="es-ES" dirty="0" err="1" smtClean="0">
                <a:ea typeface="Adobe Ming Std L" pitchFamily="18" charset="-128"/>
              </a:rPr>
              <a:t>osób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starszych</a:t>
            </a:r>
            <a:r>
              <a:rPr lang="en-US" altLang="es-ES" dirty="0" smtClean="0">
                <a:ea typeface="Adobe Ming Std L" pitchFamily="18" charset="-128"/>
              </a:rPr>
              <a:t> jest w </a:t>
            </a:r>
            <a:r>
              <a:rPr lang="en-US" altLang="es-ES" dirty="0" err="1" smtClean="0">
                <a:ea typeface="Adobe Ming Std L" pitchFamily="18" charset="-128"/>
              </a:rPr>
              <a:t>danym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momencie</a:t>
            </a:r>
            <a:r>
              <a:rPr lang="en-US" altLang="es-ES" dirty="0" smtClean="0">
                <a:ea typeface="Adobe Ming Std L" pitchFamily="18" charset="-128"/>
              </a:rPr>
              <a:t> w </a:t>
            </a:r>
            <a:r>
              <a:rPr lang="en-US" altLang="es-ES" dirty="0" err="1" smtClean="0">
                <a:ea typeface="Adobe Ming Std L" pitchFamily="18" charset="-128"/>
              </a:rPr>
              <a:t>danym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miejscu</a:t>
            </a:r>
            <a:r>
              <a:rPr lang="en-US" altLang="es-ES" dirty="0" smtClean="0">
                <a:ea typeface="Adobe Ming Std L" pitchFamily="18" charset="-128"/>
              </a:rPr>
              <a:t>? </a:t>
            </a:r>
            <a:r>
              <a:rPr lang="en-US" altLang="es-ES" dirty="0" err="1" smtClean="0">
                <a:ea typeface="Adobe Ming Std L" pitchFamily="18" charset="-128"/>
              </a:rPr>
              <a:t>Nie</a:t>
            </a:r>
            <a:r>
              <a:rPr lang="en-US" altLang="es-ES" dirty="0" smtClean="0">
                <a:ea typeface="Adobe Ming Std L" pitchFamily="18" charset="-128"/>
              </a:rPr>
              <a:t>, </a:t>
            </a:r>
            <a:r>
              <a:rPr lang="en-US" altLang="es-ES" dirty="0" err="1" smtClean="0">
                <a:ea typeface="Adobe Ming Std L" pitchFamily="18" charset="-128"/>
              </a:rPr>
              <a:t>prawda</a:t>
            </a:r>
            <a:r>
              <a:rPr lang="en-US" altLang="es-ES" dirty="0" smtClean="0">
                <a:ea typeface="Adobe Ming Std L" pitchFamily="18" charset="-128"/>
              </a:rPr>
              <a:t>? </a:t>
            </a:r>
            <a:r>
              <a:rPr lang="en-US" altLang="es-ES" dirty="0" err="1" smtClean="0">
                <a:ea typeface="Adobe Ming Std L" pitchFamily="18" charset="-128"/>
              </a:rPr>
              <a:t>Teraz</a:t>
            </a:r>
            <a:r>
              <a:rPr lang="en-US" altLang="es-ES" dirty="0" smtClean="0">
                <a:ea typeface="Adobe Ming Std L" pitchFamily="18" charset="-128"/>
              </a:rPr>
              <a:t>, </a:t>
            </a:r>
            <a:r>
              <a:rPr lang="en-US" altLang="es-ES" dirty="0" err="1" smtClean="0">
                <a:ea typeface="Adobe Ming Std L" pitchFamily="18" charset="-128"/>
              </a:rPr>
              <a:t>czy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pl-PL" altLang="es-ES" dirty="0" smtClean="0">
                <a:ea typeface="Adobe Ming Std L" pitchFamily="18" charset="-128"/>
              </a:rPr>
              <a:t>potrzebujesz </a:t>
            </a:r>
            <a:r>
              <a:rPr lang="en-US" altLang="es-ES" dirty="0" smtClean="0">
                <a:ea typeface="Adobe Ming Std L" pitchFamily="18" charset="-128"/>
              </a:rPr>
              <a:t>t</a:t>
            </a:r>
            <a:r>
              <a:rPr lang="pl-PL" altLang="es-ES" dirty="0" err="1" smtClean="0">
                <a:ea typeface="Adobe Ming Std L" pitchFamily="18" charset="-128"/>
              </a:rPr>
              <a:t>ych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informacj</a:t>
            </a:r>
            <a:r>
              <a:rPr lang="pl-PL" altLang="es-ES" dirty="0" smtClean="0">
                <a:ea typeface="Adobe Ming Std L" pitchFamily="18" charset="-128"/>
              </a:rPr>
              <a:t>i</a:t>
            </a:r>
            <a:r>
              <a:rPr lang="en-US" altLang="es-ES" dirty="0" smtClean="0">
                <a:ea typeface="Adobe Ming Std L" pitchFamily="18" charset="-128"/>
              </a:rPr>
              <a:t>? </a:t>
            </a:r>
            <a:r>
              <a:rPr lang="en-US" altLang="es-ES" dirty="0" smtClean="0">
                <a:ea typeface="Adobe Ming Std L" pitchFamily="18" charset="-128"/>
              </a:rPr>
              <a:t>Na </a:t>
            </a:r>
            <a:r>
              <a:rPr lang="en-US" altLang="es-ES" dirty="0" err="1" smtClean="0">
                <a:ea typeface="Adobe Ming Std L" pitchFamily="18" charset="-128"/>
              </a:rPr>
              <a:t>pewno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nie</a:t>
            </a:r>
            <a:r>
              <a:rPr lang="en-US" altLang="es-ES" dirty="0" smtClean="0">
                <a:ea typeface="Adobe Ming Std L" pitchFamily="18" charset="-128"/>
              </a:rPr>
              <a:t>, </a:t>
            </a:r>
            <a:r>
              <a:rPr lang="en-US" altLang="es-ES" dirty="0" err="1" smtClean="0">
                <a:ea typeface="Adobe Ming Std L" pitchFamily="18" charset="-128"/>
              </a:rPr>
              <a:t>ponieważ</a:t>
            </a:r>
            <a:r>
              <a:rPr lang="en-US" altLang="es-ES" dirty="0" smtClean="0">
                <a:ea typeface="Adobe Ming Std L" pitchFamily="18" charset="-128"/>
              </a:rPr>
              <a:t> to, </a:t>
            </a:r>
            <a:r>
              <a:rPr lang="en-US" altLang="es-ES" dirty="0" err="1" smtClean="0">
                <a:ea typeface="Adobe Ming Std L" pitchFamily="18" charset="-128"/>
              </a:rPr>
              <a:t>czego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chcesz</a:t>
            </a:r>
            <a:r>
              <a:rPr lang="en-US" altLang="es-ES" dirty="0" smtClean="0">
                <a:ea typeface="Adobe Ming Std L" pitchFamily="18" charset="-128"/>
              </a:rPr>
              <a:t>, to </a:t>
            </a:r>
            <a:r>
              <a:rPr lang="en-US" altLang="es-ES" dirty="0" err="1" smtClean="0">
                <a:ea typeface="Adobe Ming Std L" pitchFamily="18" charset="-128"/>
              </a:rPr>
              <a:t>po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prostu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dotrzeć</a:t>
            </a:r>
            <a:r>
              <a:rPr lang="en-US" altLang="es-ES" dirty="0" smtClean="0">
                <a:ea typeface="Adobe Ming Std L" pitchFamily="18" charset="-128"/>
              </a:rPr>
              <a:t> pod </a:t>
            </a:r>
            <a:r>
              <a:rPr lang="en-US" altLang="es-ES" dirty="0" err="1" smtClean="0">
                <a:ea typeface="Adobe Ming Std L" pitchFamily="18" charset="-128"/>
              </a:rPr>
              <a:t>określony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adres</a:t>
            </a:r>
            <a:r>
              <a:rPr lang="en-US" altLang="es-ES" dirty="0" smtClean="0">
                <a:ea typeface="Adobe Ming Std L" pitchFamily="18" charset="-128"/>
              </a:rPr>
              <a:t>. Ale co by </a:t>
            </a:r>
            <a:r>
              <a:rPr lang="en-US" altLang="es-ES" dirty="0" err="1" smtClean="0">
                <a:ea typeface="Adobe Ming Std L" pitchFamily="18" charset="-128"/>
              </a:rPr>
              <a:t>się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stało</a:t>
            </a:r>
            <a:r>
              <a:rPr lang="en-US" altLang="es-ES" dirty="0" smtClean="0">
                <a:ea typeface="Adobe Ming Std L" pitchFamily="18" charset="-128"/>
              </a:rPr>
              <a:t>, </a:t>
            </a:r>
            <a:r>
              <a:rPr lang="en-US" altLang="es-ES" dirty="0" err="1" smtClean="0">
                <a:ea typeface="Adobe Ming Std L" pitchFamily="18" charset="-128"/>
              </a:rPr>
              <a:t>gdybyś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użył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mapy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jednego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miasta</a:t>
            </a:r>
            <a:r>
              <a:rPr lang="en-US" altLang="es-ES" dirty="0" smtClean="0">
                <a:ea typeface="Adobe Ming Std L" pitchFamily="18" charset="-128"/>
              </a:rPr>
              <a:t> do </a:t>
            </a:r>
            <a:r>
              <a:rPr lang="en-US" altLang="es-ES" dirty="0" err="1" smtClean="0">
                <a:ea typeface="Adobe Ming Std L" pitchFamily="18" charset="-128"/>
              </a:rPr>
              <a:t>przeniesienia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się</a:t>
            </a:r>
            <a:r>
              <a:rPr lang="en-US" altLang="es-ES" dirty="0" smtClean="0">
                <a:ea typeface="Adobe Ming Std L" pitchFamily="18" charset="-128"/>
              </a:rPr>
              <a:t> do </a:t>
            </a:r>
            <a:r>
              <a:rPr lang="en-US" altLang="es-ES" dirty="0" err="1" smtClean="0">
                <a:ea typeface="Adobe Ming Std L" pitchFamily="18" charset="-128"/>
              </a:rPr>
              <a:t>innego</a:t>
            </a:r>
            <a:r>
              <a:rPr lang="en-US" altLang="es-ES" dirty="0" smtClean="0">
                <a:ea typeface="Adobe Ming Std L" pitchFamily="18" charset="-128"/>
              </a:rPr>
              <a:t>? </a:t>
            </a:r>
            <a:r>
              <a:rPr lang="en-US" altLang="es-ES" dirty="0" err="1" smtClean="0">
                <a:ea typeface="Adobe Ming Std L" pitchFamily="18" charset="-128"/>
              </a:rPr>
              <a:t>Całkowity</a:t>
            </a:r>
            <a:r>
              <a:rPr lang="en-US" altLang="es-ES" dirty="0" smtClean="0">
                <a:ea typeface="Adobe Ming Std L" pitchFamily="18" charset="-128"/>
              </a:rPr>
              <a:t> chaos, z </a:t>
            </a:r>
            <a:r>
              <a:rPr lang="en-US" altLang="es-ES" dirty="0" err="1" smtClean="0">
                <a:ea typeface="Adobe Ming Std L" pitchFamily="18" charset="-128"/>
              </a:rPr>
              <a:t>całkowitą</a:t>
            </a:r>
            <a:r>
              <a:rPr lang="en-US" altLang="es-ES" dirty="0" smtClean="0">
                <a:ea typeface="Adobe Ming Std L" pitchFamily="18" charset="-128"/>
              </a:rPr>
              <a:t> </a:t>
            </a:r>
            <a:r>
              <a:rPr lang="en-US" altLang="es-ES" dirty="0" err="1" smtClean="0">
                <a:ea typeface="Adobe Ming Std L" pitchFamily="18" charset="-128"/>
              </a:rPr>
              <a:t>pewnością</a:t>
            </a:r>
            <a:r>
              <a:rPr lang="en-US" altLang="es-ES" dirty="0" smtClean="0">
                <a:ea typeface="Adobe Ming Std L" pitchFamily="18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s-ES" altLang="es-ES" dirty="0" smtClean="0"/>
          </a:p>
        </p:txBody>
      </p:sp>
      <p:sp>
        <p:nvSpPr>
          <p:cNvPr id="19460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96A9EEC-4439-49B6-B438-713457275038}" type="slidenum">
              <a:rPr lang="es-ES" altLang="es-ES"/>
              <a:pPr>
                <a:spcBef>
                  <a:spcPct val="0"/>
                </a:spcBef>
              </a:pPr>
              <a:t>11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s-ES" smtClean="0"/>
              <a:t>Myśląc o naszym przykładzie, mamy na myśli to, że gdyby nauczyciel posiadał poprawne dane (głuchota Dawida i to, ile studiuje do egzaminów), mapa mentalna nauczyciela (subiektywna interpretacja) zmieniłaby się całkowicie.</a:t>
            </a:r>
          </a:p>
        </p:txBody>
      </p:sp>
      <p:sp>
        <p:nvSpPr>
          <p:cNvPr id="21508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F8AC2AF-B399-4B51-9A44-197E25A0E2F4}" type="slidenum">
              <a:rPr lang="es-ES" altLang="es-ES"/>
              <a:pPr>
                <a:spcBef>
                  <a:spcPct val="0"/>
                </a:spcBef>
              </a:pPr>
              <a:t>12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Marcador de notas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s-ES" u="sng" dirty="0" err="1" smtClean="0"/>
              <a:t>Przeanalizuj</a:t>
            </a:r>
            <a:r>
              <a:rPr lang="en-GB" altLang="es-ES" u="sng" dirty="0" smtClean="0"/>
              <a:t> </a:t>
            </a:r>
            <a:r>
              <a:rPr lang="en-GB" altLang="es-ES" u="sng" dirty="0" err="1" smtClean="0"/>
              <a:t>następującą</a:t>
            </a:r>
            <a:r>
              <a:rPr lang="en-GB" altLang="es-ES" u="sng" dirty="0" smtClean="0"/>
              <a:t> </a:t>
            </a:r>
            <a:r>
              <a:rPr lang="en-GB" altLang="es-ES" u="sng" dirty="0" err="1" smtClean="0"/>
              <a:t>sytuację</a:t>
            </a:r>
            <a:r>
              <a:rPr lang="en-GB" altLang="es-ES" u="sng" dirty="0" smtClean="0"/>
              <a:t>:</a:t>
            </a:r>
          </a:p>
          <a:p>
            <a:pPr eaLnBrk="1" hangingPunct="1">
              <a:spcBef>
                <a:spcPct val="0"/>
              </a:spcBef>
            </a:pPr>
            <a:endParaRPr lang="en-GB" altLang="es-E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s-ES" dirty="0" err="1" smtClean="0"/>
              <a:t>Nauczyciel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podaje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uczniom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wyniki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oceny</a:t>
            </a:r>
            <a:r>
              <a:rPr lang="en-GB" altLang="es-ES" dirty="0" smtClean="0"/>
              <a:t> i </a:t>
            </a:r>
            <a:r>
              <a:rPr lang="en-GB" altLang="es-ES" dirty="0" err="1" smtClean="0"/>
              <a:t>dwóch</a:t>
            </a:r>
            <a:r>
              <a:rPr lang="en-GB" altLang="es-ES" dirty="0" smtClean="0"/>
              <a:t> z </a:t>
            </a:r>
            <a:r>
              <a:rPr lang="en-GB" altLang="es-ES" dirty="0" err="1" smtClean="0"/>
              <a:t>nich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otrzymuje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złe</a:t>
            </a:r>
            <a:r>
              <a:rPr lang="en-GB" altLang="es-ES" dirty="0" smtClean="0"/>
              <a:t>. </a:t>
            </a:r>
            <a:r>
              <a:rPr lang="en-GB" altLang="es-ES" dirty="0" err="1" smtClean="0"/>
              <a:t>Nauczyciel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wyjaśnia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obu</a:t>
            </a:r>
            <a:r>
              <a:rPr lang="en-GB" altLang="es-ES" dirty="0" smtClean="0"/>
              <a:t> z </a:t>
            </a:r>
            <a:r>
              <a:rPr lang="en-GB" altLang="es-ES" dirty="0" err="1" smtClean="0"/>
              <a:t>nich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dlaczego</a:t>
            </a:r>
            <a:r>
              <a:rPr lang="en-GB" altLang="es-ES" dirty="0" smtClean="0"/>
              <a:t> </a:t>
            </a:r>
            <a:r>
              <a:rPr lang="pl-PL" altLang="es-ES" dirty="0" smtClean="0"/>
              <a:t>otrzymali takie</a:t>
            </a:r>
            <a:r>
              <a:rPr lang="en-GB" altLang="es-ES" dirty="0" smtClean="0"/>
              <a:t> </a:t>
            </a:r>
            <a:r>
              <a:rPr lang="pl-PL" altLang="es-ES" dirty="0" smtClean="0"/>
              <a:t>oceny</a:t>
            </a:r>
            <a:r>
              <a:rPr lang="en-GB" altLang="es-ES" dirty="0" smtClean="0"/>
              <a:t>. </a:t>
            </a:r>
            <a:r>
              <a:rPr lang="en-GB" altLang="es-ES" dirty="0" err="1" smtClean="0"/>
              <a:t>Jeden</a:t>
            </a:r>
            <a:r>
              <a:rPr lang="en-GB" altLang="es-ES" dirty="0" smtClean="0"/>
              <a:t> z </a:t>
            </a:r>
            <a:r>
              <a:rPr lang="en-GB" altLang="es-ES" dirty="0" err="1" smtClean="0"/>
              <a:t>nich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uważa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że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nauczyciel</a:t>
            </a:r>
            <a:r>
              <a:rPr lang="en-GB" altLang="es-ES" dirty="0" smtClean="0"/>
              <a:t> ma </a:t>
            </a:r>
            <a:r>
              <a:rPr lang="en-GB" altLang="es-ES" dirty="0" err="1" smtClean="0"/>
              <a:t>rację</a:t>
            </a:r>
            <a:r>
              <a:rPr lang="en-GB" altLang="es-ES" dirty="0" smtClean="0"/>
              <a:t> i </a:t>
            </a:r>
            <a:r>
              <a:rPr lang="en-GB" altLang="es-ES" dirty="0" err="1" smtClean="0"/>
              <a:t>decyduje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się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na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ciężką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pracę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drugi</a:t>
            </a:r>
            <a:r>
              <a:rPr lang="en-GB" altLang="es-ES" dirty="0" smtClean="0"/>
              <a:t>, </a:t>
            </a:r>
            <a:r>
              <a:rPr lang="en-GB" altLang="es-ES" dirty="0" err="1" smtClean="0"/>
              <a:t>że</a:t>
            </a:r>
            <a:r>
              <a:rPr lang="en-GB" altLang="es-ES" dirty="0" smtClean="0"/>
              <a:t> ma z </a:t>
            </a:r>
            <a:r>
              <a:rPr lang="en-GB" altLang="es-ES" dirty="0" err="1" smtClean="0"/>
              <a:t>nim</a:t>
            </a:r>
            <a:r>
              <a:rPr lang="en-GB" altLang="es-ES" dirty="0" smtClean="0"/>
              <a:t> problem i </a:t>
            </a:r>
            <a:r>
              <a:rPr lang="en-GB" altLang="es-ES" dirty="0" err="1" smtClean="0"/>
              <a:t>dlatego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zawsze</a:t>
            </a:r>
            <a:r>
              <a:rPr lang="en-GB" altLang="es-ES" dirty="0" smtClean="0"/>
              <a:t> ma </a:t>
            </a:r>
            <a:r>
              <a:rPr lang="en-GB" altLang="es-ES" dirty="0" err="1" smtClean="0"/>
              <a:t>złe</a:t>
            </a:r>
            <a:r>
              <a:rPr lang="en-GB" altLang="es-ES" dirty="0" smtClean="0"/>
              <a:t> </a:t>
            </a:r>
            <a:r>
              <a:rPr lang="pl-PL" altLang="es-ES" dirty="0" smtClean="0"/>
              <a:t>oceny</a:t>
            </a:r>
            <a:r>
              <a:rPr lang="en-GB" altLang="es-ES" dirty="0" smtClean="0"/>
              <a:t>.</a:t>
            </a:r>
            <a:endParaRPr lang="en-GB" altLang="es-ES" dirty="0" smtClean="0"/>
          </a:p>
          <a:p>
            <a:pPr eaLnBrk="1" hangingPunct="1">
              <a:spcBef>
                <a:spcPct val="0"/>
              </a:spcBef>
            </a:pPr>
            <a:r>
              <a:rPr lang="pl-PL" altLang="es-ES" dirty="0" smtClean="0"/>
              <a:t>Przy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następnej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ocenie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pierwszy</a:t>
            </a:r>
            <a:r>
              <a:rPr lang="en-GB" altLang="es-ES" dirty="0" smtClean="0"/>
              <a:t> z </a:t>
            </a:r>
            <a:r>
              <a:rPr lang="en-GB" altLang="es-ES" dirty="0" err="1" smtClean="0"/>
              <a:t>nich</a:t>
            </a:r>
            <a:r>
              <a:rPr lang="en-GB" altLang="es-ES" dirty="0" smtClean="0"/>
              <a:t> </a:t>
            </a:r>
            <a:r>
              <a:rPr lang="en-GB" altLang="es-ES" dirty="0" smtClean="0"/>
              <a:t>z</a:t>
            </a:r>
            <a:r>
              <a:rPr lang="pl-PL" altLang="es-ES" dirty="0" err="1" smtClean="0"/>
              <a:t>alicza</a:t>
            </a:r>
            <a:r>
              <a:rPr lang="en-GB" altLang="es-ES" dirty="0" smtClean="0"/>
              <a:t>, </a:t>
            </a:r>
            <a:r>
              <a:rPr lang="en-GB" altLang="es-ES" dirty="0" smtClean="0"/>
              <a:t>a </a:t>
            </a:r>
            <a:r>
              <a:rPr lang="en-GB" altLang="es-ES" dirty="0" err="1" smtClean="0"/>
              <a:t>drugi</a:t>
            </a:r>
            <a:r>
              <a:rPr lang="en-GB" altLang="es-ES" dirty="0" smtClean="0"/>
              <a:t> </a:t>
            </a:r>
            <a:r>
              <a:rPr lang="en-GB" altLang="es-ES" dirty="0" err="1" smtClean="0"/>
              <a:t>ponownie</a:t>
            </a:r>
            <a:r>
              <a:rPr lang="en-GB" altLang="es-ES" dirty="0" smtClean="0"/>
              <a:t> </a:t>
            </a:r>
            <a:r>
              <a:rPr lang="pl-PL" altLang="es-ES" dirty="0" smtClean="0"/>
              <a:t>oblewa</a:t>
            </a:r>
            <a:r>
              <a:rPr lang="en-GB" altLang="es-ES" dirty="0" smtClean="0"/>
              <a:t>. </a:t>
            </a:r>
            <a:endParaRPr lang="en-GB" altLang="es-ES" dirty="0" smtClean="0"/>
          </a:p>
        </p:txBody>
      </p:sp>
      <p:sp>
        <p:nvSpPr>
          <p:cNvPr id="2355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5A39379-A4B7-4D08-A4AA-EE69B147E216}" type="slidenum">
              <a:rPr lang="es-ES" altLang="es-ES"/>
              <a:pPr>
                <a:spcBef>
                  <a:spcPct val="0"/>
                </a:spcBef>
              </a:pPr>
              <a:t>13</a:t>
            </a:fld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FF4F9-B875-44DD-9EAB-F53938438C5D}" type="datetimeFigureOut">
              <a:rPr lang="en-GB"/>
              <a:pPr>
                <a:defRPr/>
              </a:pPr>
              <a:t>18/07/2020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30082-3223-4585-BDC8-45D00978BE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440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7B871-549A-476C-AADE-47B9640FD73B}" type="datetimeFigureOut">
              <a:rPr lang="en-GB"/>
              <a:pPr>
                <a:defRPr/>
              </a:pPr>
              <a:t>18/07/2020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8F991-FA9F-4311-A688-BE07A5DF137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3829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08EC5-C6BB-4E64-8688-734BDEF23A77}" type="datetimeFigureOut">
              <a:rPr lang="en-GB"/>
              <a:pPr>
                <a:defRPr/>
              </a:pPr>
              <a:t>18/07/2020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8ACB3-C2E8-4859-9565-0971050A1B0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447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7D926-2D99-4F06-9314-0EDFEB13E6FD}" type="datetimeFigureOut">
              <a:rPr lang="en-GB"/>
              <a:pPr>
                <a:defRPr/>
              </a:pPr>
              <a:t>18/07/2020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2AB49-B80E-4A17-854A-33C99E236D9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9409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024F9-3052-4A0E-B30D-2AA9566EE65A}" type="datetimeFigureOut">
              <a:rPr lang="en-GB"/>
              <a:pPr>
                <a:defRPr/>
              </a:pPr>
              <a:t>18/07/2020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78DE03-EC1A-4EE0-8D65-84813D62E13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185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D9EA0-6E70-46EC-84E5-94F88976D517}" type="datetimeFigureOut">
              <a:rPr lang="en-GB"/>
              <a:pPr>
                <a:defRPr/>
              </a:pPr>
              <a:t>18/07/2020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212E3-7A75-49A6-9B67-46E7A43768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4441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EF96E-9E2C-4B46-A6C6-BA60BD956E8F}" type="datetimeFigureOut">
              <a:rPr lang="en-GB"/>
              <a:pPr>
                <a:defRPr/>
              </a:pPr>
              <a:t>18/07/2020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0B0B3-C6A0-4FC7-A17C-A8250AC34FD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737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F5BDC-3293-4F05-B03B-2803EEAAF88D}" type="datetimeFigureOut">
              <a:rPr lang="en-GB"/>
              <a:pPr>
                <a:defRPr/>
              </a:pPr>
              <a:t>18/07/2020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A39DB-E59C-45B9-82D0-AFEFA465ED4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3856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9597C-7129-4AB3-93E9-FE54A930DAA1}" type="datetimeFigureOut">
              <a:rPr lang="en-GB"/>
              <a:pPr>
                <a:defRPr/>
              </a:pPr>
              <a:t>18/07/2020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ADB91-B18F-4389-9DA5-F19D5C25FC7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52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FE492-BF52-47D4-A99D-A4AA1A5C6E7A}" type="datetimeFigureOut">
              <a:rPr lang="en-GB"/>
              <a:pPr>
                <a:defRPr/>
              </a:pPr>
              <a:t>18/07/2020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92A92-5388-46FB-8BBD-09A7813B54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67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D8978-3C03-4812-930E-B932B45B32AE}" type="datetimeFigureOut">
              <a:rPr lang="en-GB"/>
              <a:pPr>
                <a:defRPr/>
              </a:pPr>
              <a:t>18/07/2020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F5675-F8CD-4D5B-9342-704BB1E3B02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645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Kliknij, aby edytować styl tytułu głównego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Kliknij, aby edytować Główne style tekstu</a:t>
            </a:r>
          </a:p>
          <a:p>
            <a:pPr lvl="1"/>
            <a:r>
              <a:rPr lang="en-US" altLang="en-US" smtClean="0"/>
              <a:t>Drugi poziom</a:t>
            </a:r>
          </a:p>
          <a:p>
            <a:pPr lvl="2"/>
            <a:r>
              <a:rPr lang="en-US" altLang="en-US" smtClean="0"/>
              <a:t>Trzeci poziom</a:t>
            </a:r>
          </a:p>
          <a:p>
            <a:pPr lvl="3"/>
            <a:r>
              <a:rPr lang="en-US" altLang="en-US" smtClean="0"/>
              <a:t>Czwarty poziom</a:t>
            </a:r>
          </a:p>
          <a:p>
            <a:pPr lvl="4"/>
            <a:r>
              <a:rPr lang="en-US" altLang="en-US" smtClean="0"/>
              <a:t>Piąty poziom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9B953A-BAE3-4F14-8E18-A5A3BD566333}" type="datetimeFigureOut">
              <a:rPr lang="en-GB"/>
              <a:pPr>
                <a:defRPr/>
              </a:pPr>
              <a:t>18/07/2020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5394774-0E0C-401D-BB97-23F664551F36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" r="423" b="16660"/>
          <a:stretch>
            <a:fillRect/>
          </a:stretch>
        </p:blipFill>
        <p:spPr bwMode="auto">
          <a:xfrm>
            <a:off x="-50800" y="-9525"/>
            <a:ext cx="122428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4641850"/>
            <a:ext cx="289242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2106613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9185275" y="5911850"/>
            <a:ext cx="2965450" cy="12446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r>
              <a:rPr lang="en-GB" sz="3500" b="1"/>
              <a:t>Mapy mentalne</a:t>
            </a:r>
            <a:endParaRPr lang="en-GB" sz="3500" b="1" dirty="0"/>
          </a:p>
          <a:p>
            <a:pPr fontAlgn="auto">
              <a:spcAft>
                <a:spcPts val="0"/>
              </a:spcAft>
              <a:defRPr/>
            </a:pPr>
            <a:r>
              <a:rPr lang="en-GB" sz="3600" b="1" dirty="0"/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endParaRPr lang="en-GB" b="1" dirty="0"/>
          </a:p>
        </p:txBody>
      </p:sp>
      <p:sp>
        <p:nvSpPr>
          <p:cNvPr id="3080" name="Title 1"/>
          <p:cNvSpPr txBox="1">
            <a:spLocks/>
          </p:cNvSpPr>
          <p:nvPr/>
        </p:nvSpPr>
        <p:spPr bwMode="auto">
          <a:xfrm>
            <a:off x="9531350" y="-25400"/>
            <a:ext cx="2686050" cy="698500"/>
          </a:xfrm>
          <a:prstGeom prst="rect">
            <a:avLst/>
          </a:prstGeom>
          <a:solidFill>
            <a:srgbClr val="C1FF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200" b="1" dirty="0"/>
              <a:t>OPIEKA</a:t>
            </a:r>
            <a:br>
              <a:rPr lang="en-GB" altLang="en-US" sz="2200" b="1" dirty="0"/>
            </a:br>
            <a:r>
              <a:rPr lang="en-GB" altLang="en-US" sz="2200" b="1" dirty="0" err="1"/>
              <a:t>Zastosowanie</a:t>
            </a:r>
            <a:endParaRPr lang="en-GB" alt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25500" y="2155825"/>
            <a:ext cx="5216525" cy="20304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>
                <a:ea typeface="Adobe Ming Std L" panose="02020300000000000000" pitchFamily="18" charset="-128"/>
              </a:rPr>
              <a:t>Błąd polega na myśleniu, że mapa jest terytorium. Kiedy ktoś mówi, że życie jest tym lub tamtym, wtedy może pomylić mapę z terytorium, lub co gorsza, próbuje przekonać innych, że jego mapa jest poprawna. </a:t>
            </a:r>
          </a:p>
          <a:p>
            <a:pPr algn="just" fontAlgn="auto">
              <a:spcAft>
                <a:spcPts val="0"/>
              </a:spcAft>
              <a:defRPr/>
            </a:pPr>
            <a:endParaRPr lang="en-US" sz="2000" dirty="0"/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16391" name="CuadroTexto 7"/>
          <p:cNvSpPr txBox="1">
            <a:spLocks noChangeArrowheads="1"/>
          </p:cNvSpPr>
          <p:nvPr/>
        </p:nvSpPr>
        <p:spPr bwMode="auto">
          <a:xfrm>
            <a:off x="6854825" y="5343525"/>
            <a:ext cx="417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Zdjęcie Sebastiana Herrmanna w Unsplash</a:t>
            </a:r>
          </a:p>
        </p:txBody>
      </p:sp>
      <p:pic>
        <p:nvPicPr>
          <p:cNvPr id="7" name="Imagen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612900"/>
            <a:ext cx="554037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ontent Placeholder 2"/>
          <p:cNvSpPr txBox="1">
            <a:spLocks noChangeArrowheads="1"/>
          </p:cNvSpPr>
          <p:nvPr/>
        </p:nvSpPr>
        <p:spPr bwMode="auto">
          <a:xfrm>
            <a:off x="592138" y="1716088"/>
            <a:ext cx="494823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2000"/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2000"/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/>
              <a:t>Jakie masz mapy mentalne na temat swoich uczniów? Myślisz, że masz rację? Dlaczego?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/>
              <a:t>Jak myślisz, z jakimi mapami mentalnymi uczniowie przychodzą do naszych klas?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/>
              <a:t>Czy twoim zdaniem interesująca będzie rozmowa o tym z uczniami?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2000"/>
          </a:p>
        </p:txBody>
      </p:sp>
      <p:pic>
        <p:nvPicPr>
          <p:cNvPr id="1843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18439" name="CuadroTexto 2"/>
          <p:cNvSpPr txBox="1">
            <a:spLocks noChangeArrowheads="1"/>
          </p:cNvSpPr>
          <p:nvPr/>
        </p:nvSpPr>
        <p:spPr bwMode="auto">
          <a:xfrm>
            <a:off x="6850063" y="5813425"/>
            <a:ext cx="3836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Zdjęcie Gerrita Vermeulena w Unsplash</a:t>
            </a:r>
          </a:p>
        </p:txBody>
      </p:sp>
      <p:pic>
        <p:nvPicPr>
          <p:cNvPr id="7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716088"/>
            <a:ext cx="6146800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44625" y="2955925"/>
            <a:ext cx="5583238" cy="16192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>
                <a:ea typeface="Adobe Ming Std L" panose="02020300000000000000" pitchFamily="18" charset="-128"/>
              </a:rPr>
              <a:t>Chcemy przez to powiedzieć, że do stworzenia mentalnej mapy nie potrzebujemy wszystkich elementów rzeczywistości, ale </a:t>
            </a:r>
            <a:r>
              <a:rPr lang="en-US" sz="2000" b="1" dirty="0">
                <a:ea typeface="Adobe Ming Std L" panose="02020300000000000000" pitchFamily="18" charset="-128"/>
              </a:rPr>
              <a:t>potrzebujemy odpowiednich elementów i potrafimy je interpretować zgodnie z naszym celem</a:t>
            </a:r>
            <a:r>
              <a:rPr lang="en-US" sz="2000" dirty="0">
                <a:ea typeface="Adobe Ming Std L" panose="02020300000000000000" pitchFamily="18" charset="-128"/>
              </a:rPr>
              <a:t>.</a:t>
            </a:r>
            <a:endParaRPr lang="en-US" sz="2000" dirty="0"/>
          </a:p>
          <a:p>
            <a:pPr fontAlgn="auto">
              <a:spcAft>
                <a:spcPts val="0"/>
              </a:spcAft>
              <a:defRPr/>
            </a:pPr>
            <a:endParaRPr lang="en-US" sz="20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2048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20487" name="CuadroTexto 2"/>
          <p:cNvSpPr txBox="1">
            <a:spLocks noChangeArrowheads="1"/>
          </p:cNvSpPr>
          <p:nvPr/>
        </p:nvSpPr>
        <p:spPr bwMode="auto">
          <a:xfrm rot="5400000">
            <a:off x="9432925" y="3729038"/>
            <a:ext cx="3370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Zdjęcie Taylor Smith w Unsplash</a:t>
            </a:r>
          </a:p>
        </p:txBody>
      </p:sp>
      <p:pic>
        <p:nvPicPr>
          <p:cNvPr id="7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08125"/>
            <a:ext cx="3008313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Content Placeholder 2"/>
          <p:cNvSpPr txBox="1">
            <a:spLocks noChangeArrowheads="1"/>
          </p:cNvSpPr>
          <p:nvPr/>
        </p:nvSpPr>
        <p:spPr bwMode="auto">
          <a:xfrm>
            <a:off x="673100" y="1762125"/>
            <a:ext cx="787876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dirty="0"/>
              <a:t>NLP </a:t>
            </a:r>
            <a:r>
              <a:rPr lang="en-US" altLang="es-ES" sz="2000" dirty="0" err="1"/>
              <a:t>zakłada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że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problemy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behawioralne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problemami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nieodpowiedniej</a:t>
            </a:r>
            <a:r>
              <a:rPr lang="en-US" altLang="es-ES" sz="2000" dirty="0"/>
              <a:t> </a:t>
            </a:r>
            <a:r>
              <a:rPr lang="en-US" altLang="es-ES" sz="2000" dirty="0" err="1"/>
              <a:t>mapy</a:t>
            </a:r>
            <a:r>
              <a:rPr lang="en-US" altLang="es-ES" sz="2000" dirty="0"/>
              <a:t>, a </a:t>
            </a:r>
            <a:r>
              <a:rPr lang="en-US" altLang="es-ES" sz="2000" dirty="0" err="1"/>
              <a:t>nie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nieodpowiedniej</a:t>
            </a:r>
            <a:r>
              <a:rPr lang="en-US" altLang="es-ES" sz="2000" dirty="0"/>
              <a:t> </a:t>
            </a:r>
            <a:r>
              <a:rPr lang="en-US" altLang="es-ES" sz="2000" dirty="0" err="1"/>
              <a:t>osoby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więc</a:t>
            </a:r>
            <a:r>
              <a:rPr lang="en-US" altLang="es-ES" sz="2000" dirty="0"/>
              <a:t> </a:t>
            </a:r>
            <a:r>
              <a:rPr lang="en-US" altLang="es-ES" sz="2000" dirty="0" err="1"/>
              <a:t>wyzwaniem</a:t>
            </a:r>
            <a:r>
              <a:rPr lang="en-US" altLang="es-ES" sz="2000" dirty="0"/>
              <a:t> </a:t>
            </a:r>
            <a:r>
              <a:rPr lang="en-US" altLang="es-ES" sz="2000" dirty="0" err="1"/>
              <a:t>będzie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zmiana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mapy</a:t>
            </a:r>
            <a:r>
              <a:rPr lang="en-US" altLang="es-ES" sz="2000" dirty="0"/>
              <a:t>, a </a:t>
            </a:r>
            <a:r>
              <a:rPr lang="en-US" altLang="es-ES" sz="2000" dirty="0" err="1"/>
              <a:t>nie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jednostki</a:t>
            </a:r>
            <a:r>
              <a:rPr lang="en-US" altLang="es-ES" sz="2000" dirty="0"/>
              <a:t>. </a:t>
            </a:r>
            <a:r>
              <a:rPr lang="en-US" altLang="es-ES" sz="2000" dirty="0" err="1"/>
              <a:t>Techniki</a:t>
            </a:r>
            <a:r>
              <a:rPr lang="en-US" altLang="es-ES" sz="2000" dirty="0"/>
              <a:t> NLP </a:t>
            </a:r>
            <a:r>
              <a:rPr lang="en-US" altLang="es-ES" sz="2000" dirty="0" err="1"/>
              <a:t>nie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rozwinęłyby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się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gdyby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założono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że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każdy</a:t>
            </a:r>
            <a:r>
              <a:rPr lang="en-US" altLang="es-ES" sz="2000" dirty="0"/>
              <a:t> problem </a:t>
            </a:r>
            <a:r>
              <a:rPr lang="en-US" altLang="es-ES" sz="2000" dirty="0" err="1"/>
              <a:t>zachowania</a:t>
            </a:r>
            <a:r>
              <a:rPr lang="en-US" altLang="es-ES" sz="2000" dirty="0"/>
              <a:t> ma </a:t>
            </a:r>
            <a:r>
              <a:rPr lang="en-US" altLang="es-ES" sz="2000" dirty="0" err="1"/>
              <a:t>lekarstwo</a:t>
            </a:r>
            <a:r>
              <a:rPr lang="en-US" altLang="es-ES" sz="2000" dirty="0"/>
              <a:t> </a:t>
            </a:r>
            <a:r>
              <a:rPr lang="en-US" altLang="es-ES" sz="2000" dirty="0" err="1"/>
              <a:t>wewnątrz</a:t>
            </a:r>
            <a:r>
              <a:rPr lang="en-US" altLang="es-ES" sz="2000" dirty="0"/>
              <a:t> </a:t>
            </a:r>
            <a:r>
              <a:rPr lang="en-US" altLang="es-ES" sz="2000" dirty="0" err="1"/>
              <a:t>ludzi</a:t>
            </a:r>
            <a:r>
              <a:rPr lang="en-US" altLang="es-ES" sz="2000" dirty="0"/>
              <a:t>, w </a:t>
            </a:r>
            <a:r>
              <a:rPr lang="en-US" altLang="es-ES" sz="2000" dirty="0" err="1"/>
              <a:t>sposób</a:t>
            </a:r>
            <a:r>
              <a:rPr lang="en-US" altLang="es-ES" sz="2000" dirty="0"/>
              <a:t>, w </a:t>
            </a:r>
            <a:r>
              <a:rPr lang="en-US" altLang="es-ES" sz="2000" dirty="0" err="1"/>
              <a:t>jaki</a:t>
            </a:r>
            <a:r>
              <a:rPr lang="en-US" altLang="es-ES" sz="2000" dirty="0"/>
              <a:t> </a:t>
            </a:r>
            <a:r>
              <a:rPr lang="en-US" altLang="es-ES" sz="2000" dirty="0" err="1"/>
              <a:t>interpretują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oni</a:t>
            </a:r>
            <a:r>
              <a:rPr lang="en-US" altLang="es-ES" sz="2000" dirty="0"/>
              <a:t> </a:t>
            </a:r>
            <a:r>
              <a:rPr lang="en-US" altLang="es-ES" sz="2000" dirty="0" err="1"/>
              <a:t>rzeczywistość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na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swojej</a:t>
            </a:r>
            <a:r>
              <a:rPr lang="en-US" altLang="es-ES" sz="2000" dirty="0"/>
              <a:t> </a:t>
            </a:r>
            <a:r>
              <a:rPr lang="en-US" altLang="es-ES" sz="2000" dirty="0" err="1"/>
              <a:t>mapie</a:t>
            </a:r>
            <a:r>
              <a:rPr lang="en-US" altLang="es-ES" sz="2000" dirty="0"/>
              <a:t>. A </a:t>
            </a:r>
            <a:r>
              <a:rPr lang="en-US" altLang="es-ES" sz="2000" dirty="0" err="1"/>
              <a:t>jeśli</a:t>
            </a:r>
            <a:r>
              <a:rPr lang="en-US" altLang="es-ES" sz="2000" dirty="0"/>
              <a:t> </a:t>
            </a:r>
            <a:r>
              <a:rPr lang="en-US" altLang="es-ES" sz="2000" dirty="0" err="1"/>
              <a:t>wszystko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czym</a:t>
            </a:r>
            <a:r>
              <a:rPr lang="en-US" altLang="es-ES" sz="2000" dirty="0"/>
              <a:t> </a:t>
            </a:r>
            <a:r>
              <a:rPr lang="en-US" altLang="es-ES" sz="2000" dirty="0" err="1"/>
              <a:t>żyjemy</a:t>
            </a:r>
            <a:r>
              <a:rPr lang="en-US" altLang="es-ES" sz="2000" dirty="0"/>
              <a:t>, jest </a:t>
            </a:r>
            <a:r>
              <a:rPr lang="en-US" altLang="es-ES" sz="2000" dirty="0" err="1"/>
              <a:t>po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prostu</a:t>
            </a:r>
            <a:r>
              <a:rPr lang="en-US" altLang="es-ES" sz="2000" dirty="0"/>
              <a:t> </a:t>
            </a:r>
            <a:r>
              <a:rPr lang="en-US" altLang="es-ES" sz="2000" dirty="0" err="1"/>
              <a:t>wewnętrzną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reprezentacją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stworzoną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przez</a:t>
            </a:r>
            <a:r>
              <a:rPr lang="en-US" altLang="es-ES" sz="2000" dirty="0"/>
              <a:t> </a:t>
            </a:r>
            <a:r>
              <a:rPr lang="pl-PL" altLang="es-ES" sz="2000" dirty="0" smtClean="0"/>
              <a:t>nasze</a:t>
            </a:r>
            <a:r>
              <a:rPr lang="en-US" altLang="es-ES" sz="2000" dirty="0" smtClean="0"/>
              <a:t> </a:t>
            </a:r>
            <a:r>
              <a:rPr lang="en-US" altLang="es-ES" sz="2000" dirty="0" err="1"/>
              <a:t>pięć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zmysłów</a:t>
            </a:r>
            <a:r>
              <a:rPr lang="en-US" altLang="es-ES" sz="2000" dirty="0"/>
              <a:t> w </a:t>
            </a:r>
            <a:r>
              <a:rPr lang="en-US" altLang="es-ES" sz="2000" dirty="0" err="1"/>
              <a:t>przypadkowy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sposób</a:t>
            </a:r>
            <a:r>
              <a:rPr lang="en-US" altLang="es-ES" sz="2000" dirty="0"/>
              <a:t>? </a:t>
            </a:r>
            <a:r>
              <a:rPr lang="en-US" altLang="es-ES" sz="2000" dirty="0" err="1"/>
              <a:t>Jak</a:t>
            </a:r>
            <a:r>
              <a:rPr lang="en-US" altLang="es-ES" sz="2000" dirty="0"/>
              <a:t> to </a:t>
            </a:r>
            <a:r>
              <a:rPr lang="en-US" altLang="es-ES" sz="2000" dirty="0" err="1"/>
              <a:t>działa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jak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stworzyć</a:t>
            </a:r>
            <a:r>
              <a:rPr lang="en-US" altLang="es-ES" sz="2000" dirty="0"/>
              <a:t> </a:t>
            </a:r>
            <a:r>
              <a:rPr lang="en-US" altLang="es-ES" sz="2000" dirty="0" err="1"/>
              <a:t>tę</a:t>
            </a:r>
            <a:r>
              <a:rPr lang="en-US" altLang="es-ES" sz="2000" dirty="0"/>
              <a:t> </a:t>
            </a:r>
            <a:r>
              <a:rPr lang="en-US" altLang="es-ES" sz="2000" dirty="0" err="1"/>
              <a:t>reprezentację</a:t>
            </a:r>
            <a:r>
              <a:rPr lang="en-US" altLang="es-ES" sz="2000" dirty="0"/>
              <a:t>? I </a:t>
            </a:r>
            <a:r>
              <a:rPr lang="en-US" altLang="es-ES" sz="2000" dirty="0" err="1"/>
              <a:t>jeśli</a:t>
            </a:r>
            <a:r>
              <a:rPr lang="en-US" altLang="es-ES" sz="2000" dirty="0"/>
              <a:t> </a:t>
            </a:r>
            <a:r>
              <a:rPr lang="en-US" altLang="es-ES" sz="2000" dirty="0" err="1" smtClean="0"/>
              <a:t>wiem</a:t>
            </a:r>
            <a:r>
              <a:rPr lang="pl-PL" altLang="es-ES" sz="2000" dirty="0" smtClean="0"/>
              <a:t>y</a:t>
            </a:r>
            <a:r>
              <a:rPr lang="en-US" altLang="es-ES" sz="2000" dirty="0" smtClean="0"/>
              <a:t>, </a:t>
            </a:r>
            <a:r>
              <a:rPr lang="en-US" altLang="es-ES" sz="2000" dirty="0" err="1"/>
              <a:t>jak</a:t>
            </a:r>
            <a:r>
              <a:rPr lang="en-US" altLang="es-ES" sz="2000" dirty="0"/>
              <a:t> to </a:t>
            </a:r>
            <a:r>
              <a:rPr lang="en-US" altLang="es-ES" sz="2000" dirty="0" err="1"/>
              <a:t>działa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czy</a:t>
            </a:r>
            <a:r>
              <a:rPr lang="en-US" altLang="es-ES" sz="2000" dirty="0"/>
              <a:t> </a:t>
            </a:r>
            <a:r>
              <a:rPr lang="en-US" altLang="es-ES" sz="2000" dirty="0" err="1" smtClean="0"/>
              <a:t>mo</a:t>
            </a:r>
            <a:r>
              <a:rPr lang="pl-PL" altLang="es-ES" sz="2000" dirty="0" err="1" smtClean="0"/>
              <a:t>żemy</a:t>
            </a:r>
            <a:r>
              <a:rPr lang="en-US" altLang="es-ES" sz="2000" dirty="0" smtClean="0"/>
              <a:t> </a:t>
            </a:r>
            <a:r>
              <a:rPr lang="en-US" altLang="es-ES" sz="2000" dirty="0"/>
              <a:t>to </a:t>
            </a:r>
            <a:r>
              <a:rPr lang="en-US" altLang="es-ES" sz="2000" dirty="0" err="1"/>
              <a:t>zmienić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inne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które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bardziej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pomogą</a:t>
            </a:r>
            <a:r>
              <a:rPr lang="en-US" altLang="es-ES" sz="2000" dirty="0"/>
              <a:t> </a:t>
            </a:r>
            <a:r>
              <a:rPr lang="pl-PL" altLang="es-ES" sz="2000" dirty="0" smtClean="0"/>
              <a:t>nam</a:t>
            </a:r>
            <a:r>
              <a:rPr lang="en-US" altLang="es-ES" sz="2000" dirty="0" smtClean="0"/>
              <a:t> </a:t>
            </a:r>
            <a:r>
              <a:rPr lang="en-US" altLang="es-ES" sz="2000" dirty="0"/>
              <a:t>w </a:t>
            </a:r>
            <a:r>
              <a:rPr lang="en-US" altLang="es-ES" sz="2000" dirty="0" err="1"/>
              <a:t>osiągnięciu</a:t>
            </a:r>
            <a:r>
              <a:rPr lang="en-US" altLang="es-ES" sz="2000" dirty="0"/>
              <a:t> </a:t>
            </a:r>
            <a:r>
              <a:rPr lang="pl-PL" altLang="es-ES" sz="2000" dirty="0" smtClean="0"/>
              <a:t>naszych</a:t>
            </a:r>
            <a:r>
              <a:rPr lang="en-US" altLang="es-ES" sz="2000" dirty="0" smtClean="0"/>
              <a:t> </a:t>
            </a:r>
            <a:r>
              <a:rPr lang="en-US" altLang="es-ES" sz="2000" dirty="0" err="1"/>
              <a:t>celów</a:t>
            </a:r>
            <a:r>
              <a:rPr lang="en-US" altLang="es-ES" sz="2000" dirty="0"/>
              <a:t>? 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3200" dirty="0"/>
          </a:p>
        </p:txBody>
      </p:sp>
      <p:pic>
        <p:nvPicPr>
          <p:cNvPr id="2253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22535" name="CuadroTexto 2"/>
          <p:cNvSpPr txBox="1">
            <a:spLocks noChangeArrowheads="1"/>
          </p:cNvSpPr>
          <p:nvPr/>
        </p:nvSpPr>
        <p:spPr bwMode="auto">
          <a:xfrm rot="5400000">
            <a:off x="10113962" y="3411538"/>
            <a:ext cx="317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Zdjęcie wykonane przez Clay Banks in Unsplash</a:t>
            </a:r>
          </a:p>
        </p:txBody>
      </p:sp>
      <p:pic>
        <p:nvPicPr>
          <p:cNvPr id="7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00" y="1544638"/>
            <a:ext cx="27400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Content Placeholder 2"/>
          <p:cNvSpPr txBox="1">
            <a:spLocks noChangeArrowheads="1"/>
          </p:cNvSpPr>
          <p:nvPr/>
        </p:nvSpPr>
        <p:spPr bwMode="auto">
          <a:xfrm>
            <a:off x="673100" y="1570038"/>
            <a:ext cx="7878763" cy="48482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2000" b="1" dirty="0"/>
              <a:t>Model psychologiczny i nauczanie języka: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US" altLang="es-ES" sz="2000" dirty="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es-ES" sz="2000" dirty="0"/>
              <a:t>Są to dwa przykłady modeli mentalnych lub przekonań w nauczaniu języka i ich możliwych konsekwencji: 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US" altLang="es-ES" sz="2000" dirty="0"/>
          </a:p>
          <a:p>
            <a:pPr marL="457200" indent="-457200" algn="just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AutoNum type="arabicPeriod"/>
              <a:defRPr/>
            </a:pPr>
            <a:r>
              <a:rPr lang="en-US" altLang="es-ES" sz="2000" dirty="0"/>
              <a:t>Oni (studenci) nie są zainteresowani studiami, są tu tylko po to, aby uzyskać certyfikat.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GB" altLang="es-ES" sz="2000" u="sng" dirty="0"/>
              <a:t>Konsekwencja</a:t>
            </a:r>
            <a:r>
              <a:rPr lang="en-US" altLang="es-ES" sz="2000" dirty="0"/>
              <a:t> - nauczyciel nie inspiruje, nie pracuje w kreatywny sposób, uczniowie nie opanowują treści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es-ES" sz="2000" dirty="0"/>
              <a:t>2.      Wyniki oceny zależą tylko od nich (uczniów).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es-ES" sz="2000" u="sng" dirty="0"/>
              <a:t>Konsekwencja</a:t>
            </a:r>
            <a:r>
              <a:rPr lang="en-US" altLang="es-ES" sz="2000" dirty="0"/>
              <a:t> - nauczyciel nie kontaktuje się z uczniami, tylko przekazuje informacje, nie dostosowuje treści i sposobu nauczania do potrzeb uczniów. 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US" altLang="es-ES" sz="2000" dirty="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US" altLang="es-ES" sz="3200" dirty="0"/>
          </a:p>
        </p:txBody>
      </p:sp>
      <p:pic>
        <p:nvPicPr>
          <p:cNvPr id="2458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24582" name="CuadroTexto 2"/>
          <p:cNvSpPr txBox="1">
            <a:spLocks noChangeArrowheads="1"/>
          </p:cNvSpPr>
          <p:nvPr/>
        </p:nvSpPr>
        <p:spPr bwMode="auto">
          <a:xfrm rot="5400000">
            <a:off x="9897268" y="3650457"/>
            <a:ext cx="4233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Zdjęcie Sebastiana Leona Prado w Unsplash</a:t>
            </a:r>
          </a:p>
        </p:txBody>
      </p:sp>
      <p:pic>
        <p:nvPicPr>
          <p:cNvPr id="7" name="Imagen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1717675"/>
            <a:ext cx="3278187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ontent Placeholder 2"/>
          <p:cNvSpPr txBox="1">
            <a:spLocks noChangeArrowheads="1"/>
          </p:cNvSpPr>
          <p:nvPr/>
        </p:nvSpPr>
        <p:spPr bwMode="auto">
          <a:xfrm>
            <a:off x="833438" y="1789113"/>
            <a:ext cx="1089183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b="1" dirty="0" err="1"/>
              <a:t>Jak</a:t>
            </a:r>
            <a:r>
              <a:rPr lang="en-US" altLang="es-ES" sz="2000" b="1" dirty="0"/>
              <a:t> to </a:t>
            </a:r>
            <a:r>
              <a:rPr lang="en-US" altLang="es-ES" sz="2000" b="1" dirty="0" err="1"/>
              <a:t>działa</a:t>
            </a:r>
            <a:r>
              <a:rPr lang="en-US" altLang="es-ES" sz="2000" b="1" dirty="0"/>
              <a:t>: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dirty="0" err="1"/>
              <a:t>Nasza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mapa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mentalna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została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stworzona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przez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sposób</a:t>
            </a:r>
            <a:r>
              <a:rPr lang="en-US" altLang="es-ES" sz="2000" dirty="0"/>
              <a:t>, w </a:t>
            </a:r>
            <a:r>
              <a:rPr lang="en-US" altLang="es-ES" sz="2000" dirty="0" err="1"/>
              <a:t>jaki</a:t>
            </a:r>
            <a:r>
              <a:rPr lang="en-US" altLang="es-ES" sz="2000" dirty="0"/>
              <a:t> </a:t>
            </a:r>
            <a:r>
              <a:rPr lang="en-US" altLang="es-ES" sz="2000" dirty="0" err="1"/>
              <a:t>uczyliśmy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się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przetwarzać</a:t>
            </a:r>
            <a:r>
              <a:rPr lang="en-US" altLang="es-ES" sz="2000" dirty="0"/>
              <a:t> </a:t>
            </a:r>
            <a:r>
              <a:rPr lang="en-US" altLang="es-ES" sz="2000" dirty="0" err="1"/>
              <a:t>informacje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które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postrzegamy</a:t>
            </a:r>
            <a:r>
              <a:rPr lang="en-US" altLang="es-ES" sz="2000" dirty="0"/>
              <a:t> w </a:t>
            </a:r>
            <a:r>
              <a:rPr lang="en-US" altLang="es-ES" sz="2000" dirty="0" err="1"/>
              <a:t>świecie</a:t>
            </a:r>
            <a:r>
              <a:rPr lang="en-US" altLang="es-ES" sz="2000" dirty="0"/>
              <a:t>. W </a:t>
            </a:r>
            <a:r>
              <a:rPr lang="en-US" altLang="es-ES" sz="2000" dirty="0" err="1"/>
              <a:t>miarę</a:t>
            </a:r>
            <a:r>
              <a:rPr lang="en-US" altLang="es-ES" sz="2000" dirty="0"/>
              <a:t> </a:t>
            </a:r>
            <a:r>
              <a:rPr lang="en-US" altLang="es-ES" sz="2000" dirty="0" err="1"/>
              <a:t>jak</a:t>
            </a:r>
            <a:r>
              <a:rPr lang="en-US" altLang="es-ES" sz="2000" dirty="0"/>
              <a:t> </a:t>
            </a:r>
            <a:r>
              <a:rPr lang="en-US" altLang="es-ES" sz="2000" dirty="0" err="1"/>
              <a:t>uczyliśmy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się</a:t>
            </a:r>
            <a:r>
              <a:rPr lang="en-US" altLang="es-ES" sz="2000" dirty="0"/>
              <a:t> i </a:t>
            </a:r>
            <a:r>
              <a:rPr lang="en-US" altLang="es-ES" sz="2000" dirty="0" err="1"/>
              <a:t>nazywaliśmy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rzeczy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uczucia</a:t>
            </a:r>
            <a:r>
              <a:rPr lang="en-US" altLang="es-ES" sz="2000" dirty="0"/>
              <a:t> i </a:t>
            </a:r>
            <a:r>
              <a:rPr lang="en-US" altLang="es-ES" sz="2000" dirty="0" err="1"/>
              <a:t>doznania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budowaliśmy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przekonania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temat</a:t>
            </a:r>
            <a:r>
              <a:rPr lang="en-US" altLang="es-ES" sz="2000" dirty="0"/>
              <a:t> </a:t>
            </a:r>
            <a:r>
              <a:rPr lang="en-US" altLang="es-ES" sz="2000" dirty="0" err="1"/>
              <a:t>wszystkich</a:t>
            </a:r>
            <a:r>
              <a:rPr lang="en-US" altLang="es-ES" sz="2000" dirty="0"/>
              <a:t> </a:t>
            </a:r>
            <a:r>
              <a:rPr lang="en-US" altLang="es-ES" sz="2000" dirty="0" err="1"/>
              <a:t>tych</a:t>
            </a:r>
            <a:r>
              <a:rPr lang="en-US" altLang="es-ES" sz="2000" dirty="0"/>
              <a:t> </a:t>
            </a:r>
            <a:r>
              <a:rPr lang="en-US" altLang="es-ES" sz="2000" dirty="0" err="1"/>
              <a:t>informacji</a:t>
            </a:r>
            <a:r>
              <a:rPr lang="en-US" altLang="es-ES" sz="2000" dirty="0"/>
              <a:t>. </a:t>
            </a:r>
            <a:r>
              <a:rPr lang="en-US" altLang="es-ES" sz="2000" dirty="0" err="1"/>
              <a:t>Nie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tylko</a:t>
            </a:r>
            <a:r>
              <a:rPr lang="en-US" altLang="es-ES" sz="2000" dirty="0"/>
              <a:t> to, ale </a:t>
            </a:r>
            <a:r>
              <a:rPr lang="en-US" altLang="es-ES" sz="2000" dirty="0" err="1"/>
              <a:t>również</a:t>
            </a:r>
            <a:r>
              <a:rPr lang="en-US" altLang="es-ES" sz="2000" dirty="0"/>
              <a:t> to, </a:t>
            </a:r>
            <a:r>
              <a:rPr lang="en-US" altLang="es-ES" sz="2000" dirty="0" err="1"/>
              <a:t>że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zbudowaliśmy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tę</a:t>
            </a:r>
            <a:r>
              <a:rPr lang="en-US" altLang="es-ES" sz="2000" dirty="0"/>
              <a:t> </a:t>
            </a:r>
            <a:r>
              <a:rPr lang="en-US" altLang="es-ES" sz="2000" dirty="0" err="1"/>
              <a:t>mentalną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mapę</a:t>
            </a:r>
            <a:r>
              <a:rPr lang="en-US" altLang="es-ES" sz="2000" dirty="0"/>
              <a:t>, aby </a:t>
            </a:r>
            <a:r>
              <a:rPr lang="en-US" altLang="es-ES" sz="2000" dirty="0" err="1"/>
              <a:t>móc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zlokalizować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siebie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danym</a:t>
            </a:r>
            <a:r>
              <a:rPr lang="en-US" altLang="es-ES" sz="2000" dirty="0"/>
              <a:t> </a:t>
            </a:r>
            <a:r>
              <a:rPr lang="en-US" altLang="es-ES" sz="2000" dirty="0" err="1"/>
              <a:t>terytorium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przypisywaliśmy</a:t>
            </a:r>
            <a:r>
              <a:rPr lang="en-US" altLang="es-ES" sz="2000" dirty="0"/>
              <a:t> </a:t>
            </a:r>
            <a:r>
              <a:rPr lang="en-US" altLang="es-ES" sz="2000" dirty="0" err="1" smtClean="0"/>
              <a:t>rzeczom</a:t>
            </a:r>
            <a:r>
              <a:rPr lang="en-US" altLang="es-ES" sz="2000" dirty="0" smtClean="0"/>
              <a:t> </a:t>
            </a:r>
            <a:r>
              <a:rPr lang="en-US" altLang="es-ES" sz="2000" dirty="0" err="1"/>
              <a:t>wartości</a:t>
            </a:r>
            <a:r>
              <a:rPr lang="en-US" altLang="es-ES" sz="2000" dirty="0"/>
              <a:t> i </a:t>
            </a:r>
            <a:r>
              <a:rPr lang="en-US" altLang="es-ES" sz="2000" dirty="0" err="1"/>
              <a:t>nadawaliśmy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znaczenie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doświadczeniom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które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nas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spotkały</a:t>
            </a:r>
            <a:r>
              <a:rPr lang="en-US" altLang="es-ES" sz="2000" dirty="0"/>
              <a:t>. 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3200" dirty="0"/>
          </a:p>
        </p:txBody>
      </p:sp>
      <p:pic>
        <p:nvPicPr>
          <p:cNvPr id="2662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pic>
        <p:nvPicPr>
          <p:cNvPr id="6" name="Imagen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57" b="2473"/>
          <a:stretch>
            <a:fillRect/>
          </a:stretch>
        </p:blipFill>
        <p:spPr bwMode="auto">
          <a:xfrm>
            <a:off x="0" y="4181475"/>
            <a:ext cx="12192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Content Placeholder 2"/>
          <p:cNvSpPr txBox="1">
            <a:spLocks noChangeArrowheads="1"/>
          </p:cNvSpPr>
          <p:nvPr/>
        </p:nvSpPr>
        <p:spPr bwMode="auto">
          <a:xfrm>
            <a:off x="833438" y="1789113"/>
            <a:ext cx="8840787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/>
              <a:t>Wszystko to jest zgodne z naszą mentalną mapą świata, czyli z naszym sposobem postrzegania i interpretowania tego, co się wydarzyło.</a:t>
            </a:r>
            <a:endParaRPr lang="en-US" altLang="es-ES" sz="2000" b="1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3200"/>
          </a:p>
        </p:txBody>
      </p:sp>
      <p:pic>
        <p:nvPicPr>
          <p:cNvPr id="2867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28679" name="CuadroTexto 2"/>
          <p:cNvSpPr txBox="1">
            <a:spLocks noChangeArrowheads="1"/>
          </p:cNvSpPr>
          <p:nvPr/>
        </p:nvSpPr>
        <p:spPr bwMode="auto">
          <a:xfrm rot="5400000">
            <a:off x="6680200" y="4259263"/>
            <a:ext cx="3389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Zdjęcie przez chuttersnap w Unsplash</a:t>
            </a:r>
          </a:p>
        </p:txBody>
      </p:sp>
      <p:pic>
        <p:nvPicPr>
          <p:cNvPr id="7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2571750"/>
            <a:ext cx="5719763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Content Placeholder 2"/>
          <p:cNvSpPr txBox="1">
            <a:spLocks noChangeArrowheads="1"/>
          </p:cNvSpPr>
          <p:nvPr/>
        </p:nvSpPr>
        <p:spPr bwMode="auto">
          <a:xfrm>
            <a:off x="788988" y="1954213"/>
            <a:ext cx="7224712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b="1" dirty="0" err="1"/>
              <a:t>Jak</a:t>
            </a:r>
            <a:r>
              <a:rPr lang="en-US" altLang="es-ES" sz="2000" b="1" dirty="0"/>
              <a:t> to </a:t>
            </a:r>
            <a:r>
              <a:rPr lang="en-US" altLang="es-ES" sz="2000" b="1" dirty="0" err="1"/>
              <a:t>zmienić</a:t>
            </a:r>
            <a:r>
              <a:rPr lang="en-US" altLang="es-ES" sz="2000" b="1" dirty="0"/>
              <a:t>: 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2000" b="1" dirty="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b="1" dirty="0"/>
              <a:t>"</a:t>
            </a:r>
            <a:r>
              <a:rPr lang="en-US" altLang="es-ES" sz="2000" b="1" dirty="0" err="1"/>
              <a:t>Istnieje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pozytywna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intencja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motywująca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każde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zachowanie</a:t>
            </a:r>
            <a:r>
              <a:rPr lang="en-US" altLang="es-ES" sz="2000" b="1" dirty="0"/>
              <a:t> i </a:t>
            </a:r>
            <a:r>
              <a:rPr lang="en-US" altLang="es-ES" sz="2000" b="1" dirty="0" err="1"/>
              <a:t>kontekst</a:t>
            </a:r>
            <a:r>
              <a:rPr lang="en-US" altLang="es-ES" sz="2000" b="1" dirty="0"/>
              <a:t>, w </a:t>
            </a:r>
            <a:r>
              <a:rPr lang="en-US" altLang="es-ES" sz="2000" b="1" dirty="0" err="1"/>
              <a:t>którym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każde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zachowanie</a:t>
            </a:r>
            <a:r>
              <a:rPr lang="en-US" altLang="es-ES" sz="2000" b="1" dirty="0"/>
              <a:t> ma </a:t>
            </a:r>
            <a:r>
              <a:rPr lang="en-US" altLang="es-ES" sz="2000" b="1" dirty="0" err="1"/>
              <a:t>wartość</a:t>
            </a:r>
            <a:r>
              <a:rPr lang="en-US" altLang="es-ES" sz="2000" b="1" dirty="0"/>
              <a:t>. </a:t>
            </a:r>
            <a:r>
              <a:rPr lang="en-US" altLang="es-ES" sz="2000" dirty="0"/>
              <a:t>"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dirty="0"/>
              <a:t>To </a:t>
            </a:r>
            <a:r>
              <a:rPr lang="en-US" altLang="es-ES" sz="2000" dirty="0" err="1"/>
              <a:t>założenie</a:t>
            </a:r>
            <a:r>
              <a:rPr lang="en-US" altLang="es-ES" sz="2000" dirty="0"/>
              <a:t> jest </a:t>
            </a:r>
            <a:r>
              <a:rPr lang="en-US" altLang="es-ES" sz="2000" dirty="0" err="1"/>
              <a:t>największą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tajemnicą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zmian</a:t>
            </a:r>
            <a:r>
              <a:rPr lang="en-US" altLang="es-ES" sz="2000" dirty="0"/>
              <a:t>. </a:t>
            </a:r>
            <a:r>
              <a:rPr lang="en-US" altLang="es-ES" sz="2000" dirty="0" err="1"/>
              <a:t>Każdy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zamiar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zmiany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opiera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się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założeniu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że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istnieje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stan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niepożądany</a:t>
            </a:r>
            <a:r>
              <a:rPr lang="en-US" altLang="es-ES" sz="2000" dirty="0"/>
              <a:t> A, </a:t>
            </a:r>
            <a:r>
              <a:rPr lang="en-US" altLang="es-ES" sz="2000" dirty="0" err="1"/>
              <a:t>który</a:t>
            </a:r>
            <a:r>
              <a:rPr lang="en-US" altLang="es-ES" sz="2000" dirty="0"/>
              <a:t> ma </a:t>
            </a:r>
            <a:r>
              <a:rPr lang="en-US" altLang="es-ES" sz="2000" dirty="0" err="1"/>
              <a:t>być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zmieniony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stan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pożądany</a:t>
            </a:r>
            <a:r>
              <a:rPr lang="en-US" altLang="es-ES" sz="2000" dirty="0"/>
              <a:t> B. </a:t>
            </a:r>
            <a:r>
              <a:rPr lang="en-US" altLang="es-ES" sz="2000" dirty="0" err="1"/>
              <a:t>Brak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satysfakcji</a:t>
            </a:r>
            <a:r>
              <a:rPr lang="en-US" altLang="es-ES" sz="2000" dirty="0"/>
              <a:t> z </a:t>
            </a:r>
            <a:r>
              <a:rPr lang="en-US" altLang="es-ES" sz="2000" dirty="0" err="1"/>
              <a:t>naszej</a:t>
            </a:r>
            <a:r>
              <a:rPr lang="en-US" altLang="es-ES" sz="2000" dirty="0"/>
              <a:t> </a:t>
            </a:r>
            <a:r>
              <a:rPr lang="en-US" altLang="es-ES" sz="2000" dirty="0" err="1"/>
              <a:t>obecnej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sytuacji</a:t>
            </a:r>
            <a:r>
              <a:rPr lang="en-US" altLang="es-ES" sz="2000" dirty="0"/>
              <a:t> jest </a:t>
            </a:r>
            <a:r>
              <a:rPr lang="en-US" altLang="es-ES" sz="2000" dirty="0" err="1"/>
              <a:t>źródłem</a:t>
            </a:r>
            <a:r>
              <a:rPr lang="en-US" altLang="es-ES" sz="2000" dirty="0"/>
              <a:t> </a:t>
            </a:r>
            <a:r>
              <a:rPr lang="en-US" altLang="es-ES" sz="2000" dirty="0" err="1"/>
              <a:t>chęci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zmiany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poszukiwania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czegoś</a:t>
            </a:r>
            <a:r>
              <a:rPr lang="en-US" altLang="es-ES" sz="2000" dirty="0"/>
              <a:t> </a:t>
            </a:r>
            <a:r>
              <a:rPr lang="en-US" altLang="es-ES" sz="2000" dirty="0" err="1"/>
              <a:t>lepszego</a:t>
            </a:r>
            <a:r>
              <a:rPr lang="en-US" altLang="es-ES" sz="2000" dirty="0"/>
              <a:t>. </a:t>
            </a:r>
            <a:r>
              <a:rPr lang="en-US" altLang="es-ES" sz="2000" dirty="0" err="1"/>
              <a:t>Jednak</a:t>
            </a:r>
            <a:r>
              <a:rPr lang="en-US" altLang="es-ES" sz="2000" dirty="0"/>
              <a:t> </a:t>
            </a:r>
            <a:r>
              <a:rPr lang="en-US" altLang="es-ES" sz="2000" dirty="0" err="1"/>
              <a:t>większość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prób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zmiany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może</a:t>
            </a:r>
            <a:r>
              <a:rPr lang="en-US" altLang="es-ES" sz="2000" dirty="0"/>
              <a:t> </a:t>
            </a:r>
            <a:r>
              <a:rPr lang="pl-PL" altLang="es-ES" sz="2000" dirty="0" smtClean="0"/>
              <a:t>skończyć się niepowodzeniem</a:t>
            </a:r>
            <a:r>
              <a:rPr lang="en-US" altLang="es-ES" sz="2000" dirty="0" smtClean="0"/>
              <a:t>, </a:t>
            </a:r>
            <a:r>
              <a:rPr lang="en-US" altLang="es-ES" sz="2000" dirty="0" err="1"/>
              <a:t>jeśli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weźmiemy</a:t>
            </a:r>
            <a:r>
              <a:rPr lang="en-US" altLang="es-ES" sz="2000" dirty="0"/>
              <a:t> pod </a:t>
            </a:r>
            <a:r>
              <a:rPr lang="en-US" altLang="es-ES" sz="2000" dirty="0" err="1"/>
              <a:t>uwagę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pozytywnych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powodów</a:t>
            </a:r>
            <a:r>
              <a:rPr lang="en-US" altLang="es-ES" sz="2000" dirty="0"/>
              <a:t> </a:t>
            </a:r>
            <a:r>
              <a:rPr lang="en-US" altLang="es-ES" sz="2000" dirty="0" err="1"/>
              <a:t>obecnego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zachowania</a:t>
            </a:r>
            <a:r>
              <a:rPr lang="en-US" altLang="es-ES" sz="2000" dirty="0"/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2000" dirty="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3200" dirty="0"/>
          </a:p>
        </p:txBody>
      </p:sp>
      <p:pic>
        <p:nvPicPr>
          <p:cNvPr id="3072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30727" name="CuadroTexto 2"/>
          <p:cNvSpPr txBox="1">
            <a:spLocks noChangeArrowheads="1"/>
          </p:cNvSpPr>
          <p:nvPr/>
        </p:nvSpPr>
        <p:spPr bwMode="auto">
          <a:xfrm rot="5400000">
            <a:off x="9622632" y="3758406"/>
            <a:ext cx="3587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Zdjęcie autorstwa Letizii Bordoni w Unsplash</a:t>
            </a:r>
          </a:p>
        </p:txBody>
      </p:sp>
      <p:pic>
        <p:nvPicPr>
          <p:cNvPr id="7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63" y="1512888"/>
            <a:ext cx="28416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Content Placeholder 2"/>
          <p:cNvSpPr txBox="1">
            <a:spLocks noChangeArrowheads="1"/>
          </p:cNvSpPr>
          <p:nvPr/>
        </p:nvSpPr>
        <p:spPr bwMode="auto">
          <a:xfrm>
            <a:off x="735013" y="1774825"/>
            <a:ext cx="1016635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dirty="0" err="1"/>
              <a:t>Kiedy</a:t>
            </a:r>
            <a:r>
              <a:rPr lang="en-US" altLang="es-ES" sz="2000" dirty="0"/>
              <a:t> </a:t>
            </a:r>
            <a:r>
              <a:rPr lang="en-US" altLang="es-ES" sz="2000" dirty="0" err="1"/>
              <a:t>ludzie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robią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coś</a:t>
            </a:r>
            <a:r>
              <a:rPr lang="en-US" altLang="es-ES" sz="2000" dirty="0"/>
              <a:t>, co </a:t>
            </a:r>
            <a:r>
              <a:rPr lang="en-US" altLang="es-ES" sz="2000" dirty="0" err="1"/>
              <a:t>naszym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zdaniem</a:t>
            </a:r>
            <a:r>
              <a:rPr lang="en-US" altLang="es-ES" sz="2000" dirty="0"/>
              <a:t> </a:t>
            </a:r>
            <a:r>
              <a:rPr lang="en-US" altLang="es-ES" sz="2000" dirty="0" err="1"/>
              <a:t>może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być</a:t>
            </a:r>
            <a:r>
              <a:rPr lang="en-US" altLang="es-ES" sz="2000" dirty="0"/>
              <a:t> </a:t>
            </a:r>
            <a:r>
              <a:rPr lang="en-US" altLang="es-ES" sz="2000" dirty="0" err="1"/>
              <a:t>głupie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robią</a:t>
            </a:r>
            <a:r>
              <a:rPr lang="en-US" altLang="es-ES" sz="2000" dirty="0"/>
              <a:t> to z </a:t>
            </a:r>
            <a:r>
              <a:rPr lang="en-US" altLang="es-ES" sz="2000" dirty="0" err="1"/>
              <a:t>dobrego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powodu</a:t>
            </a:r>
            <a:r>
              <a:rPr lang="en-US" altLang="es-ES" sz="2000" dirty="0"/>
              <a:t>. </a:t>
            </a:r>
            <a:r>
              <a:rPr lang="en-US" altLang="es-ES" sz="2000" dirty="0" err="1"/>
              <a:t>Robią</a:t>
            </a:r>
            <a:r>
              <a:rPr lang="en-US" altLang="es-ES" sz="2000" dirty="0"/>
              <a:t> to </a:t>
            </a:r>
            <a:r>
              <a:rPr lang="en-US" altLang="es-ES" sz="2000" dirty="0" err="1"/>
              <a:t>dlatego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że</a:t>
            </a:r>
            <a:r>
              <a:rPr lang="en-US" altLang="es-ES" sz="2000" dirty="0"/>
              <a:t> w </a:t>
            </a:r>
            <a:r>
              <a:rPr lang="en-US" altLang="es-ES" sz="2000" dirty="0" err="1"/>
              <a:t>jakiś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sposób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satysfakcja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jaką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powoduje</a:t>
            </a:r>
            <a:r>
              <a:rPr lang="en-US" altLang="es-ES" sz="2000" dirty="0"/>
              <a:t> to </a:t>
            </a:r>
            <a:r>
              <a:rPr lang="en-US" altLang="es-ES" sz="2000" dirty="0" err="1"/>
              <a:t>zachowanie</a:t>
            </a:r>
            <a:r>
              <a:rPr lang="en-US" altLang="es-ES" sz="2000" dirty="0"/>
              <a:t>, jest </a:t>
            </a:r>
            <a:r>
              <a:rPr lang="en-US" altLang="es-ES" sz="2000" dirty="0" err="1"/>
              <a:t>większa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niż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szkoda</a:t>
            </a:r>
            <a:r>
              <a:rPr lang="en-US" altLang="es-ES" sz="2000" dirty="0"/>
              <a:t>. Na </a:t>
            </a:r>
            <a:r>
              <a:rPr lang="en-US" altLang="es-ES" sz="2000" dirty="0" err="1"/>
              <a:t>przykład</a:t>
            </a:r>
            <a:r>
              <a:rPr lang="en-US" altLang="es-ES" sz="2000" dirty="0"/>
              <a:t>: </a:t>
            </a:r>
            <a:r>
              <a:rPr lang="en-US" altLang="es-ES" sz="2000" dirty="0" err="1"/>
              <a:t>przejadanie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się</a:t>
            </a:r>
            <a:r>
              <a:rPr lang="en-US" altLang="es-ES" sz="2000" dirty="0"/>
              <a:t> ma </a:t>
            </a:r>
            <a:r>
              <a:rPr lang="en-US" altLang="es-ES" sz="2000" dirty="0" err="1"/>
              <a:t>niepożądane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konsekwencje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dla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zdrowia</a:t>
            </a:r>
            <a:r>
              <a:rPr lang="en-US" altLang="es-ES" sz="2000" dirty="0"/>
              <a:t> i </a:t>
            </a:r>
            <a:r>
              <a:rPr lang="en-US" altLang="es-ES" sz="2000" dirty="0" err="1"/>
              <a:t>wizerunku</a:t>
            </a:r>
            <a:r>
              <a:rPr lang="en-US" altLang="es-ES" sz="2000" dirty="0"/>
              <a:t> </a:t>
            </a:r>
            <a:r>
              <a:rPr lang="en-US" altLang="es-ES" sz="2000" dirty="0" err="1"/>
              <a:t>ludzi</a:t>
            </a:r>
            <a:r>
              <a:rPr lang="en-US" altLang="es-ES" sz="2000" dirty="0"/>
              <a:t>, ale </a:t>
            </a:r>
            <a:r>
              <a:rPr lang="en-US" altLang="es-ES" sz="2000" dirty="0" err="1"/>
              <a:t>jednocześnie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przynosi</a:t>
            </a:r>
            <a:r>
              <a:rPr lang="en-US" altLang="es-ES" sz="2000" dirty="0"/>
              <a:t> </a:t>
            </a:r>
            <a:r>
              <a:rPr lang="en-US" altLang="es-ES" sz="2000" dirty="0" err="1"/>
              <a:t>bardzo</a:t>
            </a:r>
            <a:r>
              <a:rPr lang="en-US" altLang="es-ES" sz="2000" dirty="0"/>
              <a:t> </a:t>
            </a:r>
            <a:r>
              <a:rPr lang="en-US" altLang="es-ES" sz="2000" dirty="0" err="1"/>
              <a:t>ważne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korzyści</a:t>
            </a:r>
            <a:r>
              <a:rPr lang="en-US" altLang="es-ES" sz="2000" dirty="0"/>
              <a:t> </a:t>
            </a:r>
            <a:r>
              <a:rPr lang="en-US" altLang="es-ES" sz="2000" dirty="0" err="1" smtClean="0"/>
              <a:t>emocjonaln</a:t>
            </a:r>
            <a:r>
              <a:rPr lang="pl-PL" altLang="es-ES" sz="2000" dirty="0" err="1" smtClean="0"/>
              <a:t>ych</a:t>
            </a:r>
            <a:r>
              <a:rPr lang="en-US" altLang="es-ES" sz="2000" dirty="0" smtClean="0"/>
              <a:t> </a:t>
            </a:r>
            <a:r>
              <a:rPr lang="en-US" altLang="es-ES" sz="2000" dirty="0" err="1"/>
              <a:t>osobie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która</a:t>
            </a:r>
            <a:r>
              <a:rPr lang="en-US" altLang="es-ES" sz="2000" dirty="0"/>
              <a:t> ma ten problem. </a:t>
            </a:r>
            <a:r>
              <a:rPr lang="en-US" altLang="es-ES" sz="2000" b="1" dirty="0" err="1"/>
              <a:t>Tak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długo</a:t>
            </a:r>
            <a:r>
              <a:rPr lang="en-US" altLang="es-ES" sz="2000" b="1" dirty="0"/>
              <a:t>, </a:t>
            </a:r>
            <a:r>
              <a:rPr lang="en-US" altLang="es-ES" sz="2000" b="1" dirty="0" err="1"/>
              <a:t>jak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nie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wskażemy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zdrowszej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alternatywy</a:t>
            </a:r>
            <a:r>
              <a:rPr lang="en-US" altLang="es-ES" sz="2000" b="1" dirty="0"/>
              <a:t>, </a:t>
            </a:r>
            <a:r>
              <a:rPr lang="en-US" altLang="es-ES" sz="2000" b="1" dirty="0" err="1"/>
              <a:t>która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również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zapewnia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te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korzyści</a:t>
            </a:r>
            <a:r>
              <a:rPr lang="en-US" altLang="es-ES" sz="2000" b="1" dirty="0"/>
              <a:t>, </a:t>
            </a:r>
            <a:r>
              <a:rPr lang="en-US" altLang="es-ES" sz="2000" b="1" dirty="0" err="1"/>
              <a:t>zmiana</a:t>
            </a:r>
            <a:r>
              <a:rPr lang="en-US" altLang="es-ES" sz="2000" b="1" dirty="0"/>
              <a:t> jest </a:t>
            </a:r>
            <a:r>
              <a:rPr lang="en-US" altLang="es-ES" sz="2000" b="1" dirty="0" err="1"/>
              <a:t>niemożliwa</a:t>
            </a:r>
            <a:r>
              <a:rPr lang="en-US" altLang="es-ES" sz="2000" b="1" dirty="0"/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dirty="0" err="1" smtClean="0"/>
              <a:t>Zada</a:t>
            </a:r>
            <a:r>
              <a:rPr lang="pl-PL" altLang="es-ES" sz="2000" dirty="0" err="1" smtClean="0"/>
              <a:t>waj</a:t>
            </a:r>
            <a:r>
              <a:rPr lang="en-US" altLang="es-ES" sz="2000" dirty="0" smtClean="0"/>
              <a:t> </a:t>
            </a:r>
            <a:r>
              <a:rPr lang="en-US" altLang="es-ES" sz="2000" dirty="0" err="1"/>
              <a:t>sobie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często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pytanie</a:t>
            </a:r>
            <a:r>
              <a:rPr lang="en-US" altLang="es-ES" sz="2000" dirty="0"/>
              <a:t>: Co </a:t>
            </a:r>
            <a:r>
              <a:rPr lang="en-US" altLang="es-ES" sz="2000" dirty="0" err="1"/>
              <a:t>zyskuję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tym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niestosownym</a:t>
            </a:r>
            <a:r>
              <a:rPr lang="en-US" altLang="es-ES" sz="2000" dirty="0"/>
              <a:t> </a:t>
            </a:r>
            <a:r>
              <a:rPr lang="en-US" altLang="es-ES" sz="2000" dirty="0" err="1"/>
              <a:t>zachowaniu</a:t>
            </a:r>
            <a:r>
              <a:rPr lang="en-US" altLang="es-ES" sz="2000" dirty="0"/>
              <a:t>? </a:t>
            </a:r>
            <a:r>
              <a:rPr lang="en-US" altLang="es-ES" sz="2000" dirty="0" err="1"/>
              <a:t>Każda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inna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alternatywa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behawioralna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musi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przynieść</a:t>
            </a:r>
            <a:r>
              <a:rPr lang="en-US" altLang="es-ES" sz="2000" dirty="0"/>
              <a:t> </a:t>
            </a:r>
            <a:r>
              <a:rPr lang="en-US" altLang="es-ES" sz="2000" dirty="0" err="1"/>
              <a:t>tę</a:t>
            </a:r>
            <a:r>
              <a:rPr lang="en-US" altLang="es-ES" sz="2000" dirty="0"/>
              <a:t> </a:t>
            </a:r>
            <a:r>
              <a:rPr lang="en-US" altLang="es-ES" sz="2000" dirty="0" err="1"/>
              <a:t>drugorzędną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korzyść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jak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nazwał</a:t>
            </a:r>
            <a:r>
              <a:rPr lang="en-US" altLang="es-ES" sz="2000" dirty="0"/>
              <a:t> </a:t>
            </a:r>
            <a:r>
              <a:rPr lang="en-US" altLang="es-ES" sz="2000" dirty="0" err="1"/>
              <a:t>ją</a:t>
            </a:r>
            <a:r>
              <a:rPr lang="en-US" altLang="es-ES" sz="2000" dirty="0"/>
              <a:t> Freud.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3200" dirty="0"/>
          </a:p>
        </p:txBody>
      </p:sp>
      <p:pic>
        <p:nvPicPr>
          <p:cNvPr id="3277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Content Placeholder 2"/>
          <p:cNvSpPr txBox="1">
            <a:spLocks noChangeArrowheads="1"/>
          </p:cNvSpPr>
          <p:nvPr/>
        </p:nvSpPr>
        <p:spPr bwMode="auto">
          <a:xfrm>
            <a:off x="914400" y="2116138"/>
            <a:ext cx="4554538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b="1"/>
              <a:t>Ostateczna refleksja: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200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GB" altLang="es-ES" sz="2000"/>
              <a:t>Jeśli zrozumiemy, że nasza mapa mentalna ma wpływ na nasze wyniki, będziemy mogli analizować sytuację i pracować w postrzeganiu rzeczywistości i modyfikować mapę zgodnie z wynikami, które chcemy osiągnąć.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GB" altLang="es-ES" sz="200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3200"/>
          </a:p>
        </p:txBody>
      </p:sp>
      <p:pic>
        <p:nvPicPr>
          <p:cNvPr id="3482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34823" name="CuadroTexto 2"/>
          <p:cNvSpPr txBox="1">
            <a:spLocks noChangeArrowheads="1"/>
          </p:cNvSpPr>
          <p:nvPr/>
        </p:nvSpPr>
        <p:spPr bwMode="auto">
          <a:xfrm>
            <a:off x="7240588" y="5651500"/>
            <a:ext cx="3406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Zdjęcie Wasilija Kolody w Unsplash</a:t>
            </a:r>
          </a:p>
        </p:txBody>
      </p:sp>
      <p:pic>
        <p:nvPicPr>
          <p:cNvPr id="7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622425"/>
            <a:ext cx="6105525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27163" y="2327275"/>
            <a:ext cx="5507037" cy="32019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ea typeface="Adobe Ming Std L" panose="02020300000000000000" pitchFamily="18" charset="-128"/>
              </a:rPr>
              <a:t>Cel: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ea typeface="Adobe Ming Std L" panose="02020300000000000000" pitchFamily="18" charset="-128"/>
            </a:endParaRP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>
                <a:ea typeface="Adobe Ming Std L" panose="02020300000000000000" pitchFamily="18" charset="-128"/>
              </a:rPr>
              <a:t>Celem </a:t>
            </a:r>
            <a:r>
              <a:rPr lang="en-US" sz="2000" dirty="0" err="1">
                <a:ea typeface="Adobe Ming Std L" panose="02020300000000000000" pitchFamily="18" charset="-128"/>
              </a:rPr>
              <a:t>tego</a:t>
            </a:r>
            <a:r>
              <a:rPr lang="en-US" sz="2000" dirty="0">
                <a:ea typeface="Adobe Ming Std L" panose="02020300000000000000" pitchFamily="18" charset="-128"/>
              </a:rPr>
              <a:t> </a:t>
            </a:r>
            <a:r>
              <a:rPr lang="pl-PL" sz="2000" dirty="0" smtClean="0">
                <a:ea typeface="Adobe Ming Std L" panose="02020300000000000000" pitchFamily="18" charset="-128"/>
              </a:rPr>
              <a:t>modułu</a:t>
            </a:r>
            <a:r>
              <a:rPr lang="en-US" sz="2000" dirty="0" smtClean="0">
                <a:ea typeface="Adobe Ming Std L" panose="02020300000000000000" pitchFamily="18" charset="-128"/>
              </a:rPr>
              <a:t> </a:t>
            </a:r>
            <a:r>
              <a:rPr lang="en-US" sz="2000" dirty="0">
                <a:ea typeface="Adobe Ming Std L" panose="02020300000000000000" pitchFamily="18" charset="-128"/>
              </a:rPr>
              <a:t>jest zrozumienie sposobu, w jaki interpretujemy rzeczywistość, którą postrzegamy, zgodnie z naszym doświadczeniem, wartościami i przekonaniami, a następnie przekazujemy ją innym poprzez język. Komunikacja ta znajduje odzwierciedlenie w </a:t>
            </a:r>
            <a:r>
              <a:rPr lang="en-US" sz="2000" dirty="0" err="1" smtClean="0">
                <a:ea typeface="Adobe Ming Std L" panose="02020300000000000000" pitchFamily="18" charset="-128"/>
              </a:rPr>
              <a:t>zachowaniu</a:t>
            </a:r>
            <a:r>
              <a:rPr lang="en-US" sz="2000" dirty="0">
                <a:ea typeface="Adobe Ming Std L" panose="02020300000000000000" pitchFamily="18" charset="-128"/>
              </a:rPr>
              <a:t>, zgodnie z </a:t>
            </a:r>
            <a:r>
              <a:rPr lang="en-US" sz="2000" dirty="0" smtClean="0">
                <a:ea typeface="Adobe Ming Std L" panose="02020300000000000000" pitchFamily="18" charset="-128"/>
              </a:rPr>
              <a:t> </a:t>
            </a:r>
            <a:r>
              <a:rPr lang="en-US" sz="2000" dirty="0">
                <a:ea typeface="Adobe Ming Std L" panose="02020300000000000000" pitchFamily="18" charset="-128"/>
              </a:rPr>
              <a:t>własną interpretacją.</a:t>
            </a:r>
            <a:endParaRPr lang="en-US" dirty="0"/>
          </a:p>
        </p:txBody>
      </p:sp>
      <p:pic>
        <p:nvPicPr>
          <p:cNvPr id="410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4103" name="CuadroTexto 2"/>
          <p:cNvSpPr txBox="1">
            <a:spLocks noChangeArrowheads="1"/>
          </p:cNvSpPr>
          <p:nvPr/>
        </p:nvSpPr>
        <p:spPr bwMode="auto">
          <a:xfrm rot="5400000">
            <a:off x="8678069" y="3572669"/>
            <a:ext cx="3544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Zdjęcie wykonane przez Court Prather in Unsplash</a:t>
            </a:r>
          </a:p>
        </p:txBody>
      </p:sp>
      <p:pic>
        <p:nvPicPr>
          <p:cNvPr id="7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8" y="1563688"/>
            <a:ext cx="264477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ontent Placeholder 2"/>
          <p:cNvSpPr txBox="1">
            <a:spLocks noChangeArrowheads="1"/>
          </p:cNvSpPr>
          <p:nvPr/>
        </p:nvSpPr>
        <p:spPr bwMode="auto">
          <a:xfrm>
            <a:off x="896938" y="1638300"/>
            <a:ext cx="10769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s-ES" sz="2400" b="1"/>
              <a:t>Działalność grupy: (Potrzeby materiałowe: 3 kapelusze - czerwony, niebieski, zielony lub dowolny w 3 różnych kolorach)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GB" altLang="es-ES" sz="200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3200"/>
          </a:p>
        </p:txBody>
      </p:sp>
      <p:pic>
        <p:nvPicPr>
          <p:cNvPr id="3584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n-GB" sz="2200" b="1" dirty="0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35846" name="CuadroTexto 2"/>
          <p:cNvSpPr txBox="1">
            <a:spLocks noChangeArrowheads="1"/>
          </p:cNvSpPr>
          <p:nvPr/>
        </p:nvSpPr>
        <p:spPr bwMode="auto">
          <a:xfrm>
            <a:off x="7934325" y="5514975"/>
            <a:ext cx="3732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Zdjęcie Joshua Colemana w Unsplash</a:t>
            </a:r>
          </a:p>
        </p:txBody>
      </p:sp>
      <p:sp>
        <p:nvSpPr>
          <p:cNvPr id="35848" name="CuadroTexto 4"/>
          <p:cNvSpPr txBox="1">
            <a:spLocks noChangeArrowheads="1"/>
          </p:cNvSpPr>
          <p:nvPr/>
        </p:nvSpPr>
        <p:spPr bwMode="auto">
          <a:xfrm>
            <a:off x="896938" y="2271713"/>
            <a:ext cx="64008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/>
              <a:t>Jeden z kapeluszy reprezentuje rolę nauczyciela, a pozostałe dwa kapelusze reprezentują dwie różne interpretacje. (W naszym przypadku użyjemy czerwonego dla roli nauczyciela)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/>
              <a:t>Do dyskusji można użyć następnej sytuacji lub prawdziwej: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 b="1"/>
              <a:t>Rzeczywistość </a:t>
            </a:r>
            <a:r>
              <a:rPr lang="en-GB" altLang="es-ES" sz="1800"/>
              <a:t>- wyniki ostatniej oceny są gorsze od oczekiwanych przez nauczyciela. (upewnij się, że mówisz o złych wynikach, nie złych STUDENCJACH).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/>
              <a:t>1 - używając jednego z kapeluszy każdy uczeń musi przeanalizować </a:t>
            </a:r>
            <a:r>
              <a:rPr lang="en-GB" altLang="es-ES" sz="1800" b="1"/>
              <a:t>Rzeczywistość</a:t>
            </a:r>
            <a:r>
              <a:rPr lang="en-GB" altLang="es-ES" sz="1800"/>
              <a:t> i opisać swoje postrzeganie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/>
              <a:t>2 - używając drugiego kapelusza każdy uczeń musi opisać inne postrzeganie </a:t>
            </a:r>
            <a:r>
              <a:rPr lang="en-GB" altLang="es-ES" sz="1800" b="1"/>
              <a:t>Rzeczywistości</a:t>
            </a:r>
            <a:r>
              <a:rPr lang="en-GB" altLang="es-ES" sz="1800"/>
              <a:t>, z którym mógłby się zgodzić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/>
              <a:t>3 - używając czerwonego kapelusza (nauczyciel) każdy uczeń musi opisać </a:t>
            </a:r>
            <a:r>
              <a:rPr lang="en-GB" altLang="es-ES" sz="1800" b="1"/>
              <a:t>Rzeczywistość</a:t>
            </a:r>
            <a:r>
              <a:rPr lang="en-GB" altLang="es-ES" sz="1800"/>
              <a:t> z punktu widzenia nauczyciela</a:t>
            </a:r>
          </a:p>
        </p:txBody>
      </p:sp>
      <p:pic>
        <p:nvPicPr>
          <p:cNvPr id="8" name="Imagen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2503488"/>
            <a:ext cx="398462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ontent Placeholder 2"/>
          <p:cNvSpPr txBox="1">
            <a:spLocks noChangeArrowheads="1"/>
          </p:cNvSpPr>
          <p:nvPr/>
        </p:nvSpPr>
        <p:spPr bwMode="auto">
          <a:xfrm>
            <a:off x="236483" y="1413833"/>
            <a:ext cx="1143005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s-ES" sz="2400" b="1" dirty="0" err="1"/>
              <a:t>Działalność</a:t>
            </a:r>
            <a:r>
              <a:rPr lang="en-GB" altLang="es-ES" sz="2400" b="1" dirty="0"/>
              <a:t> </a:t>
            </a:r>
            <a:r>
              <a:rPr lang="en-GB" altLang="es-ES" sz="2400" b="1" dirty="0" err="1"/>
              <a:t>grupy</a:t>
            </a:r>
            <a:r>
              <a:rPr lang="en-GB" altLang="es-ES" sz="2400" b="1" dirty="0"/>
              <a:t>: </a:t>
            </a:r>
            <a:r>
              <a:rPr lang="en-GB" altLang="es-ES" sz="2400" b="1" dirty="0" smtClean="0"/>
              <a:t>(</a:t>
            </a:r>
            <a:r>
              <a:rPr lang="pl-PL" altLang="es-ES" sz="2400" b="1" dirty="0" smtClean="0"/>
              <a:t>Materiały</a:t>
            </a:r>
            <a:r>
              <a:rPr lang="en-GB" altLang="es-ES" sz="2400" b="1" dirty="0" smtClean="0"/>
              <a:t>: </a:t>
            </a:r>
            <a:r>
              <a:rPr lang="en-GB" altLang="es-ES" sz="2400" b="1" dirty="0"/>
              <a:t>3 </a:t>
            </a:r>
            <a:r>
              <a:rPr lang="en-GB" altLang="es-ES" sz="2400" b="1" dirty="0" err="1"/>
              <a:t>kapelusze</a:t>
            </a:r>
            <a:r>
              <a:rPr lang="en-GB" altLang="es-ES" sz="2400" b="1" dirty="0"/>
              <a:t> - </a:t>
            </a:r>
            <a:r>
              <a:rPr lang="en-GB" altLang="es-ES" sz="2400" b="1" dirty="0" err="1"/>
              <a:t>czerwony</a:t>
            </a:r>
            <a:r>
              <a:rPr lang="en-GB" altLang="es-ES" sz="2400" b="1" dirty="0"/>
              <a:t>, </a:t>
            </a:r>
            <a:r>
              <a:rPr lang="en-GB" altLang="es-ES" sz="2400" b="1" dirty="0" err="1"/>
              <a:t>niebieski</a:t>
            </a:r>
            <a:r>
              <a:rPr lang="en-GB" altLang="es-ES" sz="2400" b="1" dirty="0"/>
              <a:t>, </a:t>
            </a:r>
            <a:r>
              <a:rPr lang="en-GB" altLang="es-ES" sz="2400" b="1" dirty="0" err="1"/>
              <a:t>zielony</a:t>
            </a:r>
            <a:r>
              <a:rPr lang="en-GB" altLang="es-ES" sz="2400" b="1" dirty="0"/>
              <a:t> </a:t>
            </a:r>
            <a:r>
              <a:rPr lang="en-GB" altLang="es-ES" sz="2400" b="1" dirty="0" err="1"/>
              <a:t>lub</a:t>
            </a:r>
            <a:r>
              <a:rPr lang="en-GB" altLang="es-ES" sz="2400" b="1" dirty="0"/>
              <a:t> </a:t>
            </a:r>
            <a:r>
              <a:rPr lang="en-GB" altLang="es-ES" sz="2400" b="1" dirty="0" err="1"/>
              <a:t>dowolny</a:t>
            </a:r>
            <a:r>
              <a:rPr lang="en-GB" altLang="es-ES" sz="2400" b="1" dirty="0"/>
              <a:t> w 3 </a:t>
            </a:r>
            <a:r>
              <a:rPr lang="en-GB" altLang="es-ES" sz="2400" b="1" dirty="0" err="1"/>
              <a:t>różnych</a:t>
            </a:r>
            <a:r>
              <a:rPr lang="en-GB" altLang="es-ES" sz="2400" b="1" dirty="0"/>
              <a:t> </a:t>
            </a:r>
            <a:r>
              <a:rPr lang="en-GB" altLang="es-ES" sz="2400" b="1" dirty="0" err="1"/>
              <a:t>kolorach</a:t>
            </a:r>
            <a:r>
              <a:rPr lang="en-GB" altLang="es-ES" sz="2400" b="1" dirty="0"/>
              <a:t>)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GB" altLang="es-ES" sz="2000" dirty="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3200" dirty="0"/>
          </a:p>
        </p:txBody>
      </p:sp>
      <p:pic>
        <p:nvPicPr>
          <p:cNvPr id="3789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n-GB" sz="2200" b="1" dirty="0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37894" name="CuadroTexto 2"/>
          <p:cNvSpPr txBox="1">
            <a:spLocks noChangeArrowheads="1"/>
          </p:cNvSpPr>
          <p:nvPr/>
        </p:nvSpPr>
        <p:spPr bwMode="auto">
          <a:xfrm>
            <a:off x="7934325" y="5199063"/>
            <a:ext cx="3732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Zdjęcie Joshua Colemana w Unsplash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51793" y="2116138"/>
            <a:ext cx="674594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u="sng" dirty="0"/>
              <a:t>Trzy najważniejsze cele tego </a:t>
            </a:r>
            <a:r>
              <a:rPr lang="en-GB" u="sng" dirty="0" err="1"/>
              <a:t>działania</a:t>
            </a:r>
            <a:r>
              <a:rPr lang="en-GB" u="sng" dirty="0"/>
              <a:t> </a:t>
            </a:r>
            <a:r>
              <a:rPr lang="en-GB" u="sng" dirty="0" smtClean="0"/>
              <a:t>to:</a:t>
            </a:r>
            <a:endParaRPr lang="en-GB" u="sng" dirty="0"/>
          </a:p>
          <a:p>
            <a:pPr>
              <a:defRPr/>
            </a:pPr>
            <a:endParaRPr lang="en-GB" dirty="0"/>
          </a:p>
          <a:p>
            <a:pPr marL="285750" indent="-285750">
              <a:buFontTx/>
              <a:buChar char="-"/>
              <a:defRPr/>
            </a:pPr>
            <a:r>
              <a:rPr lang="en-GB" dirty="0"/>
              <a:t>zrozumieć, że postrzeganie (mapy mentalne) tej samej rzeczywistości jest osobiste i różne.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/>
              <a:t>że możemy wybrać najbardziej użyteczne postrzeganie dla osiągnięcia naszego celu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/>
              <a:t>że nasze założenie o mentalnej mapie drugiej osoby może być prawidłowe lub nie.</a:t>
            </a:r>
          </a:p>
          <a:p>
            <a:pPr marL="285750" indent="-285750">
              <a:buFontTx/>
              <a:buChar char="-"/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Pytania, które mogłyby pomóc w analizie sytuacji: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/>
              <a:t>Co sprawia, że myślisz/uważasz, że Twoja percepcja jest poprawna?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/>
              <a:t>Co </a:t>
            </a:r>
            <a:r>
              <a:rPr lang="en-GB" dirty="0" err="1" smtClean="0"/>
              <a:t>mógłb</a:t>
            </a:r>
            <a:r>
              <a:rPr lang="pl-PL" dirty="0" err="1" smtClean="0"/>
              <a:t>yś</a:t>
            </a:r>
            <a:r>
              <a:rPr lang="pl-PL" dirty="0" smtClean="0"/>
              <a:t> </a:t>
            </a:r>
            <a:r>
              <a:rPr lang="en-GB" dirty="0" err="1" smtClean="0"/>
              <a:t>zrobić</a:t>
            </a:r>
            <a:r>
              <a:rPr lang="en-GB" dirty="0"/>
              <a:t>, aby poprawić wyniki w tym przypadku?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/>
              <a:t>Jaki wpływ na Twoje wyniki ma postrzeganie innej osoby?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/>
              <a:t>Myślisz, że trudno jest zmienić postrzeganie?</a:t>
            </a:r>
          </a:p>
          <a:p>
            <a:pPr marL="285750" indent="-285750">
              <a:buFontTx/>
              <a:buChar char="-"/>
              <a:defRPr/>
            </a:pPr>
            <a:r>
              <a:rPr lang="en-GB" dirty="0"/>
              <a:t>Czy jesteś skłonny pracować nad tą zmianą, aby uzyskać lepsze wyniki?</a:t>
            </a:r>
          </a:p>
          <a:p>
            <a:pPr marL="285750" indent="-285750">
              <a:buFontTx/>
              <a:buChar char="-"/>
              <a:defRPr/>
            </a:pPr>
            <a:endParaRPr lang="en-GB" dirty="0"/>
          </a:p>
        </p:txBody>
      </p:sp>
      <p:pic>
        <p:nvPicPr>
          <p:cNvPr id="9" name="Imagen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2212975"/>
            <a:ext cx="3984625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Content Placeholder 2"/>
          <p:cNvSpPr txBox="1">
            <a:spLocks noChangeArrowheads="1"/>
          </p:cNvSpPr>
          <p:nvPr/>
        </p:nvSpPr>
        <p:spPr bwMode="auto">
          <a:xfrm>
            <a:off x="914400" y="1797050"/>
            <a:ext cx="5629275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b="1" dirty="0" err="1"/>
              <a:t>Otwarta</a:t>
            </a:r>
            <a:r>
              <a:rPr lang="en-US" altLang="es-ES" sz="2000" b="1" dirty="0"/>
              <a:t> </a:t>
            </a:r>
            <a:r>
              <a:rPr lang="en-US" altLang="es-ES" sz="2000" b="1" dirty="0" err="1"/>
              <a:t>dyskusja</a:t>
            </a:r>
            <a:r>
              <a:rPr lang="en-US" altLang="es-ES" sz="2000" b="1" dirty="0"/>
              <a:t>: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2000" dirty="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GB" altLang="es-ES" sz="2000" dirty="0" err="1"/>
              <a:t>Czego</a:t>
            </a:r>
            <a:r>
              <a:rPr lang="en-GB" altLang="es-ES" sz="2000" dirty="0"/>
              <a:t> </a:t>
            </a:r>
            <a:r>
              <a:rPr lang="en-GB" altLang="es-ES" sz="2000" dirty="0" err="1"/>
              <a:t>najważniejszego</a:t>
            </a:r>
            <a:r>
              <a:rPr lang="en-GB" altLang="es-ES" sz="2000" dirty="0"/>
              <a:t> </a:t>
            </a:r>
            <a:r>
              <a:rPr lang="en-GB" altLang="es-ES" sz="2000" dirty="0" err="1"/>
              <a:t>nauczyłeś</a:t>
            </a:r>
            <a:r>
              <a:rPr lang="en-GB" altLang="es-ES" sz="2000" dirty="0"/>
              <a:t> </a:t>
            </a:r>
            <a:r>
              <a:rPr lang="en-GB" altLang="es-ES" sz="2000" dirty="0" err="1"/>
              <a:t>się</a:t>
            </a:r>
            <a:r>
              <a:rPr lang="en-GB" altLang="es-ES" sz="2000" dirty="0"/>
              <a:t> w </a:t>
            </a:r>
            <a:r>
              <a:rPr lang="en-GB" altLang="es-ES" sz="2000" dirty="0" smtClean="0"/>
              <a:t>t</a:t>
            </a:r>
            <a:r>
              <a:rPr lang="pl-PL" altLang="es-ES" sz="2000" dirty="0" err="1" smtClean="0"/>
              <a:t>ym</a:t>
            </a:r>
            <a:r>
              <a:rPr lang="pl-PL" altLang="es-ES" sz="2000" dirty="0" smtClean="0"/>
              <a:t> module</a:t>
            </a:r>
            <a:r>
              <a:rPr lang="en-GB" altLang="es-ES" sz="2000" dirty="0" smtClean="0"/>
              <a:t>?</a:t>
            </a:r>
            <a:endParaRPr lang="en-GB" altLang="es-ES" sz="2000" dirty="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GB" altLang="es-ES" sz="2000" dirty="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GB" altLang="es-ES" sz="2000" dirty="0" err="1"/>
              <a:t>Jak</a:t>
            </a:r>
            <a:r>
              <a:rPr lang="en-GB" altLang="es-ES" sz="2000" dirty="0"/>
              <a:t> </a:t>
            </a:r>
            <a:r>
              <a:rPr lang="pl-PL" altLang="es-ES" sz="2000" dirty="0" smtClean="0"/>
              <a:t>ten moduł </a:t>
            </a:r>
            <a:r>
              <a:rPr lang="en-GB" altLang="es-ES" sz="2000" dirty="0" err="1" smtClean="0"/>
              <a:t>może</a:t>
            </a:r>
            <a:r>
              <a:rPr lang="en-GB" altLang="es-ES" sz="2000" dirty="0" smtClean="0"/>
              <a:t> </a:t>
            </a:r>
            <a:r>
              <a:rPr lang="en-GB" altLang="es-ES" sz="2000" dirty="0" err="1"/>
              <a:t>pomóc</a:t>
            </a:r>
            <a:r>
              <a:rPr lang="en-GB" altLang="es-ES" sz="2000" dirty="0"/>
              <a:t> ci w </a:t>
            </a:r>
            <a:r>
              <a:rPr lang="en-GB" altLang="es-ES" sz="2000" dirty="0" err="1"/>
              <a:t>procesie</a:t>
            </a:r>
            <a:r>
              <a:rPr lang="en-GB" altLang="es-ES" sz="2000" dirty="0"/>
              <a:t> </a:t>
            </a:r>
            <a:r>
              <a:rPr lang="en-GB" altLang="es-ES" sz="2000" dirty="0" err="1"/>
              <a:t>nauczania</a:t>
            </a:r>
            <a:r>
              <a:rPr lang="en-GB" altLang="es-ES" sz="2000" dirty="0"/>
              <a:t>?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GB" altLang="es-ES" sz="2000" dirty="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GB" altLang="es-ES" sz="2000" dirty="0" err="1"/>
              <a:t>Czy</a:t>
            </a:r>
            <a:r>
              <a:rPr lang="en-GB" altLang="es-ES" sz="2000" dirty="0"/>
              <a:t> </a:t>
            </a:r>
            <a:r>
              <a:rPr lang="en-GB" altLang="es-ES" sz="2000" dirty="0" err="1"/>
              <a:t>łatwo</a:t>
            </a:r>
            <a:r>
              <a:rPr lang="en-GB" altLang="es-ES" sz="2000" dirty="0"/>
              <a:t> </a:t>
            </a:r>
            <a:r>
              <a:rPr lang="en-GB" altLang="es-ES" sz="2000" dirty="0" err="1"/>
              <a:t>będzie</a:t>
            </a:r>
            <a:r>
              <a:rPr lang="en-GB" altLang="es-ES" sz="2000" dirty="0"/>
              <a:t> </a:t>
            </a:r>
            <a:r>
              <a:rPr lang="en-GB" altLang="es-ES" sz="2000" dirty="0" err="1"/>
              <a:t>wdrożyć</a:t>
            </a:r>
            <a:r>
              <a:rPr lang="en-GB" altLang="es-ES" sz="2000" dirty="0"/>
              <a:t> </a:t>
            </a:r>
            <a:r>
              <a:rPr lang="en-GB" altLang="es-ES" sz="2000" dirty="0" err="1"/>
              <a:t>tę</a:t>
            </a:r>
            <a:r>
              <a:rPr lang="en-GB" altLang="es-ES" sz="2000" dirty="0"/>
              <a:t> </a:t>
            </a:r>
            <a:r>
              <a:rPr lang="en-GB" altLang="es-ES" sz="2000" dirty="0" err="1"/>
              <a:t>wiedzę</a:t>
            </a:r>
            <a:r>
              <a:rPr lang="en-GB" altLang="es-ES" sz="2000" dirty="0"/>
              <a:t> w </a:t>
            </a:r>
            <a:r>
              <a:rPr lang="en-GB" altLang="es-ES" sz="2000" dirty="0" err="1"/>
              <a:t>Państwa</a:t>
            </a:r>
            <a:r>
              <a:rPr lang="en-GB" altLang="es-ES" sz="2000" dirty="0"/>
              <a:t> </a:t>
            </a:r>
            <a:r>
              <a:rPr lang="en-GB" altLang="es-ES" sz="2000" dirty="0" err="1"/>
              <a:t>codziennym</a:t>
            </a:r>
            <a:r>
              <a:rPr lang="en-GB" altLang="es-ES" sz="2000" dirty="0"/>
              <a:t> </a:t>
            </a:r>
            <a:r>
              <a:rPr lang="en-GB" altLang="es-ES" sz="2000" dirty="0" err="1"/>
              <a:t>procesie</a:t>
            </a:r>
            <a:r>
              <a:rPr lang="en-GB" altLang="es-ES" sz="2000" dirty="0"/>
              <a:t> </a:t>
            </a:r>
            <a:r>
              <a:rPr lang="en-GB" altLang="es-ES" sz="2000" dirty="0" err="1"/>
              <a:t>nauczania</a:t>
            </a:r>
            <a:r>
              <a:rPr lang="en-GB" altLang="es-ES" sz="2000" dirty="0"/>
              <a:t>?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GB" altLang="es-ES" sz="2000" dirty="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3200" dirty="0"/>
          </a:p>
        </p:txBody>
      </p:sp>
      <p:pic>
        <p:nvPicPr>
          <p:cNvPr id="3994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39943" name="CuadroTexto 4"/>
          <p:cNvSpPr txBox="1">
            <a:spLocks noChangeArrowheads="1"/>
          </p:cNvSpPr>
          <p:nvPr/>
        </p:nvSpPr>
        <p:spPr bwMode="auto">
          <a:xfrm>
            <a:off x="7997825" y="5099050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Zdjęcie zespołu Icons8 w Unsplash</a:t>
            </a:r>
          </a:p>
        </p:txBody>
      </p:sp>
      <p:pic>
        <p:nvPicPr>
          <p:cNvPr id="7" name="Imagen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1644650"/>
            <a:ext cx="5281613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4096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409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" r="423" b="16660"/>
          <a:stretch>
            <a:fillRect/>
          </a:stretch>
        </p:blipFill>
        <p:spPr bwMode="auto">
          <a:xfrm>
            <a:off x="-50800" y="-9525"/>
            <a:ext cx="122428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4641850"/>
            <a:ext cx="289242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2106613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0333038" y="5073650"/>
            <a:ext cx="1911350" cy="224472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GB" b="1" dirty="0"/>
              <a:t>Zastrzeżenie: Publikacja została opracowana przy wsparciu programu Erasmus + Unii Europejskiej. Za treść tej strony odpowiedzialni są wyłącznie partnerzy i nie można jej w żaden sposób traktować jako odzwierciedlenie poglądów NA i Komisji.</a:t>
            </a:r>
            <a:endParaRPr lang="en-US" dirty="0"/>
          </a:p>
        </p:txBody>
      </p:sp>
      <p:sp>
        <p:nvSpPr>
          <p:cNvPr id="40968" name="Rectangle 7"/>
          <p:cNvSpPr>
            <a:spLocks noChangeArrowheads="1"/>
          </p:cNvSpPr>
          <p:nvPr/>
        </p:nvSpPr>
        <p:spPr bwMode="auto">
          <a:xfrm>
            <a:off x="3968750" y="5873750"/>
            <a:ext cx="42545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http://www.l2lifestyle.eu/ </a:t>
            </a:r>
            <a:endParaRPr lang="en-GB" altLang="en-US" sz="200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https://www.facebook.com/l2lifestyle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2327275"/>
            <a:ext cx="5845175" cy="29956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ea typeface="Adobe Ming Std L" panose="02020300000000000000" pitchFamily="18" charset="-128"/>
              </a:rPr>
              <a:t>Cele:</a:t>
            </a:r>
            <a:endParaRPr lang="en-US" sz="2000" dirty="0">
              <a:ea typeface="Adobe Ming Std L" panose="02020300000000000000" pitchFamily="18" charset="-128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Adobe Ming Std L" panose="02020300000000000000" pitchFamily="18" charset="-128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>
                <a:ea typeface="Adobe Ming Std L" panose="02020300000000000000" pitchFamily="18" charset="-128"/>
              </a:rPr>
              <a:t> - Poszerzyć sposób przedstawiania rzeczywistości i odkryć opcje i alternatywy.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>
                <a:ea typeface="Adobe Ming Std L" panose="02020300000000000000" pitchFamily="18" charset="-128"/>
              </a:rPr>
              <a:t> - Poprawa komunikacji między nauczycielem a uczniem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>
                <a:ea typeface="Adobe Ming Std L" panose="02020300000000000000" pitchFamily="18" charset="-128"/>
              </a:rPr>
              <a:t> - </a:t>
            </a:r>
            <a:r>
              <a:rPr lang="en-US" sz="2000" dirty="0" err="1" smtClean="0">
                <a:ea typeface="Adobe Ming Std L" panose="02020300000000000000" pitchFamily="18" charset="-128"/>
              </a:rPr>
              <a:t>Rzu</a:t>
            </a:r>
            <a:r>
              <a:rPr lang="pl-PL" sz="2000" dirty="0" smtClean="0">
                <a:ea typeface="Adobe Ming Std L" panose="02020300000000000000" pitchFamily="18" charset="-128"/>
              </a:rPr>
              <a:t>cenie</a:t>
            </a:r>
            <a:r>
              <a:rPr lang="en-US" sz="2000" dirty="0" smtClean="0">
                <a:ea typeface="Adobe Ming Std L" panose="02020300000000000000" pitchFamily="18" charset="-128"/>
              </a:rPr>
              <a:t> </a:t>
            </a:r>
            <a:r>
              <a:rPr lang="en-US" sz="2000" dirty="0" err="1" smtClean="0">
                <a:ea typeface="Adobe Ming Std L" panose="02020300000000000000" pitchFamily="18" charset="-128"/>
              </a:rPr>
              <a:t>wyzwani</a:t>
            </a:r>
            <a:r>
              <a:rPr lang="pl-PL" sz="2000" dirty="0" smtClean="0">
                <a:ea typeface="Adobe Ming Std L" panose="02020300000000000000" pitchFamily="18" charset="-128"/>
              </a:rPr>
              <a:t>a</a:t>
            </a:r>
            <a:r>
              <a:rPr lang="en-US" sz="2000" dirty="0" smtClean="0">
                <a:ea typeface="Adobe Ming Std L" panose="02020300000000000000" pitchFamily="18" charset="-128"/>
              </a:rPr>
              <a:t> </a:t>
            </a:r>
            <a:r>
              <a:rPr lang="en-US" sz="2000" dirty="0">
                <a:ea typeface="Adobe Ming Std L" panose="02020300000000000000" pitchFamily="18" charset="-128"/>
              </a:rPr>
              <a:t>przekonaniom, które powstały w wyniku edukacji i doświadczeń życiowych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512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5127" name="CuadroTexto 2"/>
          <p:cNvSpPr txBox="1">
            <a:spLocks noChangeArrowheads="1"/>
          </p:cNvSpPr>
          <p:nvPr/>
        </p:nvSpPr>
        <p:spPr bwMode="auto">
          <a:xfrm>
            <a:off x="7442200" y="5307013"/>
            <a:ext cx="353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Zdjęcie Aaron Burden in Unsplash</a:t>
            </a:r>
          </a:p>
        </p:txBody>
      </p:sp>
      <p:pic>
        <p:nvPicPr>
          <p:cNvPr id="7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1647825"/>
            <a:ext cx="4895850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27163" y="2327275"/>
            <a:ext cx="4678362" cy="25923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ea typeface="Adobe Ming Std L" panose="02020300000000000000" pitchFamily="18" charset="-128"/>
              </a:rPr>
              <a:t>Treść: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Adobe Ming Std L" panose="02020300000000000000" pitchFamily="18" charset="-128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/>
              <a:t> - Definicja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/>
              <a:t> - Opis narzędzia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/>
              <a:t> - Model psychologiczny i nauczanie języka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/>
              <a:t> - Jak to działa?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/>
              <a:t> - Jak to </a:t>
            </a:r>
            <a:r>
              <a:rPr lang="en-US" sz="2000" dirty="0" err="1" smtClean="0"/>
              <a:t>zmienić</a:t>
            </a:r>
            <a:r>
              <a:rPr lang="pl-PL" sz="2000" dirty="0" smtClean="0"/>
              <a:t>?</a:t>
            </a:r>
            <a:endParaRPr lang="en-US" sz="20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/>
          </a:p>
          <a:p>
            <a:pPr fontAlgn="auto">
              <a:spcAft>
                <a:spcPts val="0"/>
              </a:spcAft>
              <a:defRPr/>
            </a:pPr>
            <a:endParaRPr lang="en-US" sz="20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6151" name="CuadroTexto 2"/>
          <p:cNvSpPr txBox="1">
            <a:spLocks noChangeArrowheads="1"/>
          </p:cNvSpPr>
          <p:nvPr/>
        </p:nvSpPr>
        <p:spPr bwMode="auto">
          <a:xfrm>
            <a:off x="7651750" y="5030788"/>
            <a:ext cx="3495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Zdjęcie Andrew Pons'a w Unsplash</a:t>
            </a:r>
          </a:p>
        </p:txBody>
      </p:sp>
      <p:pic>
        <p:nvPicPr>
          <p:cNvPr id="7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2111375"/>
            <a:ext cx="5191125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Content Placeholder 2"/>
          <p:cNvSpPr txBox="1">
            <a:spLocks noChangeArrowheads="1"/>
          </p:cNvSpPr>
          <p:nvPr/>
        </p:nvSpPr>
        <p:spPr bwMode="auto">
          <a:xfrm>
            <a:off x="1946275" y="1460500"/>
            <a:ext cx="688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b="1">
                <a:ea typeface="Adobe Ming Std L" pitchFamily="18" charset="-128"/>
              </a:rPr>
              <a:t>		Mapa nie jest terytorium</a:t>
            </a:r>
            <a:endParaRPr lang="en-US" altLang="es-ES" b="1"/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b="1"/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3200"/>
          </a:p>
        </p:txBody>
      </p:sp>
      <p:pic>
        <p:nvPicPr>
          <p:cNvPr id="717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n-GB" sz="2200" b="1" dirty="0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7174" name="CuadroTexto 2"/>
          <p:cNvSpPr txBox="1">
            <a:spLocks noChangeArrowheads="1"/>
          </p:cNvSpPr>
          <p:nvPr/>
        </p:nvSpPr>
        <p:spPr bwMode="auto">
          <a:xfrm rot="5400000">
            <a:off x="6887369" y="4090194"/>
            <a:ext cx="393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dirty="0"/>
              <a:t>Photo by Dariusz Sankowski in Unsplash</a:t>
            </a:r>
          </a:p>
        </p:txBody>
      </p:sp>
      <p:pic>
        <p:nvPicPr>
          <p:cNvPr id="7" name="Imagen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2052638"/>
            <a:ext cx="59309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Content Placeholder 2"/>
          <p:cNvSpPr txBox="1">
            <a:spLocks noChangeArrowheads="1"/>
          </p:cNvSpPr>
          <p:nvPr/>
        </p:nvSpPr>
        <p:spPr bwMode="auto">
          <a:xfrm>
            <a:off x="1427163" y="1685925"/>
            <a:ext cx="8247062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b="1" dirty="0"/>
              <a:t> </a:t>
            </a:r>
            <a:r>
              <a:rPr lang="en-US" altLang="es-ES" sz="2000" b="1" dirty="0" err="1"/>
              <a:t>Definicja</a:t>
            </a:r>
            <a:r>
              <a:rPr lang="en-US" altLang="es-ES" sz="2000" b="1" dirty="0"/>
              <a:t>: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400" b="1" dirty="0"/>
              <a:t>		</a:t>
            </a:r>
            <a:r>
              <a:rPr lang="pl-PL" altLang="es-ES" sz="2400" b="1" dirty="0" smtClean="0"/>
              <a:t>              </a:t>
            </a:r>
            <a:r>
              <a:rPr lang="en-US" altLang="es-ES" sz="2400" b="1" dirty="0" smtClean="0"/>
              <a:t>PRAWDA </a:t>
            </a:r>
            <a:r>
              <a:rPr lang="en-US" altLang="es-ES" sz="2400" b="1" dirty="0"/>
              <a:t>NIE ISTNIEJE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2400" b="1" dirty="0"/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dirty="0" err="1"/>
              <a:t>Mapa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mentalna</a:t>
            </a:r>
            <a:r>
              <a:rPr lang="en-US" altLang="es-ES" sz="2000" dirty="0"/>
              <a:t> jest </a:t>
            </a:r>
            <a:r>
              <a:rPr lang="en-US" altLang="es-ES" sz="2000" dirty="0" err="1"/>
              <a:t>wynikiem</a:t>
            </a:r>
            <a:r>
              <a:rPr lang="en-US" altLang="es-ES" sz="2000" dirty="0"/>
              <a:t> </a:t>
            </a:r>
            <a:r>
              <a:rPr lang="en-US" altLang="es-ES" sz="2000" dirty="0" err="1"/>
              <a:t>wewnętrznej</a:t>
            </a:r>
            <a:r>
              <a:rPr lang="en-US" altLang="es-ES" sz="2000" dirty="0"/>
              <a:t> </a:t>
            </a:r>
            <a:r>
              <a:rPr lang="en-US" altLang="es-ES" sz="2000" dirty="0" err="1"/>
              <a:t>reprezentacji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którą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tworzymy</a:t>
            </a:r>
            <a:r>
              <a:rPr lang="en-US" altLang="es-ES" sz="2000" dirty="0"/>
              <a:t> o </a:t>
            </a:r>
            <a:r>
              <a:rPr lang="en-US" altLang="es-ES" sz="2000" dirty="0" err="1"/>
              <a:t>rzeczywistości</a:t>
            </a:r>
            <a:r>
              <a:rPr lang="en-US" altLang="es-ES" sz="2000" dirty="0"/>
              <a:t> </a:t>
            </a:r>
            <a:r>
              <a:rPr lang="en-US" altLang="es-ES" sz="2000" dirty="0" err="1"/>
              <a:t>poprzez</a:t>
            </a:r>
            <a:r>
              <a:rPr lang="en-US" altLang="es-ES" sz="2000" dirty="0"/>
              <a:t> </a:t>
            </a:r>
            <a:r>
              <a:rPr lang="en-US" altLang="es-ES" sz="2000" dirty="0" err="1"/>
              <a:t>nasze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mentalne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filtry</a:t>
            </a:r>
            <a:r>
              <a:rPr lang="en-US" altLang="es-ES" sz="2000" dirty="0"/>
              <a:t>, </a:t>
            </a:r>
            <a:r>
              <a:rPr lang="en-US" altLang="es-ES" sz="2000" dirty="0" err="1" smtClean="0"/>
              <a:t>założeni</a:t>
            </a:r>
            <a:r>
              <a:rPr lang="pl-PL" altLang="es-ES" sz="2000" dirty="0" smtClean="0"/>
              <a:t>a</a:t>
            </a:r>
            <a:r>
              <a:rPr lang="en-US" altLang="es-ES" sz="2000" dirty="0" smtClean="0"/>
              <a:t>, </a:t>
            </a:r>
            <a:r>
              <a:rPr lang="en-US" altLang="es-ES" sz="2000" dirty="0" err="1"/>
              <a:t>które</a:t>
            </a:r>
            <a:r>
              <a:rPr lang="en-US" altLang="es-ES" sz="2000" dirty="0"/>
              <a:t>, </a:t>
            </a:r>
            <a:r>
              <a:rPr lang="pl-PL" altLang="es-ES" sz="2000" dirty="0" smtClean="0"/>
              <a:t>czy</a:t>
            </a:r>
            <a:r>
              <a:rPr lang="en-US" altLang="es-ES" sz="2000" dirty="0" smtClean="0"/>
              <a:t> </a:t>
            </a:r>
            <a:r>
              <a:rPr lang="pl-PL" altLang="es-ES" sz="2000" dirty="0" smtClean="0"/>
              <a:t>są</a:t>
            </a:r>
            <a:r>
              <a:rPr lang="en-US" altLang="es-ES" sz="2000" dirty="0" smtClean="0"/>
              <a:t> </a:t>
            </a:r>
            <a:r>
              <a:rPr lang="en-US" altLang="es-ES" sz="2000" dirty="0" err="1"/>
              <a:t>prawdziwe</a:t>
            </a:r>
            <a:r>
              <a:rPr lang="en-US" altLang="es-ES" sz="2000" dirty="0"/>
              <a:t> </a:t>
            </a:r>
            <a:r>
              <a:rPr lang="pl-PL" altLang="es-ES" sz="2000" dirty="0" smtClean="0"/>
              <a:t>czy </a:t>
            </a:r>
            <a:r>
              <a:rPr lang="en-US" altLang="es-ES" sz="2000" dirty="0" err="1" smtClean="0"/>
              <a:t>nie</a:t>
            </a:r>
            <a:r>
              <a:rPr lang="en-US" altLang="es-ES" sz="2000" dirty="0"/>
              <a:t>, </a:t>
            </a:r>
            <a:r>
              <a:rPr lang="pl-PL" altLang="es-ES" sz="2000" dirty="0" smtClean="0"/>
              <a:t>to </a:t>
            </a:r>
            <a:r>
              <a:rPr lang="en-US" altLang="es-ES" sz="2000" dirty="0" smtClean="0"/>
              <a:t>jest </a:t>
            </a:r>
            <a:r>
              <a:rPr lang="en-US" altLang="es-ES" sz="2000" dirty="0" err="1"/>
              <a:t>nieistotne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ponieważ</a:t>
            </a:r>
            <a:r>
              <a:rPr lang="en-US" altLang="es-ES" sz="2000" dirty="0"/>
              <a:t> </a:t>
            </a:r>
            <a:r>
              <a:rPr lang="en-US" altLang="es-ES" sz="2000" dirty="0" err="1"/>
              <a:t>dla</a:t>
            </a:r>
            <a:r>
              <a:rPr lang="en-US" altLang="es-ES" sz="2000" dirty="0"/>
              <a:t> </a:t>
            </a:r>
            <a:r>
              <a:rPr lang="en-US" altLang="es-ES" sz="2000" dirty="0" err="1"/>
              <a:t>każdego</a:t>
            </a:r>
            <a:r>
              <a:rPr lang="en-US" altLang="es-ES" sz="2000" dirty="0"/>
              <a:t> z </a:t>
            </a:r>
            <a:r>
              <a:rPr lang="en-US" altLang="es-ES" sz="2000" dirty="0" err="1"/>
              <a:t>nas</a:t>
            </a:r>
            <a:r>
              <a:rPr lang="en-US" altLang="es-ES" sz="2000" dirty="0"/>
              <a:t> </a:t>
            </a:r>
            <a:r>
              <a:rPr lang="en-US" altLang="es-ES" sz="2000" dirty="0" err="1"/>
              <a:t>jedyną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ważną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rzeczą</a:t>
            </a:r>
            <a:r>
              <a:rPr lang="en-US" altLang="es-ES" sz="2000" dirty="0"/>
              <a:t> jest </a:t>
            </a:r>
            <a:r>
              <a:rPr lang="en-US" altLang="es-ES" sz="2000" dirty="0" err="1"/>
              <a:t>historia</a:t>
            </a:r>
            <a:r>
              <a:rPr lang="en-US" altLang="es-ES" sz="2000" dirty="0"/>
              <a:t>, </a:t>
            </a:r>
            <a:r>
              <a:rPr lang="en-US" altLang="es-ES" sz="2000" dirty="0" err="1"/>
              <a:t>którą</a:t>
            </a:r>
            <a:r>
              <a:rPr lang="en-US" altLang="es-ES" sz="2000" dirty="0"/>
              <a:t> </a:t>
            </a:r>
            <a:r>
              <a:rPr lang="en-US" altLang="es-ES" sz="2000" dirty="0" err="1"/>
              <a:t>sobie</a:t>
            </a:r>
            <a:r>
              <a:rPr lang="en-US" altLang="es-ES" sz="2000" dirty="0"/>
              <a:t> </a:t>
            </a:r>
            <a:r>
              <a:rPr lang="en-US" altLang="es-ES" sz="2000" dirty="0" err="1"/>
              <a:t>opowiadamy</a:t>
            </a:r>
            <a:r>
              <a:rPr lang="en-US" altLang="es-ES" sz="2000" dirty="0"/>
              <a:t>.</a:t>
            </a:r>
            <a:endParaRPr lang="en-US" altLang="es-ES" sz="3200" dirty="0"/>
          </a:p>
        </p:txBody>
      </p:sp>
      <p:pic>
        <p:nvPicPr>
          <p:cNvPr id="819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Content Placeholder 2"/>
          <p:cNvSpPr txBox="1">
            <a:spLocks noChangeArrowheads="1"/>
          </p:cNvSpPr>
          <p:nvPr/>
        </p:nvSpPr>
        <p:spPr bwMode="auto">
          <a:xfrm>
            <a:off x="1339850" y="1771650"/>
            <a:ext cx="9698038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 b="1"/>
              <a:t>Opis narzędzia: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altLang="es-ES" sz="2000" b="1"/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s-ES" sz="2000"/>
              <a:t> Postrzeganie człowieka podzielone jest na trzy poziomy:</a:t>
            </a:r>
            <a:endParaRPr lang="en-US" altLang="es-ES" sz="3200"/>
          </a:p>
        </p:txBody>
      </p:sp>
      <p:pic>
        <p:nvPicPr>
          <p:cNvPr id="1024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001838" y="3068638"/>
            <a:ext cx="3756025" cy="7842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2000" dirty="0" err="1">
                <a:solidFill>
                  <a:schemeClr val="tx1"/>
                </a:solidFill>
              </a:rPr>
              <a:t>Rzeczywistość</a:t>
            </a:r>
            <a:endParaRPr lang="es-ES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s-ES" sz="1600" dirty="0" err="1">
                <a:solidFill>
                  <a:schemeClr val="tx1"/>
                </a:solidFill>
              </a:rPr>
              <a:t>Poziom</a:t>
            </a:r>
            <a:r>
              <a:rPr lang="es-ES" sz="1600" dirty="0">
                <a:solidFill>
                  <a:schemeClr val="tx1"/>
                </a:solidFill>
              </a:rPr>
              <a:t> pierwszy </a:t>
            </a:r>
            <a:r>
              <a:rPr lang="es-ES" sz="1600" dirty="0" err="1">
                <a:solidFill>
                  <a:schemeClr val="tx1"/>
                </a:solidFill>
              </a:rPr>
              <a:t>lub wyższy</a:t>
            </a:r>
            <a:r>
              <a:rPr lang="es-ES" sz="1600" dirty="0">
                <a:solidFill>
                  <a:schemeClr val="tx1"/>
                </a:solidFill>
              </a:rPr>
              <a:t> (</a:t>
            </a:r>
            <a:r>
              <a:rPr lang="es-ES" sz="1600" dirty="0" err="1">
                <a:solidFill>
                  <a:schemeClr val="tx1"/>
                </a:solidFill>
              </a:rPr>
              <a:t>Terytorium</a:t>
            </a:r>
            <a:r>
              <a:rPr lang="es-ES" sz="1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2878138" y="4157663"/>
            <a:ext cx="3756025" cy="7842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2000" dirty="0" err="1">
                <a:solidFill>
                  <a:schemeClr val="tx1"/>
                </a:solidFill>
              </a:rPr>
              <a:t>Reprezentacja wewnętrzna</a:t>
            </a:r>
            <a:endParaRPr lang="es-ES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s-ES" sz="1600" dirty="0">
                <a:solidFill>
                  <a:schemeClr val="tx1"/>
                </a:solidFill>
              </a:rPr>
              <a:t>2. </a:t>
            </a:r>
            <a:r>
              <a:rPr lang="es-ES" sz="1600" dirty="0" err="1">
                <a:solidFill>
                  <a:schemeClr val="tx1"/>
                </a:solidFill>
              </a:rPr>
              <a:t>poziom lub głęboki poziom</a:t>
            </a:r>
            <a:r>
              <a:rPr lang="es-ES" sz="1600" dirty="0">
                <a:solidFill>
                  <a:schemeClr val="tx1"/>
                </a:solidFill>
              </a:rPr>
              <a:t> (</a:t>
            </a:r>
            <a:r>
              <a:rPr lang="es-ES" sz="1600" dirty="0" err="1">
                <a:solidFill>
                  <a:schemeClr val="tx1"/>
                </a:solidFill>
              </a:rPr>
              <a:t>mapa</a:t>
            </a:r>
            <a:r>
              <a:rPr lang="es-ES" sz="1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3656013" y="5246688"/>
            <a:ext cx="3754437" cy="7842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2000" dirty="0" err="1">
                <a:solidFill>
                  <a:schemeClr val="tx1"/>
                </a:solidFill>
              </a:rPr>
              <a:t>Subiektywne doświadczenie</a:t>
            </a:r>
            <a:endParaRPr lang="es-ES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s-ES" sz="1600" dirty="0">
                <a:solidFill>
                  <a:schemeClr val="tx1"/>
                </a:solidFill>
              </a:rPr>
              <a:t>3. </a:t>
            </a:r>
            <a:r>
              <a:rPr lang="es-ES" sz="1600" dirty="0" err="1">
                <a:solidFill>
                  <a:schemeClr val="tx1"/>
                </a:solidFill>
              </a:rPr>
              <a:t>poziom lub</a:t>
            </a:r>
            <a:r>
              <a:rPr lang="es-ES" sz="1600" dirty="0">
                <a:solidFill>
                  <a:schemeClr val="tx1"/>
                </a:solidFill>
              </a:rPr>
              <a:t> powierzchniowy</a:t>
            </a:r>
          </a:p>
        </p:txBody>
      </p:sp>
      <p:sp>
        <p:nvSpPr>
          <p:cNvPr id="3" name="Flecha abajo 2"/>
          <p:cNvSpPr/>
          <p:nvPr/>
        </p:nvSpPr>
        <p:spPr>
          <a:xfrm>
            <a:off x="5310188" y="3722688"/>
            <a:ext cx="447675" cy="654050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Flecha abajo 11"/>
          <p:cNvSpPr/>
          <p:nvPr/>
        </p:nvSpPr>
        <p:spPr>
          <a:xfrm>
            <a:off x="6205538" y="4789488"/>
            <a:ext cx="428625" cy="620712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27163" y="3221038"/>
            <a:ext cx="5646737" cy="22002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000" dirty="0" smtClean="0"/>
              <a:t>P</a:t>
            </a:r>
            <a:r>
              <a:rPr lang="en-US" sz="2000" dirty="0" err="1" smtClean="0"/>
              <a:t>oziom</a:t>
            </a:r>
            <a:r>
              <a:rPr lang="pl-PL" sz="2000" dirty="0" smtClean="0"/>
              <a:t> wyższy</a:t>
            </a:r>
            <a:r>
              <a:rPr lang="en-US" sz="2000" dirty="0" smtClean="0"/>
              <a:t> </a:t>
            </a:r>
            <a:r>
              <a:rPr lang="en-US" sz="2000" dirty="0"/>
              <a:t>nie należy do bezpośredniego doświadczenia, ponieważ jest to poziom niepewnych i nieograniczonych możliwości. Musimy wybrać, które z tych możliwości pozwolą nam na osiągnięcie celu i osiągnięcie naszych celów.</a:t>
            </a:r>
          </a:p>
          <a:p>
            <a:pPr algn="just" fontAlgn="auto">
              <a:spcAft>
                <a:spcPts val="0"/>
              </a:spcAft>
              <a:defRPr/>
            </a:pPr>
            <a:endParaRPr lang="en-US" sz="2000" dirty="0"/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1229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1000125" y="1935163"/>
            <a:ext cx="3756025" cy="7842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2000" dirty="0" err="1">
                <a:solidFill>
                  <a:schemeClr val="tx1"/>
                </a:solidFill>
              </a:rPr>
              <a:t>Rzeczywistość</a:t>
            </a:r>
            <a:endParaRPr lang="es-ES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s-ES" sz="1600" dirty="0" err="1">
                <a:solidFill>
                  <a:schemeClr val="tx1"/>
                </a:solidFill>
              </a:rPr>
              <a:t>Poziom</a:t>
            </a:r>
            <a:r>
              <a:rPr lang="es-ES" sz="1600" dirty="0">
                <a:solidFill>
                  <a:schemeClr val="tx1"/>
                </a:solidFill>
              </a:rPr>
              <a:t> pierwszy </a:t>
            </a:r>
            <a:r>
              <a:rPr lang="es-ES" sz="1600" dirty="0" err="1">
                <a:solidFill>
                  <a:schemeClr val="tx1"/>
                </a:solidFill>
              </a:rPr>
              <a:t>lub wyższy</a:t>
            </a:r>
            <a:r>
              <a:rPr lang="es-ES" sz="1600" dirty="0">
                <a:solidFill>
                  <a:schemeClr val="tx1"/>
                </a:solidFill>
              </a:rPr>
              <a:t> (</a:t>
            </a:r>
            <a:r>
              <a:rPr lang="es-ES" sz="1600" dirty="0" err="1">
                <a:solidFill>
                  <a:schemeClr val="tx1"/>
                </a:solidFill>
              </a:rPr>
              <a:t>Terytorium</a:t>
            </a:r>
            <a:r>
              <a:rPr lang="es-ES" sz="16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8" name="Imagen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6" r="51260"/>
          <a:stretch>
            <a:fillRect/>
          </a:stretch>
        </p:blipFill>
        <p:spPr bwMode="auto">
          <a:xfrm>
            <a:off x="7378700" y="1392238"/>
            <a:ext cx="4225925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6138863"/>
            <a:ext cx="2517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87388" y="1936750"/>
            <a:ext cx="5310187" cy="42021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ea typeface="Adobe Ming Std L" panose="02020300000000000000" pitchFamily="18" charset="-128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ea typeface="Adobe Ming Std L" panose="02020300000000000000" pitchFamily="18" charset="-128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ea typeface="Adobe Ming Std L" panose="02020300000000000000" pitchFamily="18" charset="-128"/>
            </a:endParaRPr>
          </a:p>
          <a:p>
            <a:pPr marL="400050" lvl="1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>
                <a:ea typeface="Adobe Ming Std L" panose="02020300000000000000" pitchFamily="18" charset="-128"/>
              </a:rPr>
              <a:t>Wybierając, eliminujemy część rzeczywistości i zniekształcamy inną część, aby stworzyć wewnętrzną reprezentację poprzez nasze pięć zmysłów. </a:t>
            </a:r>
            <a:r>
              <a:rPr lang="en-US" sz="2000" b="1" dirty="0">
                <a:ea typeface="Adobe Ming Std L" panose="02020300000000000000" pitchFamily="18" charset="-128"/>
              </a:rPr>
              <a:t>Bierzemy terytorium i tworzymy mapę</a:t>
            </a:r>
            <a:r>
              <a:rPr lang="en-US" sz="2000" dirty="0">
                <a:ea typeface="Adobe Ming Std L" panose="02020300000000000000" pitchFamily="18" charset="-128"/>
              </a:rPr>
              <a:t>, przez większość czasu bez naszego świadomego udziału. Mapa ta jest tym, co pozwala nam osiągnąć nasze cele, ale tylko wtedy, gdy mamy właściwe wskazania</a:t>
            </a:r>
          </a:p>
          <a:p>
            <a:pPr fontAlgn="auto">
              <a:spcAft>
                <a:spcPts val="0"/>
              </a:spcAft>
              <a:defRPr/>
            </a:pPr>
            <a:endParaRPr lang="en-US" sz="20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1434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531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95950" y="-14288"/>
            <a:ext cx="6496050" cy="1406526"/>
          </a:xfrm>
          <a:prstGeom prst="rect">
            <a:avLst/>
          </a:prstGeom>
          <a:solidFill>
            <a:srgbClr val="C1FFA6"/>
          </a:solidFill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2200" b="1" dirty="0" smtClean="0">
                <a:latin typeface="Calibri"/>
                <a:ea typeface="+mn-ea"/>
                <a:cs typeface="+mn-cs"/>
              </a:rPr>
              <a:t>OPIEKA </a:t>
            </a:r>
            <a:r>
              <a:rPr lang="en-GB" sz="2200" b="1" dirty="0">
                <a:latin typeface="Calibri"/>
                <a:ea typeface="+mn-ea"/>
                <a:cs typeface="+mn-cs"/>
              </a:rPr>
              <a:t>- Zastosowanie</a:t>
            </a:r>
          </a:p>
          <a:p>
            <a:pPr fontAlgn="auto">
              <a:spcAft>
                <a:spcPts val="0"/>
              </a:spcAft>
              <a:defRPr/>
            </a:pPr>
            <a:endParaRPr lang="es-ES" sz="2200" b="1" dirty="0">
              <a:latin typeface="Calibri"/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latin typeface="Calibri"/>
                <a:ea typeface="+mn-ea"/>
                <a:cs typeface="+mn-cs"/>
              </a:rPr>
              <a:t>Moduł - </a:t>
            </a:r>
            <a:r>
              <a:rPr lang="es-ES" sz="2200" b="1" dirty="0" err="1">
                <a:latin typeface="Calibri"/>
                <a:ea typeface="+mn-ea"/>
                <a:cs typeface="+mn-cs"/>
              </a:rPr>
              <a:t>Mapy</a:t>
            </a:r>
            <a:r>
              <a:rPr lang="es-ES" sz="2200" b="1" dirty="0">
                <a:latin typeface="Calibri"/>
                <a:ea typeface="+mn-ea"/>
                <a:cs typeface="+mn-cs"/>
              </a:rPr>
              <a:t> mentalne</a:t>
            </a:r>
          </a:p>
          <a:p>
            <a:pPr fontAlgn="auto">
              <a:spcAft>
                <a:spcPts val="0"/>
              </a:spcAft>
              <a:defRPr/>
            </a:pPr>
            <a:endParaRPr lang="en-GB" sz="2200" b="1" dirty="0">
              <a:latin typeface="Calibri"/>
              <a:ea typeface="+mn-ea"/>
              <a:cs typeface="+mn-cs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687388" y="1936750"/>
            <a:ext cx="3756025" cy="7826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2000" dirty="0" err="1">
                <a:solidFill>
                  <a:schemeClr val="tx1"/>
                </a:solidFill>
              </a:rPr>
              <a:t>Reprezentacja wewnętrzna</a:t>
            </a:r>
            <a:endParaRPr lang="es-ES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s-ES" sz="1600" dirty="0">
                <a:solidFill>
                  <a:schemeClr val="tx1"/>
                </a:solidFill>
              </a:rPr>
              <a:t>2. </a:t>
            </a:r>
            <a:r>
              <a:rPr lang="es-ES" sz="1600" dirty="0" err="1">
                <a:solidFill>
                  <a:schemeClr val="tx1"/>
                </a:solidFill>
              </a:rPr>
              <a:t>poziom lub głęboki poziom</a:t>
            </a:r>
            <a:r>
              <a:rPr lang="es-ES" sz="1600" dirty="0">
                <a:solidFill>
                  <a:schemeClr val="tx1"/>
                </a:solidFill>
              </a:rPr>
              <a:t> (</a:t>
            </a:r>
            <a:r>
              <a:rPr lang="es-ES" sz="1600" dirty="0" err="1">
                <a:solidFill>
                  <a:schemeClr val="tx1"/>
                </a:solidFill>
              </a:rPr>
              <a:t>mapa</a:t>
            </a:r>
            <a:r>
              <a:rPr lang="es-ES" sz="16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8" name="Imagen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1492250"/>
            <a:ext cx="585628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2151</Words>
  <Application>Microsoft Office PowerPoint</Application>
  <PresentationFormat>Niestandardowy</PresentationFormat>
  <Paragraphs>223</Paragraphs>
  <Slides>23</Slides>
  <Notes>16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DeepL Translator</dc:creator>
  <cp:lastModifiedBy>Aleksandra Lenartwoicz</cp:lastModifiedBy>
  <cp:revision>79</cp:revision>
  <dcterms:created xsi:type="dcterms:W3CDTF">2019-01-24T13:31:01Z</dcterms:created>
  <dcterms:modified xsi:type="dcterms:W3CDTF">2020-07-18T19:57:06Z</dcterms:modified>
</cp:coreProperties>
</file>