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64" r:id="rId6"/>
    <p:sldId id="277" r:id="rId7"/>
    <p:sldId id="275" r:id="rId8"/>
    <p:sldId id="271" r:id="rId9"/>
    <p:sldId id="283" r:id="rId10"/>
    <p:sldId id="267" r:id="rId11"/>
    <p:sldId id="284" r:id="rId12"/>
    <p:sldId id="285" r:id="rId13"/>
    <p:sldId id="286" r:id="rId14"/>
    <p:sldId id="287" r:id="rId15"/>
    <p:sldId id="288" r:id="rId16"/>
    <p:sldId id="289" r:id="rId17"/>
    <p:sldId id="278" r:id="rId18"/>
    <p:sldId id="276" r:id="rId19"/>
    <p:sldId id="282" r:id="rId20"/>
    <p:sldId id="260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503"/>
    <a:srgbClr val="FF6B6B"/>
    <a:srgbClr val="FFAB7C"/>
    <a:srgbClr val="99FF66"/>
    <a:srgbClr val="A5F65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0391" autoAdjust="0"/>
  </p:normalViewPr>
  <p:slideViewPr>
    <p:cSldViewPr snapToGrid="0">
      <p:cViewPr>
        <p:scale>
          <a:sx n="60" d="100"/>
          <a:sy n="60" d="100"/>
        </p:scale>
        <p:origin x="-107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7C4459-833C-4E64-ADF2-7A369DB1C1BF}" type="datetimeFigureOut">
              <a:rPr lang="en-US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Kliknij, aby edytować Główne style tekstu</a:t>
            </a:r>
          </a:p>
          <a:p>
            <a:pPr lvl="1"/>
            <a:r>
              <a:rPr lang="en-US" noProof="0"/>
              <a:t>Drugi poziom</a:t>
            </a:r>
          </a:p>
          <a:p>
            <a:pPr lvl="2"/>
            <a:r>
              <a:rPr lang="en-US" noProof="0"/>
              <a:t>Trzeci poziom</a:t>
            </a:r>
          </a:p>
          <a:p>
            <a:pPr lvl="3"/>
            <a:r>
              <a:rPr lang="en-US" noProof="0"/>
              <a:t>Czwarty poziom</a:t>
            </a:r>
          </a:p>
          <a:p>
            <a:pPr lvl="4"/>
            <a:r>
              <a:rPr lang="en-US" noProof="0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82EB49-D2E6-47A0-BB2B-9C96A2C5A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682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D880137-17B6-4002-ABEC-042C2E0F1B46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Połączony z następnym slajdem</a:t>
            </a:r>
          </a:p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9F919A-78C4-4765-A0C6-A5A7248C376B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err="1" smtClean="0"/>
              <a:t>Praca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grupowa</a:t>
            </a:r>
            <a:r>
              <a:rPr lang="en-US" altLang="en-US" b="1" dirty="0" smtClean="0"/>
              <a:t> (20-25 min)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Powiedzcie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nauczycielom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że</a:t>
            </a:r>
            <a:r>
              <a:rPr lang="en-US" altLang="en-US" dirty="0" smtClean="0"/>
              <a:t> </a:t>
            </a:r>
            <a:r>
              <a:rPr lang="pl-PL" altLang="en-US" dirty="0" smtClean="0"/>
              <a:t>mają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teraz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zastanowić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się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niektórymi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metodami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określającymi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niektóre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umiejętności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słuch</a:t>
            </a:r>
            <a:r>
              <a:rPr lang="pl-PL" altLang="en-US" dirty="0" err="1" smtClean="0"/>
              <a:t>ania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nauczycieli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języków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obcych</a:t>
            </a:r>
            <a:r>
              <a:rPr lang="en-US" altLang="en-US" dirty="0" smtClean="0"/>
              <a:t> w </a:t>
            </a:r>
            <a:r>
              <a:rPr lang="en-US" altLang="en-US" dirty="0" err="1" smtClean="0"/>
              <a:t>klasie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Zachęcajcie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ich</a:t>
            </a:r>
            <a:r>
              <a:rPr lang="en-US" altLang="en-US" dirty="0" smtClean="0"/>
              <a:t> do </a:t>
            </a:r>
            <a:r>
              <a:rPr lang="en-US" altLang="en-US" dirty="0" err="1" smtClean="0"/>
              <a:t>otwartości</a:t>
            </a:r>
            <a:r>
              <a:rPr lang="en-US" altLang="en-US" dirty="0" smtClean="0"/>
              <a:t> i </a:t>
            </a:r>
            <a:r>
              <a:rPr lang="en-US" altLang="en-US" dirty="0" err="1" smtClean="0"/>
              <a:t>dzielenia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się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pomysłami</a:t>
            </a:r>
            <a:r>
              <a:rPr lang="en-US" altLang="en-US" dirty="0" smtClean="0"/>
              <a:t> w </a:t>
            </a:r>
            <a:r>
              <a:rPr lang="en-US" altLang="en-US" dirty="0" err="1" smtClean="0"/>
              <a:t>tym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momencie</a:t>
            </a:r>
            <a:r>
              <a:rPr lang="en-US" altLang="en-US" dirty="0" smtClean="0"/>
              <a:t>, aby </a:t>
            </a:r>
            <a:r>
              <a:rPr lang="en-US" altLang="en-US" dirty="0" err="1" smtClean="0"/>
              <a:t>poprawić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strategie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wymagane</a:t>
            </a:r>
            <a:r>
              <a:rPr lang="en-US" altLang="en-US" dirty="0" smtClean="0"/>
              <a:t> do </a:t>
            </a:r>
            <a:r>
              <a:rPr lang="en-US" altLang="en-US" dirty="0" err="1" smtClean="0"/>
              <a:t>zrozumienia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tego</a:t>
            </a:r>
            <a:r>
              <a:rPr lang="en-US" altLang="en-US" dirty="0" smtClean="0"/>
              <a:t>, co </a:t>
            </a:r>
            <a:r>
              <a:rPr lang="en-US" altLang="en-US" dirty="0" err="1" smtClean="0"/>
              <a:t>mówi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uczeń</a:t>
            </a:r>
            <a:r>
              <a:rPr lang="en-US" altLang="en-US" dirty="0" smtClean="0"/>
              <a:t>. </a:t>
            </a:r>
          </a:p>
          <a:p>
            <a:r>
              <a:rPr lang="en-US" altLang="en-US" dirty="0" err="1" smtClean="0"/>
              <a:t>Burza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mózgów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Przedyskutujcie</a:t>
            </a:r>
            <a:r>
              <a:rPr lang="en-US" altLang="en-US" dirty="0" smtClean="0"/>
              <a:t> w </a:t>
            </a:r>
            <a:r>
              <a:rPr lang="en-US" altLang="en-US" dirty="0" err="1" smtClean="0"/>
              <a:t>grupie</a:t>
            </a:r>
            <a:r>
              <a:rPr lang="en-US" altLang="en-US" dirty="0" smtClean="0"/>
              <a:t> i </a:t>
            </a:r>
            <a:r>
              <a:rPr lang="en-US" altLang="en-US" dirty="0" err="1" smtClean="0"/>
              <a:t>uszeregujcie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metody</a:t>
            </a:r>
            <a:r>
              <a:rPr lang="en-US" altLang="en-US" dirty="0" smtClean="0"/>
              <a:t>, aby </a:t>
            </a:r>
            <a:r>
              <a:rPr lang="en-US" altLang="en-US" dirty="0" err="1" smtClean="0"/>
              <a:t>uczyć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się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najbardziej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efektywnie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Wyjaśnij</a:t>
            </a:r>
            <a:r>
              <a:rPr lang="pl-PL" altLang="en-US" dirty="0" err="1" smtClean="0"/>
              <a:t>cie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swoją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odpowiedź</a:t>
            </a:r>
            <a:r>
              <a:rPr lang="en-US" altLang="en-US" dirty="0" smtClean="0"/>
              <a:t>!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B41837C-7B85-41C7-A674-80CAD58B9424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Połączony z następnym slajdem</a:t>
            </a:r>
          </a:p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1C1124C-0F39-4DD4-B1BA-E89B057C3189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err="1" smtClean="0"/>
              <a:t>Praca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grupowa</a:t>
            </a:r>
            <a:r>
              <a:rPr lang="en-US" altLang="en-US" b="1" dirty="0" smtClean="0"/>
              <a:t> (20-25 min)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Powiedzcie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nauczycielom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że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będą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teraz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zastanawiać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się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kilkoma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etapami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określającymi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niektóre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umiejętności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słuch</a:t>
            </a:r>
            <a:r>
              <a:rPr lang="pl-PL" altLang="en-US" dirty="0" err="1" smtClean="0"/>
              <a:t>ania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nauczycieli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języków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obcych</a:t>
            </a:r>
            <a:r>
              <a:rPr lang="en-US" altLang="en-US" dirty="0" smtClean="0"/>
              <a:t> w </a:t>
            </a:r>
            <a:r>
              <a:rPr lang="en-US" altLang="en-US" dirty="0" err="1" smtClean="0"/>
              <a:t>klasie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Zachęcajcie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ich</a:t>
            </a:r>
            <a:r>
              <a:rPr lang="en-US" altLang="en-US" dirty="0" smtClean="0"/>
              <a:t> do </a:t>
            </a:r>
            <a:r>
              <a:rPr lang="en-US" altLang="en-US" dirty="0" err="1" smtClean="0"/>
              <a:t>otwartości</a:t>
            </a:r>
            <a:r>
              <a:rPr lang="en-US" altLang="en-US" dirty="0" smtClean="0"/>
              <a:t> i </a:t>
            </a:r>
            <a:r>
              <a:rPr lang="en-US" altLang="en-US" dirty="0" err="1" smtClean="0"/>
              <a:t>dzielenia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się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pomysłami</a:t>
            </a:r>
            <a:r>
              <a:rPr lang="en-US" altLang="en-US" dirty="0" smtClean="0"/>
              <a:t> w </a:t>
            </a:r>
            <a:r>
              <a:rPr lang="en-US" altLang="en-US" dirty="0" err="1" smtClean="0"/>
              <a:t>tym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momencie</a:t>
            </a:r>
            <a:r>
              <a:rPr lang="en-US" altLang="en-US" dirty="0" smtClean="0"/>
              <a:t>, aby </a:t>
            </a:r>
            <a:r>
              <a:rPr lang="en-US" altLang="en-US" dirty="0" err="1" smtClean="0"/>
              <a:t>poprawić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strategie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wymagane</a:t>
            </a:r>
            <a:r>
              <a:rPr lang="en-US" altLang="en-US" dirty="0" smtClean="0"/>
              <a:t> do </a:t>
            </a:r>
            <a:r>
              <a:rPr lang="en-US" altLang="en-US" dirty="0" err="1" smtClean="0"/>
              <a:t>zrozumienia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tego</a:t>
            </a:r>
            <a:r>
              <a:rPr lang="en-US" altLang="en-US" dirty="0" smtClean="0"/>
              <a:t>, co </a:t>
            </a:r>
            <a:r>
              <a:rPr lang="en-US" altLang="en-US" dirty="0" err="1" smtClean="0"/>
              <a:t>mówi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uczeń</a:t>
            </a:r>
            <a:r>
              <a:rPr lang="en-US" altLang="en-US" dirty="0" smtClean="0"/>
              <a:t>. </a:t>
            </a:r>
          </a:p>
          <a:p>
            <a:r>
              <a:rPr lang="en-US" altLang="en-US" dirty="0" err="1" smtClean="0"/>
              <a:t>Przedyskutujcie</a:t>
            </a:r>
            <a:r>
              <a:rPr lang="en-US" altLang="en-US" dirty="0" smtClean="0"/>
              <a:t> w </a:t>
            </a:r>
            <a:r>
              <a:rPr lang="en-US" altLang="en-US" dirty="0" err="1" smtClean="0"/>
              <a:t>grupie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następujące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kwestie</a:t>
            </a:r>
            <a:r>
              <a:rPr lang="en-US" altLang="en-US" dirty="0" smtClean="0"/>
              <a:t>:</a:t>
            </a:r>
          </a:p>
          <a:p>
            <a:r>
              <a:rPr lang="en-US" altLang="en-US" dirty="0" smtClean="0"/>
              <a:t>- W </a:t>
            </a:r>
            <a:r>
              <a:rPr lang="en-US" altLang="en-US" dirty="0" err="1" smtClean="0"/>
              <a:t>jakim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stopniu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akceptujesz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założenia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etapów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zarysu</a:t>
            </a:r>
            <a:r>
              <a:rPr lang="en-US" altLang="en-US" dirty="0" smtClean="0"/>
              <a:t> </a:t>
            </a:r>
            <a:r>
              <a:rPr lang="pl-PL" altLang="en-US" dirty="0" smtClean="0"/>
              <a:t>słuchania</a:t>
            </a:r>
            <a:r>
              <a:rPr lang="en-US" altLang="en-US" dirty="0" smtClean="0"/>
              <a:t>? </a:t>
            </a:r>
            <a:r>
              <a:rPr lang="en-US" altLang="en-US" dirty="0" err="1" smtClean="0"/>
              <a:t>Czy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jeszcze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inne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które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byś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dodał</a:t>
            </a:r>
            <a:r>
              <a:rPr lang="en-US" altLang="en-US" dirty="0" smtClean="0"/>
              <a:t>?</a:t>
            </a:r>
          </a:p>
          <a:p>
            <a:r>
              <a:rPr lang="en-US" altLang="en-US" dirty="0" smtClean="0"/>
              <a:t>- </a:t>
            </a:r>
            <a:r>
              <a:rPr lang="en-US" altLang="en-US" dirty="0" err="1" smtClean="0"/>
              <a:t>Jakich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strategii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użyłeś</a:t>
            </a:r>
            <a:r>
              <a:rPr lang="en-US" altLang="en-US" dirty="0" smtClean="0"/>
              <a:t>, aby </a:t>
            </a:r>
            <a:r>
              <a:rPr lang="en-US" altLang="en-US" dirty="0" err="1" smtClean="0"/>
              <a:t>słuchać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swojego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ucznia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każdym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etapie</a:t>
            </a:r>
            <a:r>
              <a:rPr lang="en-US" altLang="en-US" dirty="0" smtClean="0"/>
              <a:t>?</a:t>
            </a:r>
          </a:p>
          <a:p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DE677A6-35A5-4ABA-BE22-797A9514E284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Połączony z następnym slajdem</a:t>
            </a:r>
          </a:p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585D66-6CFD-4C49-9290-705A845F0C76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000" b="1" smtClean="0"/>
              <a:t>Praca grupowa: 10-15 minut.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b="1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A2B9918-2017-4770-8123-A6FB5124367E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000" b="1" smtClean="0"/>
              <a:t>Praca grupowa: 10-15 minut.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b="1" smtClean="0"/>
          </a:p>
          <a:p>
            <a:pPr eaLnBrk="1" hangingPunct="1">
              <a:spcBef>
                <a:spcPct val="0"/>
              </a:spcBef>
            </a:pPr>
            <a:r>
              <a:rPr lang="en-US" altLang="en-US" sz="2000" b="1" smtClean="0"/>
              <a:t>Informacja zwrotna: dzielenie się opiniami.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2EADB95-058D-4DDA-8548-316BCDFDD5BA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Połączony z następnym slajdem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B54E069-C247-4AD1-8454-29459F532760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cs typeface="Calibri" pitchFamily="34" charset="0"/>
              </a:rPr>
              <a:t>Praca grupowa (15-20 min)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cs typeface="Calibri" pitchFamily="34" charset="0"/>
            </a:endParaRPr>
          </a:p>
          <a:p>
            <a:pPr>
              <a:defRPr/>
            </a:pPr>
            <a:r>
              <a:rPr lang="en-GB" dirty="0">
                <a:cs typeface="Calibri" pitchFamily="34" charset="0"/>
              </a:rPr>
              <a:t>Powiedz nauczycielom, </a:t>
            </a:r>
            <a:r>
              <a:rPr lang="en-GB" dirty="0" err="1">
                <a:cs typeface="Calibri" pitchFamily="34" charset="0"/>
              </a:rPr>
              <a:t>że</a:t>
            </a:r>
            <a:r>
              <a:rPr lang="en-GB" dirty="0">
                <a:cs typeface="Calibri" pitchFamily="34" charset="0"/>
              </a:rPr>
              <a:t> </a:t>
            </a:r>
            <a:r>
              <a:rPr lang="pl-PL" dirty="0" smtClean="0">
                <a:cs typeface="Calibri" pitchFamily="34" charset="0"/>
              </a:rPr>
              <a:t>mają</a:t>
            </a:r>
            <a:r>
              <a:rPr lang="en-GB" dirty="0" smtClean="0">
                <a:cs typeface="Calibri" pitchFamily="34" charset="0"/>
              </a:rPr>
              <a:t> </a:t>
            </a:r>
            <a:r>
              <a:rPr lang="en-GB" dirty="0">
                <a:cs typeface="Calibri" pitchFamily="34" charset="0"/>
              </a:rPr>
              <a:t>teraz zastanowić się nad kilkoma scenariuszami określającymi </a:t>
            </a:r>
            <a:r>
              <a:rPr lang="en-US" dirty="0"/>
              <a:t>różne sposoby myślenia. </a:t>
            </a:r>
            <a:r>
              <a:rPr lang="de-CH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Zachęć ich do otwartości i dzielenia się pomysłami w tym momencie, do wyjaśnienia, </a:t>
            </a:r>
            <a:r>
              <a:rPr lang="de-CH" kern="0" dirty="0" err="1">
                <a:solidFill>
                  <a:srgbClr val="000000"/>
                </a:solidFill>
                <a:cs typeface="Calibri" pitchFamily="34" charset="0"/>
                <a:sym typeface="Arial"/>
              </a:rPr>
              <a:t>czy</a:t>
            </a:r>
            <a:r>
              <a:rPr lang="de-CH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 </a:t>
            </a:r>
            <a:r>
              <a:rPr lang="pl-PL" kern="0" dirty="0" smtClean="0">
                <a:solidFill>
                  <a:srgbClr val="000000"/>
                </a:solidFill>
                <a:cs typeface="Calibri" pitchFamily="34" charset="0"/>
                <a:sym typeface="Arial"/>
              </a:rPr>
              <a:t>ich doświadczenie odnosi</a:t>
            </a:r>
            <a:r>
              <a:rPr lang="pl-PL" kern="0" baseline="0" dirty="0" smtClean="0">
                <a:solidFill>
                  <a:srgbClr val="000000"/>
                </a:solidFill>
                <a:cs typeface="Calibri" pitchFamily="34" charset="0"/>
                <a:sym typeface="Arial"/>
              </a:rPr>
              <a:t> się </a:t>
            </a:r>
            <a:r>
              <a:rPr lang="de-CH" kern="0" dirty="0" smtClean="0">
                <a:solidFill>
                  <a:srgbClr val="000000"/>
                </a:solidFill>
                <a:cs typeface="Calibri" pitchFamily="34" charset="0"/>
                <a:sym typeface="Arial"/>
              </a:rPr>
              <a:t>d</a:t>
            </a:r>
            <a:r>
              <a:rPr lang="pl-PL" kern="0" dirty="0" smtClean="0">
                <a:solidFill>
                  <a:srgbClr val="000000"/>
                </a:solidFill>
                <a:cs typeface="Calibri" pitchFamily="34" charset="0"/>
                <a:sym typeface="Arial"/>
              </a:rPr>
              <a:t>o</a:t>
            </a:r>
            <a:r>
              <a:rPr lang="de-CH" kern="0" dirty="0" smtClean="0">
                <a:solidFill>
                  <a:srgbClr val="000000"/>
                </a:solidFill>
                <a:cs typeface="Calibri" pitchFamily="34" charset="0"/>
                <a:sym typeface="Arial"/>
              </a:rPr>
              <a:t> </a:t>
            </a:r>
            <a:r>
              <a:rPr lang="de-CH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jednego z tych dwóch scenariuszy i do podania powodów własnego wyboru. Przedyskutujcie w grupie następujące kwestie:</a:t>
            </a:r>
          </a:p>
          <a:p>
            <a:pPr>
              <a:buFontTx/>
              <a:buChar char="-"/>
              <a:defRPr/>
            </a:pPr>
            <a:r>
              <a:rPr lang="de-CH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 </a:t>
            </a:r>
            <a:r>
              <a:rPr lang="de-CH" kern="0" dirty="0" err="1">
                <a:solidFill>
                  <a:srgbClr val="000000"/>
                </a:solidFill>
                <a:cs typeface="Calibri" pitchFamily="34" charset="0"/>
                <a:sym typeface="Arial"/>
              </a:rPr>
              <a:t>Dlaczego</a:t>
            </a:r>
            <a:r>
              <a:rPr lang="de-CH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 </a:t>
            </a:r>
            <a:r>
              <a:rPr lang="de-CH" kern="0" dirty="0" err="1" smtClean="0">
                <a:solidFill>
                  <a:srgbClr val="000000"/>
                </a:solidFill>
                <a:cs typeface="Calibri" pitchFamily="34" charset="0"/>
                <a:sym typeface="Arial"/>
              </a:rPr>
              <a:t>to</a:t>
            </a:r>
            <a:r>
              <a:rPr lang="de-CH" kern="0" dirty="0" smtClean="0">
                <a:solidFill>
                  <a:srgbClr val="000000"/>
                </a:solidFill>
                <a:cs typeface="Calibri" pitchFamily="34" charset="0"/>
                <a:sym typeface="Arial"/>
              </a:rPr>
              <a:t> </a:t>
            </a:r>
            <a:r>
              <a:rPr lang="de-CH" kern="0" dirty="0" err="1" smtClean="0">
                <a:solidFill>
                  <a:srgbClr val="000000"/>
                </a:solidFill>
                <a:cs typeface="Calibri" pitchFamily="34" charset="0"/>
                <a:sym typeface="Arial"/>
              </a:rPr>
              <a:t>wybrał</a:t>
            </a:r>
            <a:r>
              <a:rPr lang="pl-PL" kern="0" dirty="0" smtClean="0">
                <a:solidFill>
                  <a:srgbClr val="000000"/>
                </a:solidFill>
                <a:cs typeface="Calibri" pitchFamily="34" charset="0"/>
                <a:sym typeface="Arial"/>
              </a:rPr>
              <a:t>eś</a:t>
            </a:r>
            <a:r>
              <a:rPr lang="de-CH" kern="0" dirty="0" smtClean="0">
                <a:solidFill>
                  <a:srgbClr val="000000"/>
                </a:solidFill>
                <a:cs typeface="Calibri" pitchFamily="34" charset="0"/>
                <a:sym typeface="Arial"/>
              </a:rPr>
              <a:t>?</a:t>
            </a:r>
            <a:endParaRPr lang="de-CH" kern="0" dirty="0">
              <a:solidFill>
                <a:srgbClr val="000000"/>
              </a:solidFill>
              <a:cs typeface="Calibri" pitchFamily="34" charset="0"/>
              <a:sym typeface="Arial"/>
            </a:endParaRPr>
          </a:p>
          <a:p>
            <a:pPr>
              <a:buFontTx/>
              <a:buChar char="-"/>
              <a:defRPr/>
            </a:pPr>
            <a:r>
              <a:rPr lang="en-US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 Czy uczniowie naprawdę muszą wiedzieć, co jest najlepsze dla ich wyników testu? </a:t>
            </a:r>
          </a:p>
          <a:p>
            <a:pPr>
              <a:buFontTx/>
              <a:buChar char="-"/>
              <a:defRPr/>
            </a:pPr>
            <a:r>
              <a:rPr lang="en-US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 Zapytaj siebie "jak to jest?", a potem użyj tego w swoim wyjaśnieniu.</a:t>
            </a:r>
            <a:endParaRPr lang="de-CH" kern="0" dirty="0">
              <a:solidFill>
                <a:srgbClr val="000000"/>
              </a:solidFill>
              <a:cs typeface="Calibri" pitchFamily="34" charset="0"/>
              <a:sym typeface="Arial"/>
            </a:endParaRPr>
          </a:p>
          <a:p>
            <a:pPr>
              <a:buFontTx/>
              <a:buChar char="-"/>
              <a:defRPr/>
            </a:pPr>
            <a:r>
              <a:rPr lang="en-US" dirty="0"/>
              <a:t> W jakim stopniu akceptujecie założenia zawarte w zarysie scenariuszy? Czy są jeszcze inne, które byście dodali?</a:t>
            </a:r>
            <a:endParaRPr lang="de-CH" kern="0" dirty="0">
              <a:solidFill>
                <a:srgbClr val="000000"/>
              </a:solidFill>
              <a:cs typeface="Calibri" pitchFamily="34" charset="0"/>
              <a:sym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E6D2746-C82F-4BD2-A2D7-7AF8CD938D3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Połączony z następnym slajdem</a:t>
            </a:r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D590A19-274F-448D-985B-B54B6F56879C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cs typeface="Calibri" pitchFamily="34" charset="0"/>
              </a:rPr>
              <a:t>Praca grupowa (10-15 min)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cs typeface="Calibri" pitchFamily="34" charset="0"/>
            </a:endParaRPr>
          </a:p>
          <a:p>
            <a:pPr>
              <a:defRPr/>
            </a:pPr>
            <a:r>
              <a:rPr lang="en-GB" dirty="0">
                <a:cs typeface="Calibri" pitchFamily="34" charset="0"/>
              </a:rPr>
              <a:t>Powiedzcie nauczycielom, </a:t>
            </a:r>
            <a:r>
              <a:rPr lang="en-GB" dirty="0" err="1">
                <a:cs typeface="Calibri" pitchFamily="34" charset="0"/>
              </a:rPr>
              <a:t>że</a:t>
            </a:r>
            <a:r>
              <a:rPr lang="en-GB" dirty="0">
                <a:cs typeface="Calibri" pitchFamily="34" charset="0"/>
              </a:rPr>
              <a:t> </a:t>
            </a:r>
            <a:r>
              <a:rPr lang="pl-PL" dirty="0" smtClean="0">
                <a:cs typeface="Calibri" pitchFamily="34" charset="0"/>
              </a:rPr>
              <a:t>mają</a:t>
            </a:r>
            <a:r>
              <a:rPr lang="en-GB" dirty="0" smtClean="0">
                <a:cs typeface="Calibri" pitchFamily="34" charset="0"/>
              </a:rPr>
              <a:t> </a:t>
            </a:r>
            <a:r>
              <a:rPr lang="en-GB" dirty="0">
                <a:cs typeface="Calibri" pitchFamily="34" charset="0"/>
              </a:rPr>
              <a:t>teraz zastanowić się nad kilkoma pytaniami określającymi niektóre </a:t>
            </a:r>
            <a:r>
              <a:rPr lang="en-GB" dirty="0" err="1">
                <a:cs typeface="Calibri" pitchFamily="34" charset="0"/>
              </a:rPr>
              <a:t>umiejętności</a:t>
            </a:r>
            <a:r>
              <a:rPr lang="en-GB" dirty="0">
                <a:cs typeface="Calibri" pitchFamily="34" charset="0"/>
              </a:rPr>
              <a:t> </a:t>
            </a:r>
            <a:r>
              <a:rPr lang="en-GB" dirty="0" err="1" smtClean="0">
                <a:cs typeface="Calibri" pitchFamily="34" charset="0"/>
              </a:rPr>
              <a:t>słuch</a:t>
            </a:r>
            <a:r>
              <a:rPr lang="pl-PL" dirty="0" err="1" smtClean="0">
                <a:cs typeface="Calibri" pitchFamily="34" charset="0"/>
              </a:rPr>
              <a:t>ania</a:t>
            </a:r>
            <a:r>
              <a:rPr lang="en-GB" dirty="0" smtClean="0">
                <a:cs typeface="Calibri" pitchFamily="34" charset="0"/>
              </a:rPr>
              <a:t> </a:t>
            </a:r>
            <a:r>
              <a:rPr lang="en-GB" dirty="0">
                <a:cs typeface="Calibri" pitchFamily="34" charset="0"/>
              </a:rPr>
              <a:t>nauczycieli języków obcych. </a:t>
            </a:r>
            <a:r>
              <a:rPr lang="de-CH" kern="0" dirty="0" err="1" smtClean="0">
                <a:solidFill>
                  <a:srgbClr val="000000"/>
                </a:solidFill>
                <a:cs typeface="Calibri" pitchFamily="34" charset="0"/>
                <a:sym typeface="Arial"/>
              </a:rPr>
              <a:t>Zachęcaj</a:t>
            </a:r>
            <a:r>
              <a:rPr lang="de-CH" kern="0" dirty="0" smtClean="0">
                <a:solidFill>
                  <a:srgbClr val="000000"/>
                </a:solidFill>
                <a:cs typeface="Calibri" pitchFamily="34" charset="0"/>
                <a:sym typeface="Arial"/>
              </a:rPr>
              <a:t> </a:t>
            </a:r>
            <a:r>
              <a:rPr lang="de-CH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ich do otwartości i dzielenia się pomysłami w tym momencie, aby poprawić strategie niezbędne do zrozumienia tego, co mówi uczeń. Dyskusja w grupie i dzielenie się doświadczeniem nauczycielskim.</a:t>
            </a: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46ED6A1-225D-414C-BB53-810E513E0F54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cs typeface="Calibri" pitchFamily="34" charset="0"/>
              </a:rPr>
              <a:t>Praca grupowa (15-20 min)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cs typeface="Calibri" pitchFamily="34" charset="0"/>
            </a:endParaRPr>
          </a:p>
          <a:p>
            <a:pPr>
              <a:defRPr/>
            </a:pPr>
            <a:r>
              <a:rPr lang="en-GB" dirty="0">
                <a:cs typeface="Calibri" pitchFamily="34" charset="0"/>
              </a:rPr>
              <a:t>Powiedz nauczycielom, że będą teraz zastanawiać się nad pewnymi typologiami osób określających </a:t>
            </a:r>
            <a:r>
              <a:rPr lang="en-US" dirty="0"/>
              <a:t>różne sposoby myślenia. </a:t>
            </a:r>
            <a:r>
              <a:rPr lang="de-CH" kern="0" dirty="0" err="1" smtClean="0">
                <a:solidFill>
                  <a:srgbClr val="000000"/>
                </a:solidFill>
                <a:cs typeface="Calibri" pitchFamily="34" charset="0"/>
                <a:sym typeface="Arial"/>
              </a:rPr>
              <a:t>Zachęcaj</a:t>
            </a:r>
            <a:r>
              <a:rPr lang="de-CH" kern="0" dirty="0" smtClean="0">
                <a:solidFill>
                  <a:srgbClr val="000000"/>
                </a:solidFill>
                <a:cs typeface="Calibri" pitchFamily="34" charset="0"/>
                <a:sym typeface="Arial"/>
              </a:rPr>
              <a:t> </a:t>
            </a:r>
            <a:r>
              <a:rPr lang="de-CH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ich do otwartości i dzielenia się pomysłami w tym momencie, do wyjaśnienia, czy mają preferencje dla jednej lub więcej z tych trzech osób i do podania powodów własnego wyboru. Przedyskutujcie w grupie następujące kwestie:</a:t>
            </a:r>
          </a:p>
          <a:p>
            <a:pPr>
              <a:buFontTx/>
              <a:buChar char="-"/>
              <a:defRPr/>
            </a:pPr>
            <a:r>
              <a:rPr lang="de-CH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 </a:t>
            </a:r>
            <a:r>
              <a:rPr lang="de-CH" kern="0" dirty="0" err="1">
                <a:solidFill>
                  <a:srgbClr val="000000"/>
                </a:solidFill>
                <a:cs typeface="Calibri" pitchFamily="34" charset="0"/>
                <a:sym typeface="Arial"/>
              </a:rPr>
              <a:t>Dlaczego</a:t>
            </a:r>
            <a:r>
              <a:rPr lang="de-CH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 </a:t>
            </a:r>
            <a:r>
              <a:rPr lang="de-CH" kern="0" dirty="0" err="1" smtClean="0">
                <a:solidFill>
                  <a:srgbClr val="000000"/>
                </a:solidFill>
                <a:cs typeface="Calibri" pitchFamily="34" charset="0"/>
                <a:sym typeface="Arial"/>
              </a:rPr>
              <a:t>to</a:t>
            </a:r>
            <a:r>
              <a:rPr lang="de-CH" kern="0" dirty="0" smtClean="0">
                <a:solidFill>
                  <a:srgbClr val="000000"/>
                </a:solidFill>
                <a:cs typeface="Calibri" pitchFamily="34" charset="0"/>
                <a:sym typeface="Arial"/>
              </a:rPr>
              <a:t> </a:t>
            </a:r>
            <a:r>
              <a:rPr lang="de-CH" kern="0" dirty="0" err="1" smtClean="0">
                <a:solidFill>
                  <a:srgbClr val="000000"/>
                </a:solidFill>
                <a:cs typeface="Calibri" pitchFamily="34" charset="0"/>
                <a:sym typeface="Arial"/>
              </a:rPr>
              <a:t>wybrał</a:t>
            </a:r>
            <a:r>
              <a:rPr lang="pl-PL" kern="0" dirty="0" smtClean="0">
                <a:solidFill>
                  <a:srgbClr val="000000"/>
                </a:solidFill>
                <a:cs typeface="Calibri" pitchFamily="34" charset="0"/>
                <a:sym typeface="Arial"/>
              </a:rPr>
              <a:t>eś</a:t>
            </a:r>
            <a:r>
              <a:rPr lang="de-CH" kern="0" dirty="0" smtClean="0">
                <a:solidFill>
                  <a:srgbClr val="000000"/>
                </a:solidFill>
                <a:cs typeface="Calibri" pitchFamily="34" charset="0"/>
                <a:sym typeface="Arial"/>
              </a:rPr>
              <a:t>?</a:t>
            </a:r>
            <a:endParaRPr lang="de-CH" kern="0" dirty="0">
              <a:solidFill>
                <a:srgbClr val="000000"/>
              </a:solidFill>
              <a:cs typeface="Calibri" pitchFamily="34" charset="0"/>
              <a:sym typeface="Arial"/>
            </a:endParaRPr>
          </a:p>
          <a:p>
            <a:pPr>
              <a:buFontTx/>
              <a:buChar char="-"/>
              <a:defRPr/>
            </a:pPr>
            <a:r>
              <a:rPr lang="en-US" dirty="0"/>
              <a:t> W jakim stopniu akceptujesz założenia, które nakreślają te osoby? Czy są jeszcze inne, które byś dodał?</a:t>
            </a:r>
          </a:p>
          <a:p>
            <a:pPr>
              <a:buFontTx/>
              <a:buChar char="-"/>
              <a:defRPr/>
            </a:pPr>
            <a:r>
              <a:rPr lang="en-US" dirty="0"/>
              <a:t> Jakich strategii użyłeś, aby słuchać swojego ucznia?</a:t>
            </a:r>
          </a:p>
          <a:p>
            <a:pPr>
              <a:defRPr/>
            </a:pPr>
            <a:r>
              <a:rPr lang="en-US" dirty="0"/>
              <a:t>Zróbcie notatki na temat strategii, o których mówi wasza grupa i bądźcie przygotowani na relację z nich - doświadczenia z nauki i aktywnego słuchania. </a:t>
            </a:r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5C76C4E-202C-45A6-B30C-97885083C957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Połączony z następnym slajdem</a:t>
            </a:r>
          </a:p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4CD6697-D469-4D64-9510-D31EE43AC2C0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Połączony z następnym slajdem</a:t>
            </a:r>
          </a:p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4AD4B7D-8EE3-44E5-8AE1-5E465FCCA73A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cs typeface="Calibri" pitchFamily="34" charset="0"/>
              </a:rPr>
              <a:t>Praca grupowa (15-20 min)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cs typeface="Calibri" pitchFamily="34" charset="0"/>
            </a:endParaRPr>
          </a:p>
          <a:p>
            <a:pPr>
              <a:defRPr/>
            </a:pPr>
            <a:r>
              <a:rPr lang="en-GB" dirty="0">
                <a:cs typeface="Calibri" pitchFamily="34" charset="0"/>
              </a:rPr>
              <a:t>Powiedzcie nauczycielom, </a:t>
            </a:r>
            <a:r>
              <a:rPr lang="en-GB" dirty="0" err="1">
                <a:cs typeface="Calibri" pitchFamily="34" charset="0"/>
              </a:rPr>
              <a:t>że</a:t>
            </a:r>
            <a:r>
              <a:rPr lang="en-GB" dirty="0">
                <a:cs typeface="Calibri" pitchFamily="34" charset="0"/>
              </a:rPr>
              <a:t> </a:t>
            </a:r>
            <a:r>
              <a:rPr lang="pl-PL" dirty="0" smtClean="0">
                <a:cs typeface="Calibri" pitchFamily="34" charset="0"/>
              </a:rPr>
              <a:t>mają </a:t>
            </a:r>
            <a:r>
              <a:rPr lang="en-GB" dirty="0" err="1" smtClean="0">
                <a:cs typeface="Calibri" pitchFamily="34" charset="0"/>
              </a:rPr>
              <a:t>teraz</a:t>
            </a:r>
            <a:r>
              <a:rPr lang="en-GB" dirty="0" smtClean="0">
                <a:cs typeface="Calibri" pitchFamily="34" charset="0"/>
              </a:rPr>
              <a:t> </a:t>
            </a:r>
            <a:r>
              <a:rPr lang="en-GB" dirty="0">
                <a:cs typeface="Calibri" pitchFamily="34" charset="0"/>
              </a:rPr>
              <a:t>zastanowić się nad niektórymi technikami określającymi niektóre </a:t>
            </a:r>
            <a:r>
              <a:rPr lang="en-GB" dirty="0" err="1">
                <a:cs typeface="Calibri" pitchFamily="34" charset="0"/>
              </a:rPr>
              <a:t>umiejętności</a:t>
            </a:r>
            <a:r>
              <a:rPr lang="en-GB" dirty="0">
                <a:cs typeface="Calibri" pitchFamily="34" charset="0"/>
              </a:rPr>
              <a:t> </a:t>
            </a:r>
            <a:r>
              <a:rPr lang="en-GB" dirty="0" err="1" smtClean="0">
                <a:cs typeface="Calibri" pitchFamily="34" charset="0"/>
              </a:rPr>
              <a:t>słuch</a:t>
            </a:r>
            <a:r>
              <a:rPr lang="pl-PL" dirty="0" err="1" smtClean="0">
                <a:cs typeface="Calibri" pitchFamily="34" charset="0"/>
              </a:rPr>
              <a:t>ania</a:t>
            </a:r>
            <a:r>
              <a:rPr lang="en-GB" dirty="0" smtClean="0">
                <a:cs typeface="Calibri" pitchFamily="34" charset="0"/>
              </a:rPr>
              <a:t> </a:t>
            </a:r>
            <a:r>
              <a:rPr lang="en-GB" dirty="0">
                <a:cs typeface="Calibri" pitchFamily="34" charset="0"/>
              </a:rPr>
              <a:t>nauczycieli języków obcych w klasie. </a:t>
            </a:r>
            <a:r>
              <a:rPr lang="de-CH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Zachęcajcie ich do otwartości i dzielenia się pomysłami w tym momencie, aby poprawić strategie wymagane do zrozumienia tego, co mówi uczeń i do zaangażowania go w pracę w klasie. </a:t>
            </a:r>
          </a:p>
          <a:p>
            <a:pPr>
              <a:defRPr/>
            </a:pPr>
            <a:r>
              <a:rPr lang="de-CH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Burza mózgów: Przedyskutujcie to w grupie i zanotujcie </a:t>
            </a:r>
            <a:r>
              <a:rPr lang="en-US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strategie, o których mówicie i bądźcie przygotowani na to, by zdać relację grupie.</a:t>
            </a:r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D18A123-B19A-4361-ABBE-BA9C52C8177E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26C5-6C4D-470A-AA40-91D4E17FB116}" type="datetimeFigureOut">
              <a:rPr lang="en-GB"/>
              <a:pPr>
                <a:defRPr/>
              </a:pPr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474AC-0FA2-4071-9794-16B24999B7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506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57C7-B9B3-4358-B5FE-7B8E7D774EDA}" type="datetimeFigureOut">
              <a:rPr lang="en-GB"/>
              <a:pPr>
                <a:defRPr/>
              </a:pPr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8F8E7-2C31-48C0-81F7-1E8E7491EA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566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0A4E-D1E0-46C4-A623-847D4EE6BD8B}" type="datetimeFigureOut">
              <a:rPr lang="en-GB"/>
              <a:pPr>
                <a:defRPr/>
              </a:pPr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A020D-2AB9-496E-BE5D-E66A9537A4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58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1AE4-AE30-42FC-9FAB-631A332A461F}" type="datetimeFigureOut">
              <a:rPr lang="en-GB"/>
              <a:pPr>
                <a:defRPr/>
              </a:pPr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45643-A0CA-455E-9B79-A2D1C89751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629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B404-8FB4-45F7-B287-10D38E77CBAE}" type="datetimeFigureOut">
              <a:rPr lang="en-GB"/>
              <a:pPr>
                <a:defRPr/>
              </a:pPr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6D8E5-B8FB-4903-AC6F-EF442E54B0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00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3CC1-F58F-49CA-8531-B0D568985A24}" type="datetimeFigureOut">
              <a:rPr lang="en-GB"/>
              <a:pPr>
                <a:defRPr/>
              </a:pPr>
              <a:t>18/07/2020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C89E5-8C61-424A-80BB-CA5D99BD1B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7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FB1B-9D1F-41DB-9077-7C481835C87C}" type="datetimeFigureOut">
              <a:rPr lang="en-GB"/>
              <a:pPr>
                <a:defRPr/>
              </a:pPr>
              <a:t>18/07/2020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427D5-4144-4516-A319-D45922D166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494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6C8D-4C0C-4471-841A-099C6F5C092D}" type="datetimeFigureOut">
              <a:rPr lang="en-GB"/>
              <a:pPr>
                <a:defRPr/>
              </a:pPr>
              <a:t>18/07/2020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2E102-1528-4521-837C-706AC79040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425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B067-CF45-4BF6-A1C2-3AF3302B7CEA}" type="datetimeFigureOut">
              <a:rPr lang="en-GB"/>
              <a:pPr>
                <a:defRPr/>
              </a:pPr>
              <a:t>18/07/2020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B1226-B816-47AC-85D1-2FD096BB1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427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3808-45E2-4EE6-A513-4C4968C4A1D0}" type="datetimeFigureOut">
              <a:rPr lang="en-GB"/>
              <a:pPr>
                <a:defRPr/>
              </a:pPr>
              <a:t>18/07/2020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0F910-3CF9-4257-A9F0-4EBD177268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462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02F5-536B-4BA9-AC16-289523721BFF}" type="datetimeFigureOut">
              <a:rPr lang="en-GB"/>
              <a:pPr>
                <a:defRPr/>
              </a:pPr>
              <a:t>18/07/2020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F9F7-2B70-45F4-A37F-F7BA981608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324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Kliknij, aby edytować styl tytułu głównego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Kliknij, aby edytować Główne style tekstu</a:t>
            </a:r>
          </a:p>
          <a:p>
            <a:pPr lvl="1"/>
            <a:r>
              <a:rPr lang="en-US" altLang="en-US" smtClean="0"/>
              <a:t>Drugi poziom</a:t>
            </a:r>
          </a:p>
          <a:p>
            <a:pPr lvl="2"/>
            <a:r>
              <a:rPr lang="en-US" altLang="en-US" smtClean="0"/>
              <a:t>Trzeci poziom</a:t>
            </a:r>
          </a:p>
          <a:p>
            <a:pPr lvl="3"/>
            <a:r>
              <a:rPr lang="en-US" altLang="en-US" smtClean="0"/>
              <a:t>Czwarty poziom</a:t>
            </a:r>
          </a:p>
          <a:p>
            <a:pPr lvl="4"/>
            <a:r>
              <a:rPr lang="en-US" altLang="en-US" smtClean="0"/>
              <a:t>Piąty poziom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C64ABA-0506-4292-B7CE-90A65B65D524}" type="datetimeFigureOut">
              <a:rPr lang="en-GB"/>
              <a:pPr>
                <a:defRPr/>
              </a:pPr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CC908F-98E0-4806-A0A9-4487FBCD663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unsplash.com/search/photos/chat?utm_source=unsplash&amp;utm_medium=referral&amp;utm_content=creditCopyText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earch/photos/chat?utm_source=unsplash&amp;utm_medium=referral&amp;utm_content=creditCopyText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unsplash.com/search/photos/chat?utm_source=unsplash&amp;utm_medium=referral&amp;utm_content=creditCopyText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unsplash.com/search/photos/chat?utm_source=unsplash&amp;utm_medium=referral&amp;utm_content=creditCopyText" TargetMode="Externa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unsplash.com/search/photos/chat?utm_source=unsplash&amp;utm_medium=referral&amp;utm_content=creditCopyText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unsplash.com/search/photos/chat?utm_source=unsplash&amp;utm_medium=referral&amp;utm_content=creditCopyText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r="423" b="16660"/>
          <a:stretch>
            <a:fillRect/>
          </a:stretch>
        </p:blipFill>
        <p:spPr bwMode="auto">
          <a:xfrm>
            <a:off x="-50800" y="-9525"/>
            <a:ext cx="122428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641850"/>
            <a:ext cx="28924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21066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226550" y="5426075"/>
            <a:ext cx="2965450" cy="1244600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sz="3600" b="1" dirty="0"/>
              <a:t> AKTYWNE SŁUCHANIE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31350" y="-25400"/>
            <a:ext cx="2686050" cy="698500"/>
          </a:xfrm>
          <a:prstGeom prst="rect">
            <a:avLst/>
          </a:prstGeom>
          <a:solidFill>
            <a:srgbClr val="FF6B6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</a:rPr>
              <a:t>OPIEKA</a:t>
            </a:r>
            <a:br>
              <a:rPr lang="en-GB" sz="2200" b="1" dirty="0">
                <a:latin typeface="Calibri"/>
              </a:rPr>
            </a:br>
            <a:r>
              <a:rPr lang="en-GB" sz="2200" b="1" dirty="0">
                <a:latin typeface="Calibri"/>
              </a:rPr>
              <a:t>Relacja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012825" y="2346325"/>
            <a:ext cx="609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773238" y="1520825"/>
            <a:ext cx="820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SŁUCHAJ SWOICH UCZNIÓW I DAJ IM GŁOS - AKTYWNE SŁUCHANIE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7588" y="6426200"/>
            <a:ext cx="27701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GB" sz="1200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Zdjęcie wykonane przez</a:t>
            </a:r>
            <a:r>
              <a:rPr lang="en-GB" sz="1200" u="sng" kern="0" dirty="0">
                <a:solidFill>
                  <a:srgbClr val="4472C4"/>
                </a:solidFill>
                <a:cs typeface="Calibri" pitchFamily="34" charset="0"/>
                <a:sym typeface="Arial"/>
              </a:rPr>
              <a:t> Campaign Creators </a:t>
            </a:r>
            <a:r>
              <a:rPr lang="en-GB" sz="1200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on</a:t>
            </a:r>
            <a:r>
              <a:rPr lang="en-GB" sz="1200" u="sng" kern="0" dirty="0" err="1">
                <a:solidFill>
                  <a:srgbClr val="000000"/>
                </a:solidFill>
                <a:cs typeface="Calibri" pitchFamily="34" charset="0"/>
                <a:sym typeface="Arial"/>
                <a:hlinkClick r:id="rId5"/>
              </a:rPr>
              <a:t> Unsplash</a:t>
            </a:r>
            <a:endParaRPr lang="en-GB" sz="1200" u="sng" kern="0" dirty="0">
              <a:solidFill>
                <a:srgbClr val="000000"/>
              </a:solidFill>
              <a:cs typeface="Calibri" pitchFamily="34" charset="0"/>
              <a:sym typeface="Arial"/>
            </a:endParaRPr>
          </a:p>
        </p:txBody>
      </p:sp>
      <p:pic>
        <p:nvPicPr>
          <p:cNvPr id="18440" name="Picture 2" descr="Two people standing in front of a table&#10;&#10;Description automatically gener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017713"/>
            <a:ext cx="75993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2286000" y="1908175"/>
            <a:ext cx="820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SŁUCHAJ SWOICH UCZNIÓW I DAJ IM GŁOS - AKTYWNE SŁUCHANIE</a:t>
            </a:r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239713" y="3187700"/>
            <a:ext cx="70675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Uczniowie muszą wiedzieć, że mają głos. To zachęca ich do aktywnego uczestnictwa w procesie uczenia się. Informacje zwrotne od uczniów pomagają nauczycielom udoskonalić ich metodykę nauczania i usprawnić proces nauczania w klasie.</a:t>
            </a:r>
          </a:p>
        </p:txBody>
      </p:sp>
      <p:sp>
        <p:nvSpPr>
          <p:cNvPr id="5" name="Smiley Face 4"/>
          <p:cNvSpPr/>
          <p:nvPr/>
        </p:nvSpPr>
        <p:spPr>
          <a:xfrm>
            <a:off x="3113088" y="5006975"/>
            <a:ext cx="823912" cy="769938"/>
          </a:xfrm>
          <a:prstGeom prst="smileyFace">
            <a:avLst/>
          </a:prstGeom>
          <a:solidFill>
            <a:srgbClr val="FF6B6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13" descr="A picture containing pencil, writing implement, stationary&#10;&#10;Description automatically gener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2752725"/>
            <a:ext cx="45561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396163" y="5945188"/>
            <a:ext cx="2601912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GB" sz="1200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Zdjęcie</a:t>
            </a:r>
            <a:r>
              <a:rPr lang="en-GB" sz="1200" u="sng" kern="0" dirty="0" err="1">
                <a:solidFill>
                  <a:srgbClr val="4472C4"/>
                </a:solidFill>
                <a:cs typeface="Calibri" pitchFamily="34" charset="0"/>
                <a:sym typeface="Arial"/>
              </a:rPr>
              <a:t> Agence Olloweb</a:t>
            </a:r>
            <a:r>
              <a:rPr lang="en-GB" sz="1200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 na</a:t>
            </a:r>
            <a:r>
              <a:rPr lang="en-GB" sz="1200" u="sng" kern="0" dirty="0" err="1">
                <a:solidFill>
                  <a:srgbClr val="000000"/>
                </a:solidFill>
                <a:cs typeface="Calibri" pitchFamily="34" charset="0"/>
                <a:sym typeface="Arial"/>
                <a:hlinkClick r:id="rId6"/>
              </a:rPr>
              <a:t> Unsplash</a:t>
            </a:r>
            <a:endParaRPr lang="en-GB" sz="1200" u="sng" kern="0" dirty="0">
              <a:solidFill>
                <a:srgbClr val="000000"/>
              </a:solidFill>
              <a:cs typeface="Calibri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286000" y="1604963"/>
            <a:ext cx="820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SŁUCHAJ SWOICH UCZNIÓW I DAJ IM GŁOS - AKTYWNE SŁUCHANIE</a:t>
            </a:r>
          </a:p>
        </p:txBody>
      </p:sp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4743450" y="2217738"/>
            <a:ext cx="292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Arial" charset="0"/>
              </a:rPr>
              <a:t>Aby dać uczniom głos</a:t>
            </a:r>
            <a:endParaRPr lang="en-US" altLang="en-US" sz="1800" i="1"/>
          </a:p>
        </p:txBody>
      </p:sp>
      <p:sp>
        <p:nvSpPr>
          <p:cNvPr id="6" name="Isosceles Triangle 5"/>
          <p:cNvSpPr/>
          <p:nvPr/>
        </p:nvSpPr>
        <p:spPr>
          <a:xfrm>
            <a:off x="3155950" y="2587625"/>
            <a:ext cx="6165850" cy="4081463"/>
          </a:xfrm>
          <a:prstGeom prst="triangle">
            <a:avLst/>
          </a:prstGeom>
          <a:solidFill>
            <a:srgbClr val="FF6B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24288" y="5786438"/>
          <a:ext cx="4794250" cy="488950"/>
        </p:xfrm>
        <a:graphic>
          <a:graphicData uri="http://schemas.openxmlformats.org/drawingml/2006/table">
            <a:tbl>
              <a:tblPr/>
              <a:tblGrid>
                <a:gridCol w="4794250"/>
              </a:tblGrid>
              <a:tr h="4889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Zadaj pytania otwarte</a:t>
                      </a:r>
                      <a:endParaRPr lang="en-US" sz="2000" dirty="0"/>
                    </a:p>
                  </a:txBody>
                  <a:tcPr marL="91425" marR="91425" marT="45736" marB="4573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83138" y="4662488"/>
          <a:ext cx="2978150" cy="468312"/>
        </p:xfrm>
        <a:graphic>
          <a:graphicData uri="http://schemas.openxmlformats.org/drawingml/2006/table">
            <a:tbl>
              <a:tblPr/>
              <a:tblGrid>
                <a:gridCol w="2978150"/>
              </a:tblGrid>
              <a:tr h="46831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Wyjaśnienie prośby</a:t>
                      </a:r>
                      <a:endParaRPr lang="en-US" sz="2000" dirty="0"/>
                    </a:p>
                  </a:txBody>
                  <a:tcPr marL="91464" marR="91464" marT="45724" marB="4572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14975" y="3535363"/>
          <a:ext cx="1449388" cy="396875"/>
        </p:xfrm>
        <a:graphic>
          <a:graphicData uri="http://schemas.openxmlformats.org/drawingml/2006/table">
            <a:tbl>
              <a:tblPr/>
              <a:tblGrid>
                <a:gridCol w="1449388"/>
              </a:tblGrid>
              <a:tr h="396875">
                <a:tc>
                  <a:txBody>
                    <a:bodyPr/>
                    <a:lstStyle/>
                    <a:p>
                      <a:r>
                        <a:rPr lang="en-US" sz="2000" b="1" dirty="0"/>
                        <a:t>Podsumuj</a:t>
                      </a:r>
                    </a:p>
                  </a:txBody>
                  <a:tcPr marL="91423" marR="91423" marT="45793" marB="4579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Arrow: Right 18"/>
          <p:cNvSpPr/>
          <p:nvPr/>
        </p:nvSpPr>
        <p:spPr>
          <a:xfrm>
            <a:off x="7031038" y="3546475"/>
            <a:ext cx="969962" cy="412750"/>
          </a:xfrm>
          <a:prstGeom prst="rightArrow">
            <a:avLst/>
          </a:prstGeom>
          <a:solidFill>
            <a:srgbClr val="FF6B6B"/>
          </a:solidFill>
          <a:ln>
            <a:solidFill>
              <a:srgbClr val="FF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Arrow: Left 19"/>
          <p:cNvSpPr/>
          <p:nvPr/>
        </p:nvSpPr>
        <p:spPr>
          <a:xfrm>
            <a:off x="2679700" y="5895975"/>
            <a:ext cx="981075" cy="400050"/>
          </a:xfrm>
          <a:prstGeom prst="leftArrow">
            <a:avLst/>
          </a:prstGeom>
          <a:solidFill>
            <a:srgbClr val="FF6B6B"/>
          </a:solidFill>
          <a:ln>
            <a:solidFill>
              <a:srgbClr val="FF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Arrow: Left 22"/>
          <p:cNvSpPr/>
          <p:nvPr/>
        </p:nvSpPr>
        <p:spPr>
          <a:xfrm>
            <a:off x="3762375" y="4640263"/>
            <a:ext cx="981075" cy="400050"/>
          </a:xfrm>
          <a:prstGeom prst="leftArrow">
            <a:avLst/>
          </a:prstGeom>
          <a:solidFill>
            <a:srgbClr val="FF6B6B"/>
          </a:solidFill>
          <a:ln>
            <a:solidFill>
              <a:srgbClr val="FF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57" name="TextBox 24"/>
          <p:cNvSpPr txBox="1">
            <a:spLocks noChangeArrowheads="1"/>
          </p:cNvSpPr>
          <p:nvPr/>
        </p:nvSpPr>
        <p:spPr bwMode="auto">
          <a:xfrm>
            <a:off x="-11113" y="5476875"/>
            <a:ext cx="2676526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Przykłady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obejmują</a:t>
            </a:r>
            <a:r>
              <a:rPr lang="en-US" altLang="en-US" sz="1800" dirty="0"/>
              <a:t>: "</a:t>
            </a:r>
            <a:r>
              <a:rPr lang="en-US" altLang="en-US" sz="1800" i="1" dirty="0"/>
              <a:t>Co </a:t>
            </a:r>
            <a:r>
              <a:rPr lang="en-US" altLang="en-US" sz="1800" i="1" dirty="0" err="1"/>
              <a:t>myślisz</a:t>
            </a:r>
            <a:r>
              <a:rPr lang="en-US" altLang="en-US" sz="1800" i="1" dirty="0"/>
              <a:t> o...?"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lub</a:t>
            </a:r>
            <a:r>
              <a:rPr lang="en-US" altLang="en-US" sz="1800" i="1" dirty="0"/>
              <a:t> "</a:t>
            </a:r>
            <a:r>
              <a:rPr lang="en-US" altLang="en-US" sz="1800" i="1" dirty="0" err="1"/>
              <a:t>Opowiedz</a:t>
            </a:r>
            <a:r>
              <a:rPr lang="en-US" altLang="en-US" sz="1800" i="1" dirty="0"/>
              <a:t> mi o...?"</a:t>
            </a:r>
            <a:r>
              <a:rPr lang="en-US" altLang="en-US" sz="1800" dirty="0"/>
              <a:t> i</a:t>
            </a:r>
            <a:r>
              <a:rPr lang="en-US" altLang="en-US" sz="1800" i="1" dirty="0"/>
              <a:t> "</a:t>
            </a:r>
            <a:r>
              <a:rPr lang="en-US" altLang="en-US" sz="1800" i="1" dirty="0" err="1"/>
              <a:t>Czy</a:t>
            </a:r>
            <a:r>
              <a:rPr lang="en-US" altLang="en-US" sz="1800" i="1" dirty="0"/>
              <a:t> </a:t>
            </a:r>
            <a:r>
              <a:rPr lang="en-US" altLang="en-US" sz="1800" i="1" dirty="0" err="1" smtClean="0"/>
              <a:t>będziesz</a:t>
            </a:r>
            <a:r>
              <a:rPr lang="pl-PL" altLang="en-US" sz="1800" i="1" dirty="0"/>
              <a:t> </a:t>
            </a:r>
            <a:r>
              <a:rPr lang="en-US" altLang="en-US" sz="1800" i="1" dirty="0" err="1" smtClean="0"/>
              <a:t>dalej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/>
              <a:t>wyjaśniał</a:t>
            </a:r>
            <a:r>
              <a:rPr lang="en-US" altLang="en-US" sz="1800" i="1" dirty="0"/>
              <a:t>/</a:t>
            </a:r>
            <a:r>
              <a:rPr lang="en-US" altLang="en-US" sz="1800" i="1" dirty="0" err="1"/>
              <a:t>opisywał</a:t>
            </a:r>
            <a:r>
              <a:rPr lang="en-US" altLang="en-US" sz="1800" i="1" dirty="0"/>
              <a:t>...?"</a:t>
            </a:r>
            <a:endParaRPr lang="en-US" altLang="en-US" sz="1800" dirty="0"/>
          </a:p>
        </p:txBody>
      </p:sp>
      <p:sp>
        <p:nvSpPr>
          <p:cNvPr id="22558" name="TextBox 21"/>
          <p:cNvSpPr txBox="1">
            <a:spLocks noChangeArrowheads="1"/>
          </p:cNvSpPr>
          <p:nvPr/>
        </p:nvSpPr>
        <p:spPr bwMode="auto">
          <a:xfrm>
            <a:off x="7961313" y="2906713"/>
            <a:ext cx="40592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/>
              <a:t>"Pozwólcie mi podsumować, żeby sprawdzić, czy rozumiem. Nauczyłeś się wszystkich notatek do testu z języka angielskiego. Próbowałeś wszystkiego, o czym tylko mogłeś myśleć i nie ma dobrego wyniku. Czy dobrze to zrozumiałem?"</a:t>
            </a:r>
            <a:endParaRPr lang="en-US" altLang="en-US" sz="1800"/>
          </a:p>
        </p:txBody>
      </p:sp>
      <p:sp>
        <p:nvSpPr>
          <p:cNvPr id="22559" name="TextBox 23"/>
          <p:cNvSpPr txBox="1">
            <a:spLocks noChangeArrowheads="1"/>
          </p:cNvSpPr>
          <p:nvPr/>
        </p:nvSpPr>
        <p:spPr bwMode="auto">
          <a:xfrm>
            <a:off x="847725" y="4529138"/>
            <a:ext cx="2976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 dirty="0"/>
              <a:t>"</a:t>
            </a:r>
            <a:r>
              <a:rPr lang="en-US" altLang="en-US" sz="1800" i="1" dirty="0" err="1"/>
              <a:t>Daj</a:t>
            </a:r>
            <a:r>
              <a:rPr lang="en-US" altLang="en-US" sz="1800" i="1" dirty="0"/>
              <a:t> mi </a:t>
            </a:r>
            <a:r>
              <a:rPr lang="en-US" altLang="en-US" sz="1800" i="1" dirty="0" err="1"/>
              <a:t>zobaczyć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czy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jestem</a:t>
            </a:r>
            <a:r>
              <a:rPr lang="en-US" altLang="en-US" sz="1800" i="1" dirty="0"/>
              <a:t> </a:t>
            </a:r>
            <a:r>
              <a:rPr lang="pl-PL" altLang="en-US" sz="1800" i="1" dirty="0" smtClean="0"/>
              <a:t>jasno rozumiem</a:t>
            </a:r>
            <a:r>
              <a:rPr lang="en-US" altLang="en-US" sz="1800" i="1" dirty="0" smtClean="0"/>
              <a:t>. </a:t>
            </a:r>
            <a:r>
              <a:rPr lang="en-US" altLang="en-US" sz="1800" i="1" dirty="0" err="1"/>
              <a:t>Czy</a:t>
            </a:r>
            <a:r>
              <a:rPr lang="en-US" altLang="en-US" sz="1800" i="1" dirty="0"/>
              <a:t> ty </a:t>
            </a:r>
            <a:r>
              <a:rPr lang="en-US" altLang="en-US" sz="1800" i="1" dirty="0" err="1"/>
              <a:t>mówisz</a:t>
            </a:r>
            <a:r>
              <a:rPr lang="en-US" altLang="en-US" sz="1800" i="1" dirty="0"/>
              <a:t> o...?"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012825" y="2346325"/>
            <a:ext cx="609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60888" y="6497638"/>
            <a:ext cx="2665412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GB" sz="1200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Zdjęcie</a:t>
            </a:r>
            <a:r>
              <a:rPr lang="en-GB" sz="1200" u="sng" kern="0" dirty="0">
                <a:solidFill>
                  <a:srgbClr val="4472C4"/>
                </a:solidFill>
                <a:cs typeface="Calibri" pitchFamily="34" charset="0"/>
                <a:sym typeface="Arial"/>
              </a:rPr>
              <a:t> Jo </a:t>
            </a:r>
            <a:r>
              <a:rPr lang="en-GB" sz="1200" u="sng" kern="0" dirty="0" err="1">
                <a:solidFill>
                  <a:srgbClr val="4472C4"/>
                </a:solidFill>
                <a:cs typeface="Calibri" pitchFamily="34" charset="0"/>
                <a:sym typeface="Arial"/>
              </a:rPr>
              <a:t>Szczepańskiej</a:t>
            </a:r>
            <a:r>
              <a:rPr lang="en-GB" sz="1200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 na</a:t>
            </a:r>
            <a:r>
              <a:rPr lang="en-GB" sz="1200" u="sng" kern="0" dirty="0" err="1">
                <a:solidFill>
                  <a:srgbClr val="000000"/>
                </a:solidFill>
                <a:cs typeface="Calibri" pitchFamily="34" charset="0"/>
                <a:sym typeface="Arial"/>
                <a:hlinkClick r:id="rId5"/>
              </a:rPr>
              <a:t> Unsplash</a:t>
            </a:r>
            <a:endParaRPr lang="en-GB" sz="1200" u="sng" kern="0" dirty="0">
              <a:solidFill>
                <a:srgbClr val="000000"/>
              </a:solidFill>
              <a:cs typeface="Calibri" pitchFamily="34" charset="0"/>
              <a:sym typeface="Arial"/>
            </a:endParaRPr>
          </a:p>
        </p:txBody>
      </p:sp>
      <p:pic>
        <p:nvPicPr>
          <p:cNvPr id="24583" name="Picture 3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962150"/>
            <a:ext cx="76676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1646238" y="1468438"/>
            <a:ext cx="8494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Aktywne słuchanie może zmienić typową rozmowę w okazję do treningu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057400" y="1670050"/>
            <a:ext cx="849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W jaki sposób nauczyciele najskuteczniej uczą się "słuchać" swoich uczniów?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657225" y="2505075"/>
            <a:ext cx="2236788" cy="1062038"/>
          </a:xfrm>
          <a:prstGeom prst="roundRect">
            <a:avLst/>
          </a:prstGeom>
          <a:solidFill>
            <a:srgbClr val="FF6B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Audio-wizualny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8550275" y="2392363"/>
            <a:ext cx="2247900" cy="1036637"/>
          </a:xfrm>
          <a:prstGeom prst="roundRect">
            <a:avLst/>
          </a:prstGeom>
          <a:solidFill>
            <a:srgbClr val="FF6B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Wzajemne uczenie się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615950" y="3916363"/>
            <a:ext cx="2278063" cy="1062037"/>
          </a:xfrm>
          <a:prstGeom prst="roundRect">
            <a:avLst/>
          </a:prstGeom>
          <a:solidFill>
            <a:srgbClr val="FF6B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Wykład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4329113" y="3702050"/>
            <a:ext cx="2706687" cy="1062038"/>
          </a:xfrm>
          <a:prstGeom prst="roundRect">
            <a:avLst/>
          </a:prstGeom>
          <a:solidFill>
            <a:srgbClr val="FF6B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Praktyczne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8550275" y="3822700"/>
            <a:ext cx="2247900" cy="1035050"/>
          </a:xfrm>
          <a:prstGeom prst="roundRect">
            <a:avLst/>
          </a:prstGeom>
          <a:solidFill>
            <a:srgbClr val="FF6B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Grupa dyskusyjna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558800" y="5327650"/>
            <a:ext cx="2276475" cy="1062038"/>
          </a:xfrm>
          <a:prstGeom prst="roundRect">
            <a:avLst/>
          </a:prstGeom>
          <a:solidFill>
            <a:srgbClr val="FF6B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Czytanie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8550275" y="5195888"/>
            <a:ext cx="2247900" cy="1036637"/>
          </a:xfrm>
          <a:prstGeom prst="roundRect">
            <a:avLst/>
          </a:prstGeom>
          <a:solidFill>
            <a:srgbClr val="FF6B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Demonstracja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1012825" y="2346325"/>
            <a:ext cx="609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60888" y="6497638"/>
            <a:ext cx="3652946" cy="277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GB" sz="1200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Zdjęcie wykonane przez</a:t>
            </a:r>
            <a:r>
              <a:rPr lang="en-GB" sz="1200" u="sng" kern="0" dirty="0">
                <a:solidFill>
                  <a:srgbClr val="4472C4"/>
                </a:solidFill>
                <a:cs typeface="Calibri" pitchFamily="34" charset="0"/>
                <a:sym typeface="Arial"/>
              </a:rPr>
              <a:t> Element5 Digital </a:t>
            </a:r>
            <a:r>
              <a:rPr lang="en-GB" sz="1200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on</a:t>
            </a:r>
            <a:r>
              <a:rPr lang="en-GB" sz="1200" u="sng" kern="0" dirty="0" err="1">
                <a:solidFill>
                  <a:srgbClr val="000000"/>
                </a:solidFill>
                <a:cs typeface="Calibri" pitchFamily="34" charset="0"/>
                <a:sym typeface="Arial"/>
                <a:hlinkClick r:id="rId5"/>
              </a:rPr>
              <a:t> Unsplash</a:t>
            </a:r>
            <a:endParaRPr lang="en-GB" sz="1200" u="sng" kern="0" dirty="0">
              <a:solidFill>
                <a:srgbClr val="000000"/>
              </a:solidFill>
              <a:cs typeface="Calibri" pitchFamily="34" charset="0"/>
              <a:sym typeface="Arial"/>
            </a:endParaRP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2878138" y="1466850"/>
            <a:ext cx="575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ETAPY SŁUCHANIA</a:t>
            </a:r>
          </a:p>
        </p:txBody>
      </p:sp>
      <p:pic>
        <p:nvPicPr>
          <p:cNvPr id="28680" name="Picture 2" descr="A picture containing indoor, wall&#10;&#10;Description automatically gener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866900"/>
            <a:ext cx="7907338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1012825" y="2346325"/>
            <a:ext cx="609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536950" y="1730375"/>
            <a:ext cx="575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ETAPY SŁUCHANIA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5538" y="2682875"/>
            <a:ext cx="758825" cy="814388"/>
          </a:xfrm>
          <a:prstGeom prst="rect">
            <a:avLst/>
          </a:prstGeom>
          <a:solidFill>
            <a:srgbClr val="FF6B6B"/>
          </a:solidFill>
          <a:ln>
            <a:solidFill>
              <a:srgbClr val="D73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-80963" y="4287838"/>
            <a:ext cx="3348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Otwórz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się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</a:t>
            </a:r>
            <a:r>
              <a:rPr lang="en-US" altLang="en-US" sz="1800" dirty="0"/>
              <a:t> "</a:t>
            </a:r>
            <a:r>
              <a:rPr lang="en-US" altLang="en-US" sz="1800" dirty="0" err="1"/>
              <a:t>nadchodzącą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wiadomość</a:t>
            </a:r>
            <a:r>
              <a:rPr lang="en-US" altLang="en-US" sz="1800" dirty="0"/>
              <a:t>" od </a:t>
            </a:r>
            <a:r>
              <a:rPr lang="en-US" altLang="en-US" sz="1800" dirty="0" err="1"/>
              <a:t>swoich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uczniów</a:t>
            </a:r>
            <a:r>
              <a:rPr lang="en-US" altLang="en-US" sz="1800" dirty="0"/>
              <a:t>. </a:t>
            </a:r>
            <a:r>
              <a:rPr lang="en-US" altLang="en-US" sz="1800" dirty="0" err="1" smtClean="0"/>
              <a:t>Słuchaj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pomysłów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konsekwencji</a:t>
            </a:r>
            <a:r>
              <a:rPr lang="en-US" altLang="en-US" sz="1800" dirty="0"/>
              <a:t> i </a:t>
            </a:r>
            <a:r>
              <a:rPr lang="en-US" altLang="en-US" sz="1800" dirty="0" err="1"/>
              <a:t>uczuć</a:t>
            </a:r>
            <a:r>
              <a:rPr lang="en-US" altLang="en-US" sz="1800" dirty="0"/>
              <a:t>.</a:t>
            </a:r>
            <a:endParaRPr lang="en-US" altLang="en-US" sz="1600" dirty="0"/>
          </a:p>
        </p:txBody>
      </p:sp>
      <p:sp>
        <p:nvSpPr>
          <p:cNvPr id="15" name="Arrow: Down 14"/>
          <p:cNvSpPr/>
          <p:nvPr/>
        </p:nvSpPr>
        <p:spPr>
          <a:xfrm>
            <a:off x="1336675" y="3673475"/>
            <a:ext cx="336550" cy="544513"/>
          </a:xfrm>
          <a:prstGeom prst="downArrow">
            <a:avLst/>
          </a:prstGeom>
          <a:solidFill>
            <a:srgbClr val="FF6B6B"/>
          </a:solidFill>
          <a:ln>
            <a:solidFill>
              <a:srgbClr val="FF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83063" y="2678113"/>
            <a:ext cx="758825" cy="812800"/>
          </a:xfrm>
          <a:prstGeom prst="rect">
            <a:avLst/>
          </a:prstGeom>
          <a:solidFill>
            <a:srgbClr val="FF6B6B"/>
          </a:solidFill>
          <a:ln>
            <a:solidFill>
              <a:srgbClr val="D73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Arrow: Down 16"/>
          <p:cNvSpPr/>
          <p:nvPr/>
        </p:nvSpPr>
        <p:spPr>
          <a:xfrm>
            <a:off x="4394200" y="3581400"/>
            <a:ext cx="336550" cy="542925"/>
          </a:xfrm>
          <a:prstGeom prst="downArrow">
            <a:avLst/>
          </a:prstGeom>
          <a:solidFill>
            <a:srgbClr val="FF6B6B"/>
          </a:solidFill>
          <a:ln>
            <a:solidFill>
              <a:srgbClr val="FF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2" name="TextBox 8"/>
          <p:cNvSpPr txBox="1">
            <a:spLocks noChangeArrowheads="1"/>
          </p:cNvSpPr>
          <p:nvPr/>
        </p:nvSpPr>
        <p:spPr bwMode="auto">
          <a:xfrm>
            <a:off x="3073400" y="4106863"/>
            <a:ext cx="32273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err="1" smtClean="0"/>
              <a:t>Zacznij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interpretować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lub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odtwarzać</a:t>
            </a:r>
            <a:r>
              <a:rPr lang="en-US" altLang="en-US" sz="1800" dirty="0"/>
              <a:t> to, co </a:t>
            </a:r>
            <a:r>
              <a:rPr lang="en-US" altLang="en-US" sz="1800" dirty="0" err="1"/>
              <a:t>zostało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powiedziane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Nie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wyciągaj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wniosków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zanim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historia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nie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będzie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kompletna</a:t>
            </a:r>
            <a:r>
              <a:rPr lang="en-US" altLang="en-US" sz="1800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67600" y="2638425"/>
            <a:ext cx="757238" cy="812800"/>
          </a:xfrm>
          <a:prstGeom prst="rect">
            <a:avLst/>
          </a:prstGeom>
          <a:solidFill>
            <a:srgbClr val="FF6B6B"/>
          </a:solidFill>
          <a:ln>
            <a:solidFill>
              <a:srgbClr val="D73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Arrow: Down 19"/>
          <p:cNvSpPr/>
          <p:nvPr/>
        </p:nvSpPr>
        <p:spPr>
          <a:xfrm>
            <a:off x="7678738" y="3556000"/>
            <a:ext cx="336550" cy="544513"/>
          </a:xfrm>
          <a:prstGeom prst="downArrow">
            <a:avLst/>
          </a:prstGeom>
          <a:solidFill>
            <a:srgbClr val="FF6B6B"/>
          </a:solidFill>
          <a:ln>
            <a:solidFill>
              <a:srgbClr val="FF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5" name="TextBox 13"/>
          <p:cNvSpPr txBox="1">
            <a:spLocks noChangeArrowheads="1"/>
          </p:cNvSpPr>
          <p:nvPr/>
        </p:nvSpPr>
        <p:spPr bwMode="auto">
          <a:xfrm>
            <a:off x="6532563" y="4067175"/>
            <a:ext cx="29654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Oceń</a:t>
            </a:r>
            <a:r>
              <a:rPr lang="en-US" altLang="en-US" sz="1800" dirty="0"/>
              <a:t>, co </a:t>
            </a:r>
            <a:r>
              <a:rPr lang="en-US" altLang="en-US" sz="1800" dirty="0" err="1"/>
              <a:t>się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mówi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dopiero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dokonaniu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dość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obiektywnej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interpretacji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przesłania</a:t>
            </a:r>
            <a:r>
              <a:rPr lang="en-US" altLang="en-US" sz="1800" dirty="0"/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687050" y="2695575"/>
            <a:ext cx="758825" cy="814388"/>
          </a:xfrm>
          <a:prstGeom prst="rect">
            <a:avLst/>
          </a:prstGeom>
          <a:solidFill>
            <a:srgbClr val="FF6B6B"/>
          </a:solidFill>
          <a:ln>
            <a:solidFill>
              <a:srgbClr val="D73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Arrow: Down 22"/>
          <p:cNvSpPr/>
          <p:nvPr/>
        </p:nvSpPr>
        <p:spPr>
          <a:xfrm>
            <a:off x="10898188" y="3581400"/>
            <a:ext cx="336550" cy="542925"/>
          </a:xfrm>
          <a:prstGeom prst="downArrow">
            <a:avLst/>
          </a:prstGeom>
          <a:solidFill>
            <a:srgbClr val="FF6B6B"/>
          </a:solidFill>
          <a:ln>
            <a:solidFill>
              <a:srgbClr val="FF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9910763" y="4195763"/>
            <a:ext cx="23352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Reakcja</a:t>
            </a:r>
            <a:r>
              <a:rPr lang="en-US" altLang="en-US" sz="1800" dirty="0"/>
              <a:t>! </a:t>
            </a:r>
            <a:r>
              <a:rPr lang="en-US" altLang="en-US" sz="1800" dirty="0" err="1"/>
              <a:t>Tutaj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pokazuj</a:t>
            </a:r>
            <a:r>
              <a:rPr lang="en-US" altLang="en-US" sz="1800" dirty="0" smtClean="0"/>
              <a:t>, </a:t>
            </a:r>
            <a:r>
              <a:rPr lang="en-US" altLang="en-US" sz="1800" dirty="0" err="1"/>
              <a:t>że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naprawdę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słucha</a:t>
            </a:r>
            <a:r>
              <a:rPr lang="pl-PL" altLang="en-US" sz="1800" dirty="0" err="1" smtClean="0"/>
              <a:t>sz</a:t>
            </a:r>
            <a:r>
              <a:rPr lang="en-US" altLang="en-US" sz="1800" dirty="0" smtClean="0"/>
              <a:t>. </a:t>
            </a:r>
            <a:endParaRPr lang="en-US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32773" name="Rectangle 12"/>
          <p:cNvSpPr>
            <a:spLocks noChangeArrowheads="1"/>
          </p:cNvSpPr>
          <p:nvPr/>
        </p:nvSpPr>
        <p:spPr bwMode="auto">
          <a:xfrm>
            <a:off x="4022725" y="1422400"/>
            <a:ext cx="3917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/>
              <a:t>Poznaj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swoich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uczniów</a:t>
            </a:r>
            <a:r>
              <a:rPr lang="en-US" altLang="en-US" sz="2000" b="1" dirty="0"/>
              <a:t> - </a:t>
            </a:r>
            <a:r>
              <a:rPr lang="pl-PL" altLang="en-US" sz="2000" b="1" dirty="0"/>
              <a:t>s</a:t>
            </a:r>
            <a:r>
              <a:rPr lang="en-US" altLang="en-US" sz="2000" b="1" dirty="0" err="1" smtClean="0"/>
              <a:t>łuchaj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/>
              <a:t>ich</a:t>
            </a:r>
            <a:endParaRPr lang="en-US" alt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827588" y="6397625"/>
            <a:ext cx="253682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GB" sz="1200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Photo by</a:t>
            </a:r>
            <a:r>
              <a:rPr lang="en-GB" sz="1200" u="sng" kern="0" dirty="0">
                <a:solidFill>
                  <a:srgbClr val="4472C4"/>
                </a:solidFill>
                <a:cs typeface="Calibri" pitchFamily="34" charset="0"/>
                <a:sym typeface="Arial"/>
              </a:rPr>
              <a:t> You X Ventures</a:t>
            </a:r>
            <a:r>
              <a:rPr lang="en-GB" sz="1200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 on</a:t>
            </a:r>
            <a:r>
              <a:rPr lang="en-GB" sz="1200" u="sng" kern="0" dirty="0" err="1">
                <a:solidFill>
                  <a:srgbClr val="000000"/>
                </a:solidFill>
                <a:cs typeface="Calibri" pitchFamily="34" charset="0"/>
                <a:sym typeface="Arial"/>
                <a:hlinkClick r:id="rId5"/>
              </a:rPr>
              <a:t> Unsplash</a:t>
            </a:r>
            <a:endParaRPr lang="en-GB" sz="1200" u="sng" kern="0" dirty="0">
              <a:solidFill>
                <a:srgbClr val="000000"/>
              </a:solidFill>
              <a:cs typeface="Calibri" pitchFamily="34" charset="0"/>
              <a:sym typeface="Arial"/>
            </a:endParaRPr>
          </a:p>
        </p:txBody>
      </p:sp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1858963"/>
            <a:ext cx="74041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43325"/>
            <a:ext cx="409575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4183063"/>
            <a:ext cx="32559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1182688" y="2455863"/>
            <a:ext cx="1004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000" i="1" dirty="0"/>
              <a:t>Po </a:t>
            </a:r>
            <a:r>
              <a:rPr lang="en-US" altLang="en-US" sz="2000" i="1" dirty="0" err="1"/>
              <a:t>skończonej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rozmowie</a:t>
            </a:r>
            <a:r>
              <a:rPr lang="en-US" altLang="en-US" sz="2000" i="1" dirty="0"/>
              <a:t> z </a:t>
            </a:r>
            <a:r>
              <a:rPr lang="en-US" altLang="en-US" sz="2000" i="1" dirty="0" err="1"/>
              <a:t>uczniami</a:t>
            </a:r>
            <a:r>
              <a:rPr lang="en-US" altLang="en-US" sz="2000" i="1" dirty="0"/>
              <a:t>, </a:t>
            </a:r>
            <a:r>
              <a:rPr lang="pl-PL" altLang="en-US" sz="2000" i="1" dirty="0" smtClean="0"/>
              <a:t>zazwyczaj robię</a:t>
            </a:r>
            <a:r>
              <a:rPr lang="en-US" altLang="en-US" sz="2000" i="1" dirty="0" smtClean="0"/>
              <a:t>...</a:t>
            </a:r>
            <a:endParaRPr lang="en-US" altLang="en-US" sz="2000" i="1" dirty="0"/>
          </a:p>
        </p:txBody>
      </p:sp>
      <p:pic>
        <p:nvPicPr>
          <p:cNvPr id="3482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75" y="1803400"/>
            <a:ext cx="14271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27163" y="2327275"/>
            <a:ext cx="8247062" cy="198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300" y="1793875"/>
            <a:ext cx="7416800" cy="3649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defRPr/>
            </a:pPr>
            <a:r>
              <a:rPr lang="en-US" sz="2000" b="1" u="sng" dirty="0">
                <a:latin typeface="Calibri"/>
                <a:ea typeface="Calibri"/>
                <a:cs typeface="Calibri"/>
                <a:sym typeface="Calibri"/>
              </a:rPr>
              <a:t>DYSKUSJA GRUPOWA: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defRPr/>
            </a:pPr>
            <a:endParaRPr lang="en-US" b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Czego nauczyłeś się w tym module?</a:t>
            </a:r>
          </a:p>
          <a:p>
            <a:pPr marL="457200" indent="-355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endParaRPr lang="en-US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Czy uważasz, że jest to wartość dodana do Twoich zajęć?</a:t>
            </a:r>
          </a:p>
          <a:p>
            <a:pPr marL="457200" indent="-355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endParaRPr lang="en-US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Jakie widzisz wyzwania, aby wprowadzić to w życie w klasie?</a:t>
            </a:r>
          </a:p>
          <a:p>
            <a:pPr marL="101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defRPr/>
            </a:pPr>
            <a:endParaRPr lang="en-US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90575" y="2527300"/>
            <a:ext cx="10829925" cy="2011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u="sng" dirty="0" smtClean="0">
                <a:ea typeface="Adobe Ming Std L" panose="02020300000000000000" pitchFamily="18" charset="-128"/>
                <a:cs typeface="Calibri" pitchFamily="34" charset="0"/>
              </a:rPr>
              <a:t>CEL</a:t>
            </a:r>
            <a:endParaRPr lang="en-US" sz="2000" b="1" u="sng" dirty="0">
              <a:ea typeface="Adobe Ming Std L" panose="02020300000000000000" pitchFamily="18" charset="-128"/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u="sng" dirty="0">
              <a:ea typeface="Adobe Ming Std L" panose="02020300000000000000" pitchFamily="18" charset="-128"/>
              <a:cs typeface="Calibri" pitchFamily="34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US" sz="2000" kern="0" dirty="0">
                <a:ea typeface="Calibri"/>
                <a:cs typeface="Calibri" pitchFamily="34" charset="0"/>
                <a:sym typeface="Calibri"/>
              </a:rPr>
              <a:t>Celem </a:t>
            </a:r>
            <a:r>
              <a:rPr lang="en-US" sz="2000" kern="0" dirty="0" err="1">
                <a:ea typeface="Calibri"/>
                <a:cs typeface="Calibri" pitchFamily="34" charset="0"/>
                <a:sym typeface="Calibri"/>
              </a:rPr>
              <a:t>tego</a:t>
            </a:r>
            <a:r>
              <a:rPr lang="en-US" sz="2000" kern="0" dirty="0">
                <a:ea typeface="Calibri"/>
                <a:cs typeface="Calibri" pitchFamily="34" charset="0"/>
                <a:sym typeface="Calibri"/>
              </a:rPr>
              <a:t> </a:t>
            </a:r>
            <a:r>
              <a:rPr lang="pl-PL" sz="2000" kern="0" dirty="0" smtClean="0">
                <a:ea typeface="Calibri"/>
                <a:cs typeface="Calibri" pitchFamily="34" charset="0"/>
                <a:sym typeface="Calibri"/>
              </a:rPr>
              <a:t>modułu</a:t>
            </a:r>
            <a:r>
              <a:rPr lang="en-US" sz="2000" kern="0" dirty="0" smtClean="0">
                <a:ea typeface="Calibri"/>
                <a:cs typeface="Calibri" pitchFamily="34" charset="0"/>
                <a:sym typeface="Calibri"/>
              </a:rPr>
              <a:t> </a:t>
            </a:r>
            <a:r>
              <a:rPr lang="en-US" sz="2000" kern="0" dirty="0">
                <a:ea typeface="Calibri"/>
                <a:cs typeface="Calibri" pitchFamily="34" charset="0"/>
                <a:sym typeface="Calibri"/>
              </a:rPr>
              <a:t>jest, aby nauczyciele języków obcych</a:t>
            </a:r>
            <a:r>
              <a:rPr lang="en-GB" sz="2000" dirty="0"/>
              <a:t> poprawnie rozumieli, co mówi uczeń, stosując strategie aktywnego słuchania. </a:t>
            </a:r>
            <a:r>
              <a:rPr lang="en-US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W </a:t>
            </a:r>
            <a:r>
              <a:rPr lang="en-US" sz="2000" kern="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tym</a:t>
            </a:r>
            <a:r>
              <a:rPr lang="en-US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pl-PL" sz="20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module</a:t>
            </a:r>
            <a:r>
              <a:rPr lang="en-US" sz="20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chodzi o to, by dać drugiej osobie czas na zgłębienie poszczególnych myśli i uczuć, bez względu na to, jak niejasne mogą być komunikaty.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</a:t>
            </a:r>
            <a:r>
              <a:rPr lang="en-GB" sz="2200" b="1" dirty="0" err="1" smtClean="0">
                <a:latin typeface="Calibri"/>
                <a:ea typeface="+mn-ea"/>
                <a:cs typeface="+mn-cs"/>
              </a:rPr>
              <a:t>relacja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n-GB" sz="2200" b="1" dirty="0">
                <a:latin typeface="Calibri"/>
                <a:ea typeface="+mn-ea"/>
                <a:cs typeface="+mn-cs"/>
              </a:rPr>
              <a:t>Aktywne słuchanie</a:t>
            </a: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r="423" b="16660"/>
          <a:stretch>
            <a:fillRect/>
          </a:stretch>
        </p:blipFill>
        <p:spPr bwMode="auto">
          <a:xfrm>
            <a:off x="-50800" y="-9525"/>
            <a:ext cx="122428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641850"/>
            <a:ext cx="28924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21066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0333038" y="5073650"/>
            <a:ext cx="1911350" cy="224472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GB" b="1" dirty="0"/>
              <a:t>Zastrzeżenie: Publikacja została opracowana przy wsparciu programu Erasmus + Unii Europejskiej. Za treść tej strony odpowiedzialni są wyłącznie partnerzy i nie można jej w żaden sposób traktować jako odzwierciedlenie poglądów NA i Komisji.</a:t>
            </a:r>
            <a:endParaRPr lang="en-US" dirty="0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3968750" y="5873750"/>
            <a:ext cx="4254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http://www.l2lifestyle.eu/ </a:t>
            </a:r>
            <a:endParaRPr lang="en-GB" altLang="en-US" sz="20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https://www.facebook.com/l2lifestyle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27163" y="2327275"/>
            <a:ext cx="8247062" cy="198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0"/>
            <a:ext cx="6496050" cy="1406525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n-GB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988" y="1887538"/>
            <a:ext cx="10260012" cy="35798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b="1" u="sng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CELE </a:t>
            </a:r>
          </a:p>
          <a:p>
            <a:pPr marL="457200" indent="-3556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defRPr/>
            </a:pPr>
            <a:endParaRPr lang="en-US"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Zdefini</a:t>
            </a:r>
            <a:r>
              <a:rPr lang="pl-PL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owanie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aktywne</a:t>
            </a:r>
            <a:r>
              <a:rPr lang="pl-PL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słuchani</a:t>
            </a:r>
            <a:r>
              <a:rPr lang="pl-PL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  <a:defRPr/>
            </a:pPr>
            <a:endParaRPr lang="en-US"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Określanie skutecznych </a:t>
            </a:r>
            <a:r>
              <a:rPr lang="en-US" sz="2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strategii</a:t>
            </a:r>
            <a:r>
              <a:rPr 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słuch</a:t>
            </a:r>
            <a:r>
              <a:rPr lang="pl-PL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ania</a:t>
            </a:r>
            <a:endParaRPr lang="en-US"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defRPr/>
            </a:pPr>
            <a:endParaRPr lang="en-US"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  <a:defRPr/>
            </a:pPr>
            <a:r>
              <a:rPr lang="en-US" sz="2000" dirty="0"/>
              <a:t>Zrozumienie etapów procesu słuchania </a:t>
            </a:r>
          </a:p>
          <a:p>
            <a:pPr marL="457200" indent="-3556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  <a:defRPr/>
            </a:pPr>
            <a:endParaRPr lang="en-US"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Zwiększenie zdolności do wykorzystania zasobów w celu poprawy umiejętności słuchania, </a:t>
            </a:r>
            <a:r>
              <a:rPr lang="en-GB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aby</a:t>
            </a:r>
            <a:r>
              <a:rPr lang="en-GB" sz="2000" dirty="0"/>
              <a:t> zmotywować uczniów do realizacji planów nauki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n-GB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175" y="2041525"/>
            <a:ext cx="7040563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000" b="1" u="sng" dirty="0">
                <a:latin typeface="Calibri"/>
                <a:ea typeface="Calibri"/>
                <a:cs typeface="Calibri"/>
                <a:sym typeface="Calibri"/>
              </a:rPr>
              <a:t>TREŚĆ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r>
              <a:rPr lang="en-US" sz="2000" dirty="0">
                <a:sym typeface="Calibri" pitchFamily="34" charset="0"/>
              </a:rPr>
              <a:t>Co to jest aktywne słuchanie?</a:t>
            </a:r>
          </a:p>
          <a:p>
            <a:pPr marL="457200" indent="-35560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Aktywne słuchanie - efektywne etapy słuchania</a:t>
            </a:r>
          </a:p>
          <a:p>
            <a:pPr marL="457200" indent="-3556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defRPr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Ustalanie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oczekiwań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słuch</a:t>
            </a:r>
            <a:r>
              <a:rPr lang="pl-PL" sz="2000" dirty="0" err="1" smtClean="0">
                <a:latin typeface="Calibri"/>
                <a:ea typeface="Calibri"/>
                <a:cs typeface="Calibri"/>
                <a:sym typeface="Calibri"/>
              </a:rPr>
              <a:t>ania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Sztuka umiejętności słuchania - </a:t>
            </a:r>
            <a:r>
              <a:rPr lang="pl-PL" sz="2000" dirty="0" smtClean="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świadomienie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sobie założeń</a:t>
            </a:r>
          </a:p>
          <a:p>
            <a:pPr marL="457200" indent="-3556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Jak bardzo jest to przydatne w klasie L2?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n-GB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8600" y="1508125"/>
            <a:ext cx="116776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altLang="en-US" sz="2000" b="1" u="sng" dirty="0">
                <a:sym typeface="Calibri" pitchFamily="34" charset="0"/>
              </a:rPr>
              <a:t>Co to jest </a:t>
            </a:r>
            <a:r>
              <a:rPr lang="en-US" altLang="en-US" sz="2000" b="1" u="sng" dirty="0" err="1">
                <a:sym typeface="Calibri" pitchFamily="34" charset="0"/>
              </a:rPr>
              <a:t>aktywne</a:t>
            </a:r>
            <a:r>
              <a:rPr lang="en-US" altLang="en-US" sz="2000" b="1" u="sng" dirty="0">
                <a:sym typeface="Calibri" pitchFamily="34" charset="0"/>
              </a:rPr>
              <a:t> </a:t>
            </a:r>
            <a:r>
              <a:rPr lang="en-US" altLang="en-US" sz="2000" b="1" u="sng" dirty="0" err="1">
                <a:sym typeface="Calibri" pitchFamily="34" charset="0"/>
              </a:rPr>
              <a:t>słuchanie</a:t>
            </a:r>
            <a:r>
              <a:rPr lang="en-US" altLang="en-US" sz="2000" b="1" u="sng" dirty="0">
                <a:sym typeface="Calibri" pitchFamily="34" charset="0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altLang="en-US" sz="2000" dirty="0" err="1">
                <a:sym typeface="Calibri" pitchFamily="34" charset="0"/>
              </a:rPr>
              <a:t>Aktywne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słuchanie</a:t>
            </a:r>
            <a:r>
              <a:rPr lang="en-US" altLang="en-US" sz="2000" dirty="0">
                <a:sym typeface="Calibri" pitchFamily="34" charset="0"/>
              </a:rPr>
              <a:t> to </a:t>
            </a:r>
            <a:r>
              <a:rPr lang="en-US" altLang="en-US" sz="2000" dirty="0" err="1">
                <a:sym typeface="Calibri" pitchFamily="34" charset="0"/>
              </a:rPr>
              <a:t>zorganizowany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sposób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słuchania</a:t>
            </a:r>
            <a:r>
              <a:rPr lang="en-US" altLang="en-US" sz="2000" dirty="0">
                <a:sym typeface="Calibri" pitchFamily="34" charset="0"/>
              </a:rPr>
              <a:t> i </a:t>
            </a:r>
            <a:r>
              <a:rPr lang="en-US" altLang="en-US" sz="2000" dirty="0" err="1">
                <a:sym typeface="Calibri" pitchFamily="34" charset="0"/>
              </a:rPr>
              <a:t>reagowania</a:t>
            </a:r>
            <a:r>
              <a:rPr lang="en-US" altLang="en-US" sz="2000" dirty="0">
                <a:sym typeface="Calibri" pitchFamily="34" charset="0"/>
              </a:rPr>
              <a:t> w </a:t>
            </a:r>
            <a:r>
              <a:rPr lang="en-US" altLang="en-US" sz="2000" dirty="0" err="1">
                <a:sym typeface="Calibri" pitchFamily="34" charset="0"/>
              </a:rPr>
              <a:t>taki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sposób</a:t>
            </a:r>
            <a:r>
              <a:rPr lang="en-US" altLang="en-US" sz="2000" dirty="0">
                <a:sym typeface="Calibri" pitchFamily="34" charset="0"/>
              </a:rPr>
              <a:t>, aby </a:t>
            </a:r>
            <a:r>
              <a:rPr lang="en-US" altLang="en-US" sz="2000" dirty="0" err="1">
                <a:sym typeface="Calibri" pitchFamily="34" charset="0"/>
              </a:rPr>
              <a:t>uczniowie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wiedzieli</a:t>
            </a:r>
            <a:r>
              <a:rPr lang="en-US" altLang="en-US" sz="2000" dirty="0">
                <a:sym typeface="Calibri" pitchFamily="34" charset="0"/>
              </a:rPr>
              <a:t>, </a:t>
            </a:r>
            <a:r>
              <a:rPr lang="en-US" altLang="en-US" sz="2000" dirty="0" err="1">
                <a:sym typeface="Calibri" pitchFamily="34" charset="0"/>
              </a:rPr>
              <a:t>że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jesteś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naprawdę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zainteresowany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ich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pomysłami</a:t>
            </a:r>
            <a:r>
              <a:rPr lang="en-US" altLang="en-US" sz="2000" dirty="0">
                <a:sym typeface="Calibri" pitchFamily="34" charset="0"/>
              </a:rPr>
              <a:t>, </a:t>
            </a:r>
            <a:r>
              <a:rPr lang="en-US" altLang="en-US" sz="2000" dirty="0" err="1">
                <a:sym typeface="Calibri" pitchFamily="34" charset="0"/>
              </a:rPr>
              <a:t>obawami</a:t>
            </a:r>
            <a:r>
              <a:rPr lang="en-US" altLang="en-US" sz="2000" dirty="0">
                <a:sym typeface="Calibri" pitchFamily="34" charset="0"/>
              </a:rPr>
              <a:t> i </a:t>
            </a:r>
            <a:r>
              <a:rPr lang="en-US" altLang="en-US" sz="2000" dirty="0" err="1">
                <a:sym typeface="Calibri" pitchFamily="34" charset="0"/>
              </a:rPr>
              <a:t>opiniami</a:t>
            </a:r>
            <a:r>
              <a:rPr lang="en-US" altLang="en-US" sz="2000" dirty="0">
                <a:sym typeface="Calibri" pitchFamily="34" charset="0"/>
              </a:rPr>
              <a:t>. </a:t>
            </a:r>
            <a:r>
              <a:rPr lang="en-US" altLang="en-US" sz="2000" dirty="0" err="1">
                <a:sym typeface="Calibri" pitchFamily="34" charset="0"/>
              </a:rPr>
              <a:t>Skuteczny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nauczyciel</a:t>
            </a:r>
            <a:r>
              <a:rPr lang="en-US" altLang="en-US" sz="2000" dirty="0">
                <a:sym typeface="Calibri" pitchFamily="34" charset="0"/>
              </a:rPr>
              <a:t> w </a:t>
            </a:r>
            <a:r>
              <a:rPr lang="en-US" altLang="en-US" sz="2000" dirty="0" err="1">
                <a:sym typeface="Calibri" pitchFamily="34" charset="0"/>
              </a:rPr>
              <a:t>klasie</a:t>
            </a:r>
            <a:r>
              <a:rPr lang="en-US" altLang="en-US" sz="2000" dirty="0">
                <a:sym typeface="Calibri" pitchFamily="34" charset="0"/>
              </a:rPr>
              <a:t> to </a:t>
            </a:r>
            <a:r>
              <a:rPr lang="en-US" altLang="en-US" sz="2000" dirty="0" err="1">
                <a:sym typeface="Calibri" pitchFamily="34" charset="0"/>
              </a:rPr>
              <a:t>nie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tylko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 smtClean="0">
                <a:sym typeface="Calibri" pitchFamily="34" charset="0"/>
              </a:rPr>
              <a:t>kompetentny</a:t>
            </a:r>
            <a:r>
              <a:rPr lang="en-US" altLang="en-US" sz="2000" dirty="0" smtClean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nauczyciel</a:t>
            </a:r>
            <a:r>
              <a:rPr lang="en-US" altLang="en-US" sz="2000" dirty="0">
                <a:sym typeface="Calibri" pitchFamily="34" charset="0"/>
              </a:rPr>
              <a:t>. </a:t>
            </a:r>
            <a:r>
              <a:rPr lang="en-US" altLang="en-US" sz="2000" dirty="0" err="1">
                <a:sym typeface="Calibri" pitchFamily="34" charset="0"/>
              </a:rPr>
              <a:t>Dobre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umiejętności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słuchania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są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potrzebne</a:t>
            </a:r>
            <a:r>
              <a:rPr lang="en-US" altLang="en-US" sz="2000" dirty="0">
                <a:sym typeface="Calibri" pitchFamily="34" charset="0"/>
              </a:rPr>
              <a:t> do </a:t>
            </a:r>
            <a:r>
              <a:rPr lang="en-US" altLang="en-US" sz="2000" dirty="0" err="1">
                <a:sym typeface="Calibri" pitchFamily="34" charset="0"/>
              </a:rPr>
              <a:t>rozwijania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empatii</a:t>
            </a:r>
            <a:r>
              <a:rPr lang="en-US" altLang="en-US" sz="2000" dirty="0">
                <a:sym typeface="Calibri" pitchFamily="34" charset="0"/>
              </a:rPr>
              <a:t> i </a:t>
            </a:r>
            <a:r>
              <a:rPr lang="en-US" altLang="en-US" sz="2000" dirty="0" err="1">
                <a:sym typeface="Calibri" pitchFamily="34" charset="0"/>
              </a:rPr>
              <a:t>zrozumienia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pl-PL" altLang="en-US" sz="2000" dirty="0" smtClean="0">
                <a:sym typeface="Calibri" pitchFamily="34" charset="0"/>
              </a:rPr>
              <a:t>uczniów</a:t>
            </a:r>
            <a:r>
              <a:rPr lang="en-US" altLang="en-US" sz="2000" dirty="0" smtClean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oraz</a:t>
            </a:r>
            <a:r>
              <a:rPr lang="en-US" altLang="en-US" sz="2000" dirty="0">
                <a:sym typeface="Calibri" pitchFamily="34" charset="0"/>
              </a:rPr>
              <a:t> do </a:t>
            </a:r>
            <a:r>
              <a:rPr lang="en-US" altLang="en-US" sz="2000" dirty="0" err="1">
                <a:sym typeface="Calibri" pitchFamily="34" charset="0"/>
              </a:rPr>
              <a:t>oceny</a:t>
            </a:r>
            <a:r>
              <a:rPr lang="en-US" altLang="en-US" sz="2000" dirty="0">
                <a:sym typeface="Calibri" pitchFamily="34" charset="0"/>
              </a:rPr>
              <a:t>, </a:t>
            </a:r>
            <a:r>
              <a:rPr lang="en-US" altLang="en-US" sz="2000" dirty="0" err="1">
                <a:sym typeface="Calibri" pitchFamily="34" charset="0"/>
              </a:rPr>
              <a:t>czy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err="1">
                <a:sym typeface="Calibri" pitchFamily="34" charset="0"/>
              </a:rPr>
              <a:t>rozumieją</a:t>
            </a:r>
            <a:r>
              <a:rPr lang="en-US" altLang="en-US" sz="2000" dirty="0">
                <a:sym typeface="Calibri" pitchFamily="34" charset="0"/>
              </a:rPr>
              <a:t> </a:t>
            </a:r>
            <a:r>
              <a:rPr lang="en-US" altLang="en-US" sz="2000" dirty="0" smtClean="0">
                <a:sym typeface="Calibri" pitchFamily="34" charset="0"/>
              </a:rPr>
              <a:t>to</a:t>
            </a:r>
            <a:r>
              <a:rPr lang="en-US" altLang="en-US" sz="2000" dirty="0">
                <a:sym typeface="Calibri" pitchFamily="34" charset="0"/>
              </a:rPr>
              <a:t>, </a:t>
            </a:r>
            <a:r>
              <a:rPr lang="en-US" altLang="en-US" sz="2000" dirty="0" err="1" smtClean="0">
                <a:sym typeface="Calibri" pitchFamily="34" charset="0"/>
              </a:rPr>
              <a:t>czego</a:t>
            </a:r>
            <a:r>
              <a:rPr lang="pl-PL" altLang="en-US" sz="2000" dirty="0" smtClean="0">
                <a:sym typeface="Calibri" pitchFamily="34" charset="0"/>
              </a:rPr>
              <a:t> się </a:t>
            </a:r>
            <a:r>
              <a:rPr lang="en-US" altLang="en-US" sz="2000" dirty="0" err="1" smtClean="0">
                <a:sym typeface="Calibri" pitchFamily="34" charset="0"/>
              </a:rPr>
              <a:t>uczą</a:t>
            </a:r>
            <a:r>
              <a:rPr lang="en-US" altLang="en-US" sz="2000" dirty="0">
                <a:sym typeface="Calibri" pitchFamily="34" charset="0"/>
              </a:rPr>
              <a:t>. </a:t>
            </a:r>
            <a:endParaRPr lang="en-US" altLang="en-US" sz="2000" i="1" dirty="0">
              <a:sym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9963" y="6581775"/>
            <a:ext cx="34671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GB" sz="1200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Zdjęcie</a:t>
            </a:r>
            <a:r>
              <a:rPr lang="en-GB" sz="1200" u="sng" kern="0" dirty="0">
                <a:solidFill>
                  <a:schemeClr val="accent5"/>
                </a:solidFill>
                <a:cs typeface="Calibri" pitchFamily="34" charset="0"/>
                <a:sym typeface="Arial"/>
              </a:rPr>
              <a:t> Mimi </a:t>
            </a:r>
            <a:r>
              <a:rPr lang="en-GB" sz="1200" u="sng" kern="0" dirty="0" err="1">
                <a:solidFill>
                  <a:schemeClr val="accent5"/>
                </a:solidFill>
                <a:cs typeface="Calibri" pitchFamily="34" charset="0"/>
                <a:sym typeface="Arial"/>
              </a:rPr>
              <a:t>Thian</a:t>
            </a:r>
            <a:r>
              <a:rPr lang="en-GB" sz="1200" kern="0" dirty="0">
                <a:solidFill>
                  <a:srgbClr val="000000"/>
                </a:solidFill>
                <a:cs typeface="Calibri" pitchFamily="34" charset="0"/>
                <a:sym typeface="Arial"/>
              </a:rPr>
              <a:t> na</a:t>
            </a:r>
            <a:r>
              <a:rPr lang="en-GB" sz="1200" u="sng" kern="0" dirty="0" err="1">
                <a:solidFill>
                  <a:srgbClr val="000000"/>
                </a:solidFill>
                <a:cs typeface="Calibri" pitchFamily="34" charset="0"/>
                <a:sym typeface="Arial"/>
                <a:hlinkClick r:id="rId5"/>
              </a:rPr>
              <a:t> Unsplash</a:t>
            </a:r>
            <a:endParaRPr lang="en-GB" sz="1200" u="sng" kern="0" dirty="0">
              <a:solidFill>
                <a:srgbClr val="000000"/>
              </a:solidFill>
              <a:cs typeface="Calibri" pitchFamily="34" charset="0"/>
              <a:sym typeface="Arial"/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3205163"/>
            <a:ext cx="4606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n-GB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23850" y="2878138"/>
            <a:ext cx="115443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altLang="en-US" sz="2000" i="1" dirty="0" err="1"/>
              <a:t>Średnia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klas</a:t>
            </a:r>
            <a:r>
              <a:rPr lang="en-US" altLang="en-US" sz="2000" i="1" dirty="0"/>
              <a:t> w </a:t>
            </a:r>
            <a:r>
              <a:rPr lang="en-US" altLang="en-US" sz="2000" i="1" dirty="0" err="1"/>
              <a:t>ostatnim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teście</a:t>
            </a:r>
            <a:r>
              <a:rPr lang="en-US" altLang="en-US" sz="2000" i="1" dirty="0"/>
              <a:t> z </a:t>
            </a:r>
            <a:r>
              <a:rPr lang="en-US" altLang="en-US" sz="2000" i="1" dirty="0" err="1"/>
              <a:t>języka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angielskiego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wynosiła</a:t>
            </a:r>
            <a:r>
              <a:rPr lang="en-US" altLang="en-US" sz="2000" i="1" dirty="0"/>
              <a:t> </a:t>
            </a:r>
            <a:r>
              <a:rPr lang="pl-PL" altLang="en-US" sz="2000" i="1" dirty="0" smtClean="0"/>
              <a:t>2</a:t>
            </a:r>
            <a:r>
              <a:rPr lang="en-US" altLang="en-US" sz="2000" i="1" dirty="0" smtClean="0"/>
              <a:t>.</a:t>
            </a:r>
            <a:endParaRPr lang="en-US" altLang="en-US" sz="2000" i="1" dirty="0"/>
          </a:p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en-US" altLang="en-US" sz="2000" dirty="0"/>
          </a:p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altLang="en-US" sz="2000" b="1" dirty="0" err="1"/>
              <a:t>Scenariusz</a:t>
            </a:r>
            <a:r>
              <a:rPr lang="en-US" altLang="en-US" sz="2000" b="1" dirty="0"/>
              <a:t> 1: </a:t>
            </a:r>
            <a:r>
              <a:rPr lang="en-US" altLang="en-US" sz="2000" dirty="0"/>
              <a:t>''</a:t>
            </a:r>
            <a:r>
              <a:rPr lang="en-US" altLang="en-US" sz="2000" dirty="0" err="1"/>
              <a:t>Wyjaśniłeś</a:t>
            </a:r>
            <a:r>
              <a:rPr lang="en-US" altLang="en-US" sz="2000" dirty="0"/>
              <a:t>. </a:t>
            </a:r>
            <a:r>
              <a:rPr lang="en-US" altLang="en-US" sz="2000" dirty="0" err="1" smtClean="0"/>
              <a:t>Przegląd</a:t>
            </a:r>
            <a:r>
              <a:rPr lang="pl-PL" altLang="en-US" sz="2000" dirty="0" err="1" smtClean="0"/>
              <a:t>nąłeś</a:t>
            </a:r>
            <a:r>
              <a:rPr lang="en-US" altLang="en-US" sz="2000" dirty="0" smtClean="0"/>
              <a:t>. </a:t>
            </a:r>
            <a:r>
              <a:rPr lang="en-US" altLang="en-US" sz="2000" dirty="0" err="1" smtClean="0"/>
              <a:t>Przypomniał</a:t>
            </a:r>
            <a:r>
              <a:rPr lang="pl-PL" altLang="en-US" sz="2000" dirty="0" smtClean="0"/>
              <a:t>eś sobie</a:t>
            </a:r>
            <a:r>
              <a:rPr lang="en-US" altLang="en-US" sz="2000" dirty="0" smtClean="0"/>
              <a:t>. </a:t>
            </a:r>
            <a:r>
              <a:rPr lang="en-US" altLang="en-US" sz="2000" dirty="0" err="1"/>
              <a:t>Twój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umysł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natychmiast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szuka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kogoś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kogo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można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winić</a:t>
            </a:r>
            <a:r>
              <a:rPr lang="en-US" altLang="en-US" sz="2000" dirty="0"/>
              <a:t>. To </a:t>
            </a:r>
            <a:r>
              <a:rPr lang="en-US" altLang="en-US" sz="2000" dirty="0" err="1"/>
              <a:t>wina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uczniów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Nie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zwracali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uwagi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Nie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dbali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tyle</a:t>
            </a:r>
            <a:r>
              <a:rPr lang="en-US" altLang="en-US" sz="2000" dirty="0"/>
              <a:t>, by </a:t>
            </a:r>
            <a:r>
              <a:rPr lang="en-US" altLang="en-US" sz="2000" dirty="0" err="1"/>
              <a:t>zadawać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pytania</a:t>
            </a:r>
            <a:r>
              <a:rPr lang="en-US" altLang="en-US" sz="2000" dirty="0"/>
              <a:t>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en-US" altLang="en-US" sz="2000" dirty="0"/>
          </a:p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Scenariusz</a:t>
            </a:r>
            <a:r>
              <a:rPr lang="en-US" altLang="en-US" sz="2000" b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2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: </a:t>
            </a:r>
            <a:r>
              <a:rPr lang="pl-PL" altLang="en-US" sz="2000" dirty="0" smtClean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„A c</a:t>
            </a:r>
            <a:r>
              <a:rPr lang="en-US" altLang="en-US" sz="2000" dirty="0" smtClean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o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jeśli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uczniowie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nie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zrozumieli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Twoich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wyjaśnień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? Co,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jeśli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byli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tak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zdezorientowani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że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nie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wiedzieli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nawet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jakie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pytania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zadawać</a:t>
            </a:r>
            <a:r>
              <a:rPr lang="en-US" altLang="en-US" sz="20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en-US" altLang="en-US" sz="2000" b="1" i="1" dirty="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altLang="en-US" sz="2000" b="1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Strategia</a:t>
            </a:r>
            <a:r>
              <a:rPr lang="en-US" altLang="en-US" sz="2000" b="1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coachingu</a:t>
            </a:r>
            <a:r>
              <a:rPr lang="en-US" altLang="en-US" sz="2000" b="1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: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Kiedy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nie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jesteś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pewien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,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zawsze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wracaj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do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tego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, co jest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najlepsze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dla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ucznia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-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niekoniecznie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to, co jest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najlepsze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dla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jego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wyników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testu</a:t>
            </a:r>
            <a:r>
              <a:rPr lang="en-US" altLang="en-US" sz="2000" i="1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. </a:t>
            </a:r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1514475" y="1897063"/>
            <a:ext cx="10069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Skąd naprawdę wiesz, że dobrze zrozumiałeś, co mówili uczniowie?</a:t>
            </a:r>
            <a:endParaRPr lang="en-US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4227513" y="1762125"/>
            <a:ext cx="496378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/>
              <a:t>BYĆ NAUCZYCIELEM, KTÓRY SŁUCHA</a:t>
            </a:r>
            <a:endParaRPr lang="en-US" altLang="en-US" sz="2000" dirty="0"/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530475"/>
            <a:ext cx="655796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3349625" y="5907088"/>
            <a:ext cx="2965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Stworzony przy użyciu Picktochart</a:t>
            </a:r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7800975" y="4102100"/>
            <a:ext cx="4164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Poświęć czas na notatki i rozmowy z uczniami!</a:t>
            </a:r>
          </a:p>
        </p:txBody>
      </p:sp>
      <p:sp>
        <p:nvSpPr>
          <p:cNvPr id="12297" name="Shape 341"/>
          <p:cNvSpPr>
            <a:spLocks/>
          </p:cNvSpPr>
          <p:nvPr/>
        </p:nvSpPr>
        <p:spPr bwMode="auto">
          <a:xfrm>
            <a:off x="9310688" y="2984500"/>
            <a:ext cx="1143000" cy="1066800"/>
          </a:xfrm>
          <a:custGeom>
            <a:avLst/>
            <a:gdLst>
              <a:gd name="T0" fmla="*/ 52554866 w 12945"/>
              <a:gd name="T1" fmla="*/ 9822882 h 12921"/>
              <a:gd name="T2" fmla="*/ 53505998 w 12945"/>
              <a:gd name="T3" fmla="*/ 42951972 h 12921"/>
              <a:gd name="T4" fmla="*/ 71406287 w 12945"/>
              <a:gd name="T5" fmla="*/ 59768789 h 12921"/>
              <a:gd name="T6" fmla="*/ 70073096 w 12945"/>
              <a:gd name="T7" fmla="*/ 61936488 h 12921"/>
              <a:gd name="T8" fmla="*/ 66642772 w 12945"/>
              <a:gd name="T9" fmla="*/ 61936488 h 12921"/>
              <a:gd name="T10" fmla="*/ 47409291 w 12945"/>
              <a:gd name="T11" fmla="*/ 44117600 h 12921"/>
              <a:gd name="T12" fmla="*/ 48360423 w 12945"/>
              <a:gd name="T13" fmla="*/ 9822882 h 12921"/>
              <a:gd name="T14" fmla="*/ 48555293 w 12945"/>
              <a:gd name="T15" fmla="*/ 0 h 12921"/>
              <a:gd name="T16" fmla="*/ 37320870 w 12945"/>
              <a:gd name="T17" fmla="*/ 1499679 h 12921"/>
              <a:gd name="T18" fmla="*/ 26850478 w 12945"/>
              <a:gd name="T19" fmla="*/ 4996646 h 12921"/>
              <a:gd name="T20" fmla="*/ 28183581 w 12945"/>
              <a:gd name="T21" fmla="*/ 9161633 h 12921"/>
              <a:gd name="T22" fmla="*/ 25704388 w 12945"/>
              <a:gd name="T23" fmla="*/ 9488831 h 12921"/>
              <a:gd name="T24" fmla="*/ 21322844 w 12945"/>
              <a:gd name="T25" fmla="*/ 8159563 h 12921"/>
              <a:gd name="T26" fmla="*/ 12949673 w 12945"/>
              <a:gd name="T27" fmla="*/ 14655888 h 12921"/>
              <a:gd name="T28" fmla="*/ 10283292 w 12945"/>
              <a:gd name="T29" fmla="*/ 21813381 h 12921"/>
              <a:gd name="T30" fmla="*/ 11047322 w 12945"/>
              <a:gd name="T31" fmla="*/ 24144720 h 12921"/>
              <a:gd name="T32" fmla="*/ 8755230 w 12945"/>
              <a:gd name="T33" fmla="*/ 24976380 h 12921"/>
              <a:gd name="T34" fmla="*/ 3617513 w 12945"/>
              <a:gd name="T35" fmla="*/ 27805328 h 12921"/>
              <a:gd name="T36" fmla="*/ 569160 w 12945"/>
              <a:gd name="T37" fmla="*/ 37294159 h 12921"/>
              <a:gd name="T38" fmla="*/ 5901836 w 12945"/>
              <a:gd name="T39" fmla="*/ 42788414 h 12921"/>
              <a:gd name="T40" fmla="*/ 5901836 w 12945"/>
              <a:gd name="T41" fmla="*/ 45283311 h 12921"/>
              <a:gd name="T42" fmla="*/ 187101 w 12945"/>
              <a:gd name="T43" fmla="*/ 48282670 h 12921"/>
              <a:gd name="T44" fmla="*/ 2666294 w 12945"/>
              <a:gd name="T45" fmla="*/ 57941911 h 12921"/>
              <a:gd name="T46" fmla="*/ 8381029 w 12945"/>
              <a:gd name="T47" fmla="*/ 63429314 h 12921"/>
              <a:gd name="T48" fmla="*/ 11047322 w 12945"/>
              <a:gd name="T49" fmla="*/ 63933776 h 12921"/>
              <a:gd name="T50" fmla="*/ 10283292 w 12945"/>
              <a:gd name="T51" fmla="*/ 66265115 h 12921"/>
              <a:gd name="T52" fmla="*/ 12949673 w 12945"/>
              <a:gd name="T53" fmla="*/ 73422607 h 12921"/>
              <a:gd name="T54" fmla="*/ 21322844 w 12945"/>
              <a:gd name="T55" fmla="*/ 79912080 h 12921"/>
              <a:gd name="T56" fmla="*/ 26273548 w 12945"/>
              <a:gd name="T57" fmla="*/ 78419253 h 12921"/>
              <a:gd name="T58" fmla="*/ 28557870 w 12945"/>
              <a:gd name="T59" fmla="*/ 79584882 h 12921"/>
              <a:gd name="T60" fmla="*/ 29321901 w 12945"/>
              <a:gd name="T61" fmla="*/ 84077067 h 12921"/>
              <a:gd name="T62" fmla="*/ 39987252 w 12945"/>
              <a:gd name="T63" fmla="*/ 87240065 h 12921"/>
              <a:gd name="T64" fmla="*/ 48555293 w 12945"/>
              <a:gd name="T65" fmla="*/ 84240707 h 12921"/>
              <a:gd name="T66" fmla="*/ 50457644 w 12945"/>
              <a:gd name="T67" fmla="*/ 82577387 h 12921"/>
              <a:gd name="T68" fmla="*/ 52359907 w 12945"/>
              <a:gd name="T69" fmla="*/ 84240707 h 12921"/>
              <a:gd name="T70" fmla="*/ 60928037 w 12945"/>
              <a:gd name="T71" fmla="*/ 87240065 h 12921"/>
              <a:gd name="T72" fmla="*/ 71593388 w 12945"/>
              <a:gd name="T73" fmla="*/ 84077067 h 12921"/>
              <a:gd name="T74" fmla="*/ 72357419 w 12945"/>
              <a:gd name="T75" fmla="*/ 79584882 h 12921"/>
              <a:gd name="T76" fmla="*/ 74641741 w 12945"/>
              <a:gd name="T77" fmla="*/ 78419253 h 12921"/>
              <a:gd name="T78" fmla="*/ 79592357 w 12945"/>
              <a:gd name="T79" fmla="*/ 79912080 h 12921"/>
              <a:gd name="T80" fmla="*/ 87965616 w 12945"/>
              <a:gd name="T81" fmla="*/ 73422607 h 12921"/>
              <a:gd name="T82" fmla="*/ 90631909 w 12945"/>
              <a:gd name="T83" fmla="*/ 66265115 h 12921"/>
              <a:gd name="T84" fmla="*/ 89875737 w 12945"/>
              <a:gd name="T85" fmla="*/ 63933776 h 12921"/>
              <a:gd name="T86" fmla="*/ 92542030 w 12945"/>
              <a:gd name="T87" fmla="*/ 63429314 h 12921"/>
              <a:gd name="T88" fmla="*/ 98248907 w 12945"/>
              <a:gd name="T89" fmla="*/ 57941911 h 12921"/>
              <a:gd name="T90" fmla="*/ 100728188 w 12945"/>
              <a:gd name="T91" fmla="*/ 48282670 h 12921"/>
              <a:gd name="T92" fmla="*/ 95013453 w 12945"/>
              <a:gd name="T93" fmla="*/ 45283311 h 12921"/>
              <a:gd name="T94" fmla="*/ 95013453 w 12945"/>
              <a:gd name="T95" fmla="*/ 42788414 h 12921"/>
              <a:gd name="T96" fmla="*/ 100346129 w 12945"/>
              <a:gd name="T97" fmla="*/ 37294159 h 12921"/>
              <a:gd name="T98" fmla="*/ 97297776 w 12945"/>
              <a:gd name="T99" fmla="*/ 27805328 h 12921"/>
              <a:gd name="T100" fmla="*/ 92160059 w 12945"/>
              <a:gd name="T101" fmla="*/ 24976380 h 12921"/>
              <a:gd name="T102" fmla="*/ 89875737 w 12945"/>
              <a:gd name="T103" fmla="*/ 24144720 h 12921"/>
              <a:gd name="T104" fmla="*/ 90631909 w 12945"/>
              <a:gd name="T105" fmla="*/ 21813381 h 12921"/>
              <a:gd name="T106" fmla="*/ 87965616 w 12945"/>
              <a:gd name="T107" fmla="*/ 14655888 h 12921"/>
              <a:gd name="T108" fmla="*/ 79592357 w 12945"/>
              <a:gd name="T109" fmla="*/ 8159563 h 12921"/>
              <a:gd name="T110" fmla="*/ 75210901 w 12945"/>
              <a:gd name="T111" fmla="*/ 9488831 h 12921"/>
              <a:gd name="T112" fmla="*/ 72739478 w 12945"/>
              <a:gd name="T113" fmla="*/ 9161633 h 12921"/>
              <a:gd name="T114" fmla="*/ 74072581 w 12945"/>
              <a:gd name="T115" fmla="*/ 4996646 h 12921"/>
              <a:gd name="T116" fmla="*/ 63594419 w 12945"/>
              <a:gd name="T117" fmla="*/ 1499679 h 12921"/>
              <a:gd name="T118" fmla="*/ 52359907 w 12945"/>
              <a:gd name="T119" fmla="*/ 0 h 12921"/>
              <a:gd name="T120" fmla="*/ 51221675 w 12945"/>
              <a:gd name="T121" fmla="*/ 5330615 h 12921"/>
              <a:gd name="T122" fmla="*/ 48742482 w 12945"/>
              <a:gd name="T123" fmla="*/ 4499038 h 129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945"/>
              <a:gd name="T187" fmla="*/ 0 h 12921"/>
              <a:gd name="T188" fmla="*/ 12945 w 12945"/>
              <a:gd name="T189" fmla="*/ 12921 h 129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945" h="12921" extrusionOk="0">
                <a:moveTo>
                  <a:pt x="6472" y="1319"/>
                </a:moveTo>
                <a:lnTo>
                  <a:pt x="6545" y="1344"/>
                </a:lnTo>
                <a:lnTo>
                  <a:pt x="6619" y="1368"/>
                </a:lnTo>
                <a:lnTo>
                  <a:pt x="6741" y="1441"/>
                </a:lnTo>
                <a:lnTo>
                  <a:pt x="6838" y="1563"/>
                </a:lnTo>
                <a:lnTo>
                  <a:pt x="6863" y="1637"/>
                </a:lnTo>
                <a:lnTo>
                  <a:pt x="6863" y="1710"/>
                </a:lnTo>
                <a:lnTo>
                  <a:pt x="6863" y="6301"/>
                </a:lnTo>
                <a:lnTo>
                  <a:pt x="9061" y="8475"/>
                </a:lnTo>
                <a:lnTo>
                  <a:pt x="9110" y="8548"/>
                </a:lnTo>
                <a:lnTo>
                  <a:pt x="9134" y="8622"/>
                </a:lnTo>
                <a:lnTo>
                  <a:pt x="9159" y="8768"/>
                </a:lnTo>
                <a:lnTo>
                  <a:pt x="9134" y="8915"/>
                </a:lnTo>
                <a:lnTo>
                  <a:pt x="9110" y="8988"/>
                </a:lnTo>
                <a:lnTo>
                  <a:pt x="9061" y="9037"/>
                </a:lnTo>
                <a:lnTo>
                  <a:pt x="8988" y="9086"/>
                </a:lnTo>
                <a:lnTo>
                  <a:pt x="8914" y="9135"/>
                </a:lnTo>
                <a:lnTo>
                  <a:pt x="8768" y="9159"/>
                </a:lnTo>
                <a:lnTo>
                  <a:pt x="8621" y="9135"/>
                </a:lnTo>
                <a:lnTo>
                  <a:pt x="8548" y="9086"/>
                </a:lnTo>
                <a:lnTo>
                  <a:pt x="8499" y="9037"/>
                </a:lnTo>
                <a:lnTo>
                  <a:pt x="6203" y="6741"/>
                </a:lnTo>
                <a:lnTo>
                  <a:pt x="6130" y="6595"/>
                </a:lnTo>
                <a:lnTo>
                  <a:pt x="6081" y="6472"/>
                </a:lnTo>
                <a:lnTo>
                  <a:pt x="6081" y="1710"/>
                </a:lnTo>
                <a:lnTo>
                  <a:pt x="6081" y="1637"/>
                </a:lnTo>
                <a:lnTo>
                  <a:pt x="6106" y="1563"/>
                </a:lnTo>
                <a:lnTo>
                  <a:pt x="6203" y="1441"/>
                </a:lnTo>
                <a:lnTo>
                  <a:pt x="6326" y="1368"/>
                </a:lnTo>
                <a:lnTo>
                  <a:pt x="6399" y="1344"/>
                </a:lnTo>
                <a:lnTo>
                  <a:pt x="6472" y="1319"/>
                </a:lnTo>
                <a:close/>
                <a:moveTo>
                  <a:pt x="6228" y="0"/>
                </a:moveTo>
                <a:lnTo>
                  <a:pt x="5862" y="25"/>
                </a:lnTo>
                <a:lnTo>
                  <a:pt x="5495" y="74"/>
                </a:lnTo>
                <a:lnTo>
                  <a:pt x="5129" y="122"/>
                </a:lnTo>
                <a:lnTo>
                  <a:pt x="4787" y="220"/>
                </a:lnTo>
                <a:lnTo>
                  <a:pt x="4445" y="318"/>
                </a:lnTo>
                <a:lnTo>
                  <a:pt x="4103" y="440"/>
                </a:lnTo>
                <a:lnTo>
                  <a:pt x="3761" y="586"/>
                </a:lnTo>
                <a:lnTo>
                  <a:pt x="3444" y="733"/>
                </a:lnTo>
                <a:lnTo>
                  <a:pt x="3639" y="1050"/>
                </a:lnTo>
                <a:lnTo>
                  <a:pt x="3663" y="1148"/>
                </a:lnTo>
                <a:lnTo>
                  <a:pt x="3663" y="1246"/>
                </a:lnTo>
                <a:lnTo>
                  <a:pt x="3615" y="1344"/>
                </a:lnTo>
                <a:lnTo>
                  <a:pt x="3541" y="1392"/>
                </a:lnTo>
                <a:lnTo>
                  <a:pt x="3493" y="1417"/>
                </a:lnTo>
                <a:lnTo>
                  <a:pt x="3370" y="1417"/>
                </a:lnTo>
                <a:lnTo>
                  <a:pt x="3297" y="1392"/>
                </a:lnTo>
                <a:lnTo>
                  <a:pt x="3248" y="1368"/>
                </a:lnTo>
                <a:lnTo>
                  <a:pt x="3224" y="1295"/>
                </a:lnTo>
                <a:lnTo>
                  <a:pt x="3028" y="977"/>
                </a:lnTo>
                <a:lnTo>
                  <a:pt x="2735" y="1197"/>
                </a:lnTo>
                <a:lnTo>
                  <a:pt x="2442" y="1417"/>
                </a:lnTo>
                <a:lnTo>
                  <a:pt x="2174" y="1637"/>
                </a:lnTo>
                <a:lnTo>
                  <a:pt x="1905" y="1881"/>
                </a:lnTo>
                <a:lnTo>
                  <a:pt x="1661" y="2150"/>
                </a:lnTo>
                <a:lnTo>
                  <a:pt x="1417" y="2418"/>
                </a:lnTo>
                <a:lnTo>
                  <a:pt x="1197" y="2711"/>
                </a:lnTo>
                <a:lnTo>
                  <a:pt x="1001" y="3029"/>
                </a:lnTo>
                <a:lnTo>
                  <a:pt x="1319" y="3200"/>
                </a:lnTo>
                <a:lnTo>
                  <a:pt x="1392" y="3273"/>
                </a:lnTo>
                <a:lnTo>
                  <a:pt x="1441" y="3346"/>
                </a:lnTo>
                <a:lnTo>
                  <a:pt x="1441" y="3444"/>
                </a:lnTo>
                <a:lnTo>
                  <a:pt x="1417" y="3542"/>
                </a:lnTo>
                <a:lnTo>
                  <a:pt x="1368" y="3590"/>
                </a:lnTo>
                <a:lnTo>
                  <a:pt x="1319" y="3639"/>
                </a:lnTo>
                <a:lnTo>
                  <a:pt x="1246" y="3664"/>
                </a:lnTo>
                <a:lnTo>
                  <a:pt x="1123" y="3664"/>
                </a:lnTo>
                <a:lnTo>
                  <a:pt x="1075" y="3639"/>
                </a:lnTo>
                <a:lnTo>
                  <a:pt x="757" y="3444"/>
                </a:lnTo>
                <a:lnTo>
                  <a:pt x="586" y="3761"/>
                </a:lnTo>
                <a:lnTo>
                  <a:pt x="464" y="4079"/>
                </a:lnTo>
                <a:lnTo>
                  <a:pt x="342" y="4421"/>
                </a:lnTo>
                <a:lnTo>
                  <a:pt x="220" y="4763"/>
                </a:lnTo>
                <a:lnTo>
                  <a:pt x="147" y="5129"/>
                </a:lnTo>
                <a:lnTo>
                  <a:pt x="73" y="5471"/>
                </a:lnTo>
                <a:lnTo>
                  <a:pt x="24" y="5837"/>
                </a:lnTo>
                <a:lnTo>
                  <a:pt x="0" y="6228"/>
                </a:lnTo>
                <a:lnTo>
                  <a:pt x="659" y="6228"/>
                </a:lnTo>
                <a:lnTo>
                  <a:pt x="757" y="6277"/>
                </a:lnTo>
                <a:lnTo>
                  <a:pt x="806" y="6375"/>
                </a:lnTo>
                <a:lnTo>
                  <a:pt x="806" y="6472"/>
                </a:lnTo>
                <a:lnTo>
                  <a:pt x="806" y="6546"/>
                </a:lnTo>
                <a:lnTo>
                  <a:pt x="757" y="6643"/>
                </a:lnTo>
                <a:lnTo>
                  <a:pt x="659" y="6692"/>
                </a:lnTo>
                <a:lnTo>
                  <a:pt x="562" y="6717"/>
                </a:lnTo>
                <a:lnTo>
                  <a:pt x="0" y="6717"/>
                </a:lnTo>
                <a:lnTo>
                  <a:pt x="24" y="7083"/>
                </a:lnTo>
                <a:lnTo>
                  <a:pt x="73" y="7449"/>
                </a:lnTo>
                <a:lnTo>
                  <a:pt x="147" y="7791"/>
                </a:lnTo>
                <a:lnTo>
                  <a:pt x="220" y="8158"/>
                </a:lnTo>
                <a:lnTo>
                  <a:pt x="342" y="8500"/>
                </a:lnTo>
                <a:lnTo>
                  <a:pt x="464" y="8841"/>
                </a:lnTo>
                <a:lnTo>
                  <a:pt x="586" y="9159"/>
                </a:lnTo>
                <a:lnTo>
                  <a:pt x="757" y="9476"/>
                </a:lnTo>
                <a:lnTo>
                  <a:pt x="1075" y="9305"/>
                </a:lnTo>
                <a:lnTo>
                  <a:pt x="1172" y="9257"/>
                </a:lnTo>
                <a:lnTo>
                  <a:pt x="1270" y="9281"/>
                </a:lnTo>
                <a:lnTo>
                  <a:pt x="1343" y="9305"/>
                </a:lnTo>
                <a:lnTo>
                  <a:pt x="1417" y="9379"/>
                </a:lnTo>
                <a:lnTo>
                  <a:pt x="1441" y="9476"/>
                </a:lnTo>
                <a:lnTo>
                  <a:pt x="1441" y="9574"/>
                </a:lnTo>
                <a:lnTo>
                  <a:pt x="1392" y="9647"/>
                </a:lnTo>
                <a:lnTo>
                  <a:pt x="1319" y="9721"/>
                </a:lnTo>
                <a:lnTo>
                  <a:pt x="1001" y="9892"/>
                </a:lnTo>
                <a:lnTo>
                  <a:pt x="1197" y="10209"/>
                </a:lnTo>
                <a:lnTo>
                  <a:pt x="1417" y="10502"/>
                </a:lnTo>
                <a:lnTo>
                  <a:pt x="1661" y="10771"/>
                </a:lnTo>
                <a:lnTo>
                  <a:pt x="1905" y="11040"/>
                </a:lnTo>
                <a:lnTo>
                  <a:pt x="2174" y="11284"/>
                </a:lnTo>
                <a:lnTo>
                  <a:pt x="2442" y="11504"/>
                </a:lnTo>
                <a:lnTo>
                  <a:pt x="2735" y="11723"/>
                </a:lnTo>
                <a:lnTo>
                  <a:pt x="3028" y="11943"/>
                </a:lnTo>
                <a:lnTo>
                  <a:pt x="3224" y="11626"/>
                </a:lnTo>
                <a:lnTo>
                  <a:pt x="3273" y="11552"/>
                </a:lnTo>
                <a:lnTo>
                  <a:pt x="3370" y="11504"/>
                </a:lnTo>
                <a:lnTo>
                  <a:pt x="3468" y="11504"/>
                </a:lnTo>
                <a:lnTo>
                  <a:pt x="3541" y="11528"/>
                </a:lnTo>
                <a:lnTo>
                  <a:pt x="3615" y="11601"/>
                </a:lnTo>
                <a:lnTo>
                  <a:pt x="3663" y="11675"/>
                </a:lnTo>
                <a:lnTo>
                  <a:pt x="3663" y="11772"/>
                </a:lnTo>
                <a:lnTo>
                  <a:pt x="3639" y="11870"/>
                </a:lnTo>
                <a:lnTo>
                  <a:pt x="3444" y="12187"/>
                </a:lnTo>
                <a:lnTo>
                  <a:pt x="3761" y="12334"/>
                </a:lnTo>
                <a:lnTo>
                  <a:pt x="4103" y="12480"/>
                </a:lnTo>
                <a:lnTo>
                  <a:pt x="4445" y="12603"/>
                </a:lnTo>
                <a:lnTo>
                  <a:pt x="4787" y="12700"/>
                </a:lnTo>
                <a:lnTo>
                  <a:pt x="5129" y="12798"/>
                </a:lnTo>
                <a:lnTo>
                  <a:pt x="5495" y="12847"/>
                </a:lnTo>
                <a:lnTo>
                  <a:pt x="5862" y="12896"/>
                </a:lnTo>
                <a:lnTo>
                  <a:pt x="6228" y="12920"/>
                </a:lnTo>
                <a:lnTo>
                  <a:pt x="6228" y="12358"/>
                </a:lnTo>
                <a:lnTo>
                  <a:pt x="6252" y="12261"/>
                </a:lnTo>
                <a:lnTo>
                  <a:pt x="6301" y="12187"/>
                </a:lnTo>
                <a:lnTo>
                  <a:pt x="6374" y="12139"/>
                </a:lnTo>
                <a:lnTo>
                  <a:pt x="6472" y="12114"/>
                </a:lnTo>
                <a:lnTo>
                  <a:pt x="6570" y="12139"/>
                </a:lnTo>
                <a:lnTo>
                  <a:pt x="6643" y="12187"/>
                </a:lnTo>
                <a:lnTo>
                  <a:pt x="6692" y="12261"/>
                </a:lnTo>
                <a:lnTo>
                  <a:pt x="6716" y="12358"/>
                </a:lnTo>
                <a:lnTo>
                  <a:pt x="6716" y="12920"/>
                </a:lnTo>
                <a:lnTo>
                  <a:pt x="7083" y="12896"/>
                </a:lnTo>
                <a:lnTo>
                  <a:pt x="7449" y="12847"/>
                </a:lnTo>
                <a:lnTo>
                  <a:pt x="7815" y="12798"/>
                </a:lnTo>
                <a:lnTo>
                  <a:pt x="8157" y="12700"/>
                </a:lnTo>
                <a:lnTo>
                  <a:pt x="8499" y="12603"/>
                </a:lnTo>
                <a:lnTo>
                  <a:pt x="8841" y="12480"/>
                </a:lnTo>
                <a:lnTo>
                  <a:pt x="9183" y="12334"/>
                </a:lnTo>
                <a:lnTo>
                  <a:pt x="9501" y="12187"/>
                </a:lnTo>
                <a:lnTo>
                  <a:pt x="9305" y="11870"/>
                </a:lnTo>
                <a:lnTo>
                  <a:pt x="9281" y="11772"/>
                </a:lnTo>
                <a:lnTo>
                  <a:pt x="9281" y="11675"/>
                </a:lnTo>
                <a:lnTo>
                  <a:pt x="9330" y="11601"/>
                </a:lnTo>
                <a:lnTo>
                  <a:pt x="9403" y="11528"/>
                </a:lnTo>
                <a:lnTo>
                  <a:pt x="9476" y="11504"/>
                </a:lnTo>
                <a:lnTo>
                  <a:pt x="9574" y="11504"/>
                </a:lnTo>
                <a:lnTo>
                  <a:pt x="9672" y="11552"/>
                </a:lnTo>
                <a:lnTo>
                  <a:pt x="9720" y="11626"/>
                </a:lnTo>
                <a:lnTo>
                  <a:pt x="9916" y="11943"/>
                </a:lnTo>
                <a:lnTo>
                  <a:pt x="10209" y="11723"/>
                </a:lnTo>
                <a:lnTo>
                  <a:pt x="10502" y="11504"/>
                </a:lnTo>
                <a:lnTo>
                  <a:pt x="10771" y="11284"/>
                </a:lnTo>
                <a:lnTo>
                  <a:pt x="11039" y="11040"/>
                </a:lnTo>
                <a:lnTo>
                  <a:pt x="11283" y="10771"/>
                </a:lnTo>
                <a:lnTo>
                  <a:pt x="11528" y="10502"/>
                </a:lnTo>
                <a:lnTo>
                  <a:pt x="11747" y="10209"/>
                </a:lnTo>
                <a:lnTo>
                  <a:pt x="11943" y="9892"/>
                </a:lnTo>
                <a:lnTo>
                  <a:pt x="11625" y="9721"/>
                </a:lnTo>
                <a:lnTo>
                  <a:pt x="11552" y="9647"/>
                </a:lnTo>
                <a:lnTo>
                  <a:pt x="11503" y="9574"/>
                </a:lnTo>
                <a:lnTo>
                  <a:pt x="11503" y="9476"/>
                </a:lnTo>
                <a:lnTo>
                  <a:pt x="11528" y="9379"/>
                </a:lnTo>
                <a:lnTo>
                  <a:pt x="11601" y="9305"/>
                </a:lnTo>
                <a:lnTo>
                  <a:pt x="11674" y="9281"/>
                </a:lnTo>
                <a:lnTo>
                  <a:pt x="11772" y="9257"/>
                </a:lnTo>
                <a:lnTo>
                  <a:pt x="11870" y="9305"/>
                </a:lnTo>
                <a:lnTo>
                  <a:pt x="12187" y="9476"/>
                </a:lnTo>
                <a:lnTo>
                  <a:pt x="12358" y="9159"/>
                </a:lnTo>
                <a:lnTo>
                  <a:pt x="12480" y="8841"/>
                </a:lnTo>
                <a:lnTo>
                  <a:pt x="12602" y="8500"/>
                </a:lnTo>
                <a:lnTo>
                  <a:pt x="12724" y="8158"/>
                </a:lnTo>
                <a:lnTo>
                  <a:pt x="12798" y="7791"/>
                </a:lnTo>
                <a:lnTo>
                  <a:pt x="12871" y="7449"/>
                </a:lnTo>
                <a:lnTo>
                  <a:pt x="12920" y="7083"/>
                </a:lnTo>
                <a:lnTo>
                  <a:pt x="12944" y="6717"/>
                </a:lnTo>
                <a:lnTo>
                  <a:pt x="12382" y="6717"/>
                </a:lnTo>
                <a:lnTo>
                  <a:pt x="12285" y="6692"/>
                </a:lnTo>
                <a:lnTo>
                  <a:pt x="12187" y="6643"/>
                </a:lnTo>
                <a:lnTo>
                  <a:pt x="12138" y="6546"/>
                </a:lnTo>
                <a:lnTo>
                  <a:pt x="12138" y="6472"/>
                </a:lnTo>
                <a:lnTo>
                  <a:pt x="12138" y="6375"/>
                </a:lnTo>
                <a:lnTo>
                  <a:pt x="12187" y="6277"/>
                </a:lnTo>
                <a:lnTo>
                  <a:pt x="12285" y="6228"/>
                </a:lnTo>
                <a:lnTo>
                  <a:pt x="12944" y="6228"/>
                </a:lnTo>
                <a:lnTo>
                  <a:pt x="12920" y="5837"/>
                </a:lnTo>
                <a:lnTo>
                  <a:pt x="12871" y="5471"/>
                </a:lnTo>
                <a:lnTo>
                  <a:pt x="12798" y="5129"/>
                </a:lnTo>
                <a:lnTo>
                  <a:pt x="12724" y="4763"/>
                </a:lnTo>
                <a:lnTo>
                  <a:pt x="12602" y="4421"/>
                </a:lnTo>
                <a:lnTo>
                  <a:pt x="12480" y="4079"/>
                </a:lnTo>
                <a:lnTo>
                  <a:pt x="12358" y="3761"/>
                </a:lnTo>
                <a:lnTo>
                  <a:pt x="12187" y="3444"/>
                </a:lnTo>
                <a:lnTo>
                  <a:pt x="11870" y="3639"/>
                </a:lnTo>
                <a:lnTo>
                  <a:pt x="11821" y="3664"/>
                </a:lnTo>
                <a:lnTo>
                  <a:pt x="11699" y="3664"/>
                </a:lnTo>
                <a:lnTo>
                  <a:pt x="11625" y="3639"/>
                </a:lnTo>
                <a:lnTo>
                  <a:pt x="11577" y="3590"/>
                </a:lnTo>
                <a:lnTo>
                  <a:pt x="11528" y="3542"/>
                </a:lnTo>
                <a:lnTo>
                  <a:pt x="11503" y="3444"/>
                </a:lnTo>
                <a:lnTo>
                  <a:pt x="11503" y="3346"/>
                </a:lnTo>
                <a:lnTo>
                  <a:pt x="11552" y="3273"/>
                </a:lnTo>
                <a:lnTo>
                  <a:pt x="11625" y="3200"/>
                </a:lnTo>
                <a:lnTo>
                  <a:pt x="11943" y="3029"/>
                </a:lnTo>
                <a:lnTo>
                  <a:pt x="11747" y="2711"/>
                </a:lnTo>
                <a:lnTo>
                  <a:pt x="11528" y="2418"/>
                </a:lnTo>
                <a:lnTo>
                  <a:pt x="11283" y="2150"/>
                </a:lnTo>
                <a:lnTo>
                  <a:pt x="11039" y="1881"/>
                </a:lnTo>
                <a:lnTo>
                  <a:pt x="10771" y="1637"/>
                </a:lnTo>
                <a:lnTo>
                  <a:pt x="10502" y="1417"/>
                </a:lnTo>
                <a:lnTo>
                  <a:pt x="10209" y="1197"/>
                </a:lnTo>
                <a:lnTo>
                  <a:pt x="9916" y="977"/>
                </a:lnTo>
                <a:lnTo>
                  <a:pt x="9720" y="1295"/>
                </a:lnTo>
                <a:lnTo>
                  <a:pt x="9696" y="1368"/>
                </a:lnTo>
                <a:lnTo>
                  <a:pt x="9647" y="1392"/>
                </a:lnTo>
                <a:lnTo>
                  <a:pt x="9574" y="1417"/>
                </a:lnTo>
                <a:lnTo>
                  <a:pt x="9452" y="1417"/>
                </a:lnTo>
                <a:lnTo>
                  <a:pt x="9403" y="1392"/>
                </a:lnTo>
                <a:lnTo>
                  <a:pt x="9330" y="1344"/>
                </a:lnTo>
                <a:lnTo>
                  <a:pt x="9281" y="1246"/>
                </a:lnTo>
                <a:lnTo>
                  <a:pt x="9281" y="1148"/>
                </a:lnTo>
                <a:lnTo>
                  <a:pt x="9305" y="1050"/>
                </a:lnTo>
                <a:lnTo>
                  <a:pt x="9501" y="733"/>
                </a:lnTo>
                <a:lnTo>
                  <a:pt x="9183" y="586"/>
                </a:lnTo>
                <a:lnTo>
                  <a:pt x="8841" y="440"/>
                </a:lnTo>
                <a:lnTo>
                  <a:pt x="8499" y="318"/>
                </a:lnTo>
                <a:lnTo>
                  <a:pt x="8157" y="220"/>
                </a:lnTo>
                <a:lnTo>
                  <a:pt x="7815" y="122"/>
                </a:lnTo>
                <a:lnTo>
                  <a:pt x="7449" y="74"/>
                </a:lnTo>
                <a:lnTo>
                  <a:pt x="7083" y="25"/>
                </a:lnTo>
                <a:lnTo>
                  <a:pt x="6716" y="0"/>
                </a:lnTo>
                <a:lnTo>
                  <a:pt x="6716" y="562"/>
                </a:lnTo>
                <a:lnTo>
                  <a:pt x="6692" y="660"/>
                </a:lnTo>
                <a:lnTo>
                  <a:pt x="6643" y="733"/>
                </a:lnTo>
                <a:lnTo>
                  <a:pt x="6570" y="782"/>
                </a:lnTo>
                <a:lnTo>
                  <a:pt x="6472" y="806"/>
                </a:lnTo>
                <a:lnTo>
                  <a:pt x="6374" y="782"/>
                </a:lnTo>
                <a:lnTo>
                  <a:pt x="6301" y="733"/>
                </a:lnTo>
                <a:lnTo>
                  <a:pt x="6252" y="660"/>
                </a:lnTo>
                <a:lnTo>
                  <a:pt x="6228" y="562"/>
                </a:lnTo>
                <a:lnTo>
                  <a:pt x="6228" y="0"/>
                </a:lnTo>
                <a:close/>
              </a:path>
            </a:pathLst>
          </a:custGeom>
          <a:solidFill>
            <a:srgbClr val="FF6B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>
                <a:latin typeface="Calibri"/>
              </a:rPr>
              <a:t>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984250" y="2365375"/>
            <a:ext cx="609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00025" y="2716213"/>
            <a:ext cx="7048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Zastanów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się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swoimi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umiejętnościami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słuch</a:t>
            </a:r>
            <a:r>
              <a:rPr lang="pl-PL" altLang="en-US" sz="2000" dirty="0" err="1" smtClean="0"/>
              <a:t>ania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 </a:t>
            </a:r>
            <a:r>
              <a:rPr lang="en-US" altLang="en-US" sz="2000" dirty="0" err="1"/>
              <a:t>odpowiedz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poniższe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pytania</a:t>
            </a:r>
            <a:r>
              <a:rPr lang="en-US" altLang="en-US" sz="2000" dirty="0"/>
              <a:t>:</a:t>
            </a: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200025" y="3794125"/>
            <a:ext cx="64690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000" i="1" dirty="0"/>
              <a:t>1. </a:t>
            </a:r>
            <a:r>
              <a:rPr lang="pl-PL" altLang="en-US" sz="2000" i="1" dirty="0" smtClean="0"/>
              <a:t>  </a:t>
            </a:r>
            <a:r>
              <a:rPr lang="en-US" altLang="en-US" sz="2000" i="1" dirty="0" err="1" smtClean="0"/>
              <a:t>Czy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/>
              <a:t>ciągle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przerywasz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studentom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kiedy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rozmawiają</a:t>
            </a:r>
            <a:r>
              <a:rPr lang="en-US" altLang="en-US" sz="2000" i="1" dirty="0"/>
              <a:t>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000" i="1" dirty="0" smtClean="0"/>
              <a:t>2.</a:t>
            </a:r>
            <a:r>
              <a:rPr lang="pl-PL" altLang="en-US" sz="2000" i="1" dirty="0" smtClean="0"/>
              <a:t> </a:t>
            </a:r>
            <a:r>
              <a:rPr lang="en-US" altLang="en-US" sz="2000" i="1" dirty="0" err="1" smtClean="0"/>
              <a:t>Czy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/>
              <a:t>czekasz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aż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usłyszysz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całe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pytanie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lub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odpowiedź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udzieloną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przez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ucznia</a:t>
            </a:r>
            <a:r>
              <a:rPr lang="en-US" altLang="en-US" sz="2000" i="1" dirty="0"/>
              <a:t> w </a:t>
            </a:r>
            <a:r>
              <a:rPr lang="en-US" altLang="en-US" sz="2000" i="1" dirty="0" err="1"/>
              <a:t>klasie</a:t>
            </a:r>
            <a:r>
              <a:rPr lang="en-US" altLang="en-US" sz="2000" i="1" dirty="0"/>
              <a:t>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000" i="1" dirty="0"/>
              <a:t>3. </a:t>
            </a:r>
            <a:r>
              <a:rPr lang="en-US" altLang="en-US" sz="2000" i="1" dirty="0" err="1"/>
              <a:t>Czy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rozmawiając</a:t>
            </a:r>
            <a:r>
              <a:rPr lang="en-US" altLang="en-US" sz="2000" i="1" dirty="0"/>
              <a:t> z </a:t>
            </a:r>
            <a:r>
              <a:rPr lang="en-US" altLang="en-US" sz="2000" i="1" dirty="0" err="1"/>
              <a:t>uczniami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masz</a:t>
            </a:r>
            <a:r>
              <a:rPr lang="en-US" altLang="en-US" sz="2000" i="1" dirty="0"/>
              <a:t> do </a:t>
            </a:r>
            <a:r>
              <a:rPr lang="en-US" altLang="en-US" sz="2000" i="1" dirty="0" err="1"/>
              <a:t>czynienia</a:t>
            </a:r>
            <a:r>
              <a:rPr lang="en-US" altLang="en-US" sz="2000" i="1" dirty="0"/>
              <a:t> z </a:t>
            </a:r>
            <a:r>
              <a:rPr lang="en-US" altLang="en-US" sz="2000" i="1" dirty="0" err="1"/>
              <a:t>wieloma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zadaniami</a:t>
            </a:r>
            <a:r>
              <a:rPr lang="en-US" altLang="en-US" sz="2000" i="1" dirty="0"/>
              <a:t> (np. z </a:t>
            </a:r>
            <a:r>
              <a:rPr lang="en-US" altLang="en-US" sz="2000" i="1" dirty="0" err="1"/>
              <a:t>ocenami</a:t>
            </a:r>
            <a:r>
              <a:rPr lang="en-US" altLang="en-US" sz="2000" i="1" dirty="0"/>
              <a:t>)?</a:t>
            </a: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4292600" y="1639888"/>
            <a:ext cx="357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BYĆ NAUCZYCIELEM SŁUCHANIA</a:t>
            </a:r>
            <a:endParaRPr lang="en-US" altLang="en-US" sz="2000"/>
          </a:p>
        </p:txBody>
      </p:sp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2838450"/>
            <a:ext cx="45370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6B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Opieka - relacja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Aktywne słuchanie</a:t>
            </a:r>
            <a:endParaRPr lang="en-GB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291013" y="1643063"/>
            <a:ext cx="473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BYĆ NAUCZYCIELEM SŁUCHANIA - OSOBY</a:t>
            </a:r>
            <a:endParaRPr lang="en-US" altLang="en-US" sz="2000"/>
          </a:p>
        </p:txBody>
      </p:sp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613025"/>
            <a:ext cx="270986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573088" y="2030522"/>
            <a:ext cx="35732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/>
              <a:t>Nauczyciel</a:t>
            </a:r>
            <a:r>
              <a:rPr lang="en-US" altLang="en-US" sz="1800" b="1" dirty="0"/>
              <a:t> </a:t>
            </a:r>
            <a:r>
              <a:rPr lang="pl-PL" altLang="en-US" sz="1800" b="1" dirty="0" smtClean="0"/>
              <a:t>DOSKONAŁY SŁUCHACZ</a:t>
            </a:r>
            <a:endParaRPr lang="en-US" altLang="en-US" sz="1800" b="1" dirty="0"/>
          </a:p>
        </p:txBody>
      </p:sp>
      <p:pic>
        <p:nvPicPr>
          <p:cNvPr id="1639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2657475"/>
            <a:ext cx="27098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4259263" y="2043114"/>
            <a:ext cx="4141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/>
              <a:t>Nauczyciel</a:t>
            </a:r>
            <a:r>
              <a:rPr lang="en-US" altLang="en-US" sz="1800" b="1" dirty="0"/>
              <a:t> </a:t>
            </a:r>
            <a:r>
              <a:rPr lang="pl-PL" altLang="en-US" sz="1800" b="1" dirty="0" smtClean="0"/>
              <a:t>SŁUCHACZ OKAZJONALNY</a:t>
            </a:r>
            <a:endParaRPr lang="en-US" altLang="en-US" sz="1800" b="1" dirty="0"/>
          </a:p>
        </p:txBody>
      </p:sp>
      <p:pic>
        <p:nvPicPr>
          <p:cNvPr id="1639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2613025"/>
            <a:ext cx="251777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17"/>
          <p:cNvSpPr txBox="1">
            <a:spLocks noChangeArrowheads="1"/>
          </p:cNvSpPr>
          <p:nvPr/>
        </p:nvSpPr>
        <p:spPr bwMode="auto">
          <a:xfrm>
            <a:off x="8357393" y="2043114"/>
            <a:ext cx="33563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 b="1" dirty="0" smtClean="0"/>
              <a:t>Nauczyciel WYMAGAJĄCY PRACY</a:t>
            </a:r>
            <a:endParaRPr lang="en-US" altLang="en-US" sz="1800" b="1" dirty="0"/>
          </a:p>
        </p:txBody>
      </p:sp>
      <p:sp>
        <p:nvSpPr>
          <p:cNvPr id="16396" name="TextBox 2"/>
          <p:cNvSpPr txBox="1">
            <a:spLocks noChangeArrowheads="1"/>
          </p:cNvSpPr>
          <p:nvPr/>
        </p:nvSpPr>
        <p:spPr bwMode="auto">
          <a:xfrm>
            <a:off x="573088" y="5124450"/>
            <a:ext cx="30056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1600" dirty="0" err="1" smtClean="0"/>
              <a:t>Zrozumie</a:t>
            </a:r>
            <a:r>
              <a:rPr lang="pl-PL" altLang="en-US" sz="1600" dirty="0" smtClean="0"/>
              <a:t>nie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perspektyw</a:t>
            </a:r>
            <a:r>
              <a:rPr lang="pl-PL" altLang="en-US" sz="1600" dirty="0" smtClean="0"/>
              <a:t>y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uczniów</a:t>
            </a:r>
            <a:r>
              <a:rPr lang="en-US" altLang="en-US" sz="1600" dirty="0"/>
              <a:t>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1600" dirty="0" err="1"/>
              <a:t>Jeśli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teraz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nie</a:t>
            </a:r>
            <a:r>
              <a:rPr lang="en-US" altLang="en-US" sz="1600" dirty="0"/>
              <a:t> jest to </a:t>
            </a:r>
            <a:r>
              <a:rPr lang="en-US" altLang="en-US" sz="1600" dirty="0" err="1"/>
              <a:t>wygodne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daj</a:t>
            </a:r>
            <a:r>
              <a:rPr lang="en-US" altLang="en-US" sz="1600" dirty="0"/>
              <a:t> </a:t>
            </a:r>
            <a:r>
              <a:rPr lang="en-US" altLang="en-US" sz="1600" dirty="0" err="1"/>
              <a:t>znać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uczniom</a:t>
            </a:r>
            <a:r>
              <a:rPr lang="en-US" altLang="en-US" sz="1600" dirty="0"/>
              <a:t>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1600" dirty="0" err="1"/>
              <a:t>Kiedy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uczniowie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mówią</a:t>
            </a:r>
            <a:r>
              <a:rPr lang="en-US" altLang="en-US" sz="1600" dirty="0"/>
              <a:t>, </a:t>
            </a:r>
            <a:r>
              <a:rPr lang="en-US" altLang="en-US" sz="1600" dirty="0" err="1" smtClean="0"/>
              <a:t>słuchaj</a:t>
            </a:r>
            <a:r>
              <a:rPr lang="pl-PL" altLang="en-US" sz="1600" dirty="0" smtClean="0"/>
              <a:t> </a:t>
            </a:r>
            <a:r>
              <a:rPr lang="en-US" altLang="en-US" sz="1600" dirty="0" err="1" smtClean="0"/>
              <a:t>całkowicie</a:t>
            </a:r>
            <a:r>
              <a:rPr lang="en-US" altLang="en-US" sz="1600" dirty="0"/>
              <a:t>!</a:t>
            </a:r>
          </a:p>
        </p:txBody>
      </p:sp>
      <p:sp>
        <p:nvSpPr>
          <p:cNvPr id="6" name="Arrow: Down 5"/>
          <p:cNvSpPr/>
          <p:nvPr/>
        </p:nvSpPr>
        <p:spPr>
          <a:xfrm>
            <a:off x="1776413" y="4716463"/>
            <a:ext cx="277812" cy="36988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Arrow: Down 18"/>
          <p:cNvSpPr/>
          <p:nvPr/>
        </p:nvSpPr>
        <p:spPr>
          <a:xfrm>
            <a:off x="5695950" y="4716463"/>
            <a:ext cx="279400" cy="36988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9" name="TextBox 19"/>
          <p:cNvSpPr txBox="1">
            <a:spLocks noChangeArrowheads="1"/>
          </p:cNvSpPr>
          <p:nvPr/>
        </p:nvSpPr>
        <p:spPr bwMode="auto">
          <a:xfrm>
            <a:off x="4449763" y="5124450"/>
            <a:ext cx="2709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1600" dirty="0" err="1"/>
              <a:t>Zapytaj</a:t>
            </a:r>
            <a:r>
              <a:rPr lang="en-US" altLang="en-US" sz="1600" dirty="0"/>
              <a:t>, a </a:t>
            </a:r>
            <a:r>
              <a:rPr lang="en-US" altLang="en-US" sz="1600" dirty="0" err="1"/>
              <a:t>nie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zakładaj</a:t>
            </a:r>
            <a:r>
              <a:rPr lang="en-US" altLang="en-US" sz="1600" dirty="0"/>
              <a:t>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1600" dirty="0" err="1"/>
              <a:t>Czytaj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mowę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ciała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uczniów</a:t>
            </a:r>
            <a:r>
              <a:rPr lang="en-US" altLang="en-US" sz="1600" dirty="0"/>
              <a:t>, a </a:t>
            </a:r>
            <a:r>
              <a:rPr lang="en-US" altLang="en-US" sz="1600" dirty="0" err="1"/>
              <a:t>nie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umysł</a:t>
            </a:r>
            <a:r>
              <a:rPr lang="en-US" altLang="en-US" sz="1600" dirty="0"/>
              <a:t>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1600" dirty="0" err="1" smtClean="0"/>
              <a:t>Słuchaji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nie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osądzaj</a:t>
            </a:r>
            <a:r>
              <a:rPr lang="en-US" altLang="en-US" sz="1600" dirty="0" smtClean="0"/>
              <a:t>- b</a:t>
            </a:r>
            <a:r>
              <a:rPr lang="pl-PL" altLang="en-US" sz="1600" dirty="0" err="1" smtClean="0"/>
              <a:t>ądź</a:t>
            </a:r>
            <a:r>
              <a:rPr lang="pl-PL" altLang="en-US" sz="1600" dirty="0" smtClean="0"/>
              <a:t> pasywny</a:t>
            </a:r>
            <a:r>
              <a:rPr lang="en-US" altLang="en-US" sz="1600" dirty="0" smtClean="0"/>
              <a:t>.</a:t>
            </a:r>
            <a:endParaRPr lang="en-US" altLang="en-US" sz="1600" dirty="0"/>
          </a:p>
        </p:txBody>
      </p:sp>
      <p:sp>
        <p:nvSpPr>
          <p:cNvPr id="16400" name="TextBox 20"/>
          <p:cNvSpPr txBox="1">
            <a:spLocks noChangeArrowheads="1"/>
          </p:cNvSpPr>
          <p:nvPr/>
        </p:nvSpPr>
        <p:spPr bwMode="auto">
          <a:xfrm>
            <a:off x="8401050" y="5035550"/>
            <a:ext cx="27098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1600" dirty="0" err="1"/>
              <a:t>Obejmij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ciszę</a:t>
            </a:r>
            <a:r>
              <a:rPr lang="en-US" altLang="en-US" sz="1600" dirty="0"/>
              <a:t>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1600" dirty="0" err="1"/>
              <a:t>Przerwij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studen</a:t>
            </a:r>
            <a:r>
              <a:rPr lang="pl-PL" altLang="en-US" sz="1600" dirty="0" err="1" smtClean="0"/>
              <a:t>towi</a:t>
            </a:r>
            <a:r>
              <a:rPr lang="en-US" altLang="en-US" sz="1600" dirty="0" smtClean="0"/>
              <a:t>;</a:t>
            </a:r>
            <a:endParaRPr lang="en-US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1600" dirty="0" err="1"/>
              <a:t>Przejmij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całą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kontrolę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nad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lekcjami</a:t>
            </a:r>
            <a:r>
              <a:rPr lang="en-US" altLang="en-US" sz="1600" dirty="0"/>
              <a:t> i </a:t>
            </a:r>
            <a:r>
              <a:rPr lang="en-US" altLang="en-US" sz="1600" dirty="0" err="1"/>
              <a:t>nie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angażuj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uczniów</a:t>
            </a:r>
            <a:r>
              <a:rPr lang="en-US" altLang="en-US" sz="1600" dirty="0"/>
              <a:t>.</a:t>
            </a:r>
          </a:p>
        </p:txBody>
      </p:sp>
      <p:sp>
        <p:nvSpPr>
          <p:cNvPr id="22" name="Arrow: Down 21"/>
          <p:cNvSpPr/>
          <p:nvPr/>
        </p:nvSpPr>
        <p:spPr>
          <a:xfrm>
            <a:off x="9394825" y="4651375"/>
            <a:ext cx="279400" cy="369888"/>
          </a:xfrm>
          <a:prstGeom prst="downArrow">
            <a:avLst/>
          </a:prstGeom>
          <a:solidFill>
            <a:srgbClr val="FF6B6B"/>
          </a:solidFill>
          <a:ln>
            <a:solidFill>
              <a:srgbClr val="FF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1604</Words>
  <Application>Microsoft Office PowerPoint</Application>
  <PresentationFormat>Niestandardowy</PresentationFormat>
  <Paragraphs>225</Paragraphs>
  <Slides>20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DeepL Translator</dc:creator>
  <cp:lastModifiedBy>Aleksandra Lenartwoicz</cp:lastModifiedBy>
  <cp:revision>306</cp:revision>
  <dcterms:created xsi:type="dcterms:W3CDTF">2019-01-24T13:31:01Z</dcterms:created>
  <dcterms:modified xsi:type="dcterms:W3CDTF">2020-07-18T18:42:26Z</dcterms:modified>
</cp:coreProperties>
</file>