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76" r:id="rId12"/>
    <p:sldId id="266" r:id="rId13"/>
    <p:sldId id="267" r:id="rId14"/>
    <p:sldId id="268" r:id="rId15"/>
    <p:sldId id="269" r:id="rId16"/>
    <p:sldId id="270" r:id="rId17"/>
    <p:sldId id="291" r:id="rId18"/>
    <p:sldId id="271" r:id="rId19"/>
    <p:sldId id="272" r:id="rId20"/>
    <p:sldId id="273" r:id="rId21"/>
    <p:sldId id="284" r:id="rId22"/>
    <p:sldId id="279" r:id="rId23"/>
    <p:sldId id="285" r:id="rId24"/>
    <p:sldId id="280" r:id="rId25"/>
    <p:sldId id="286" r:id="rId26"/>
    <p:sldId id="281" r:id="rId27"/>
    <p:sldId id="287" r:id="rId28"/>
    <p:sldId id="282" r:id="rId29"/>
    <p:sldId id="288" r:id="rId30"/>
    <p:sldId id="283" r:id="rId31"/>
    <p:sldId id="290" r:id="rId32"/>
    <p:sldId id="274" r:id="rId33"/>
    <p:sldId id="275"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81575" autoAdjust="0"/>
  </p:normalViewPr>
  <p:slideViewPr>
    <p:cSldViewPr snapToGrid="0">
      <p:cViewPr varScale="1">
        <p:scale>
          <a:sx n="84" d="100"/>
          <a:sy n="84" d="100"/>
        </p:scale>
        <p:origin x="192"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6B6B"/>
            </a:solidFill>
          </c:spPr>
          <c:dPt>
            <c:idx val="0"/>
            <c:bubble3D val="0"/>
            <c:spPr>
              <a:solidFill>
                <a:srgbClr val="FF6B6B"/>
              </a:solidFill>
              <a:ln w="19050">
                <a:solidFill>
                  <a:schemeClr val="lt1"/>
                </a:solidFill>
              </a:ln>
              <a:effectLst/>
            </c:spPr>
            <c:extLst>
              <c:ext xmlns:c16="http://schemas.microsoft.com/office/drawing/2014/chart" uri="{C3380CC4-5D6E-409C-BE32-E72D297353CC}">
                <c16:uniqueId val="{00000001-6FA6-44B4-B729-0AABB36A59BE}"/>
              </c:ext>
            </c:extLst>
          </c:dPt>
          <c:dPt>
            <c:idx val="1"/>
            <c:bubble3D val="0"/>
            <c:spPr>
              <a:solidFill>
                <a:srgbClr val="FF6B6B"/>
              </a:solidFill>
              <a:ln w="19050">
                <a:solidFill>
                  <a:schemeClr val="lt1"/>
                </a:solidFill>
              </a:ln>
              <a:effectLst/>
            </c:spPr>
            <c:extLst>
              <c:ext xmlns:c16="http://schemas.microsoft.com/office/drawing/2014/chart" uri="{C3380CC4-5D6E-409C-BE32-E72D297353CC}">
                <c16:uniqueId val="{00000003-6FA6-44B4-B729-0AABB36A59BE}"/>
              </c:ext>
            </c:extLst>
          </c:dPt>
          <c:dPt>
            <c:idx val="2"/>
            <c:bubble3D val="0"/>
            <c:spPr>
              <a:solidFill>
                <a:srgbClr val="FF6B6B"/>
              </a:solidFill>
              <a:ln w="19050">
                <a:solidFill>
                  <a:schemeClr val="lt1"/>
                </a:solidFill>
              </a:ln>
              <a:effectLst/>
            </c:spPr>
            <c:extLst>
              <c:ext xmlns:c16="http://schemas.microsoft.com/office/drawing/2014/chart" uri="{C3380CC4-5D6E-409C-BE32-E72D297353CC}">
                <c16:uniqueId val="{00000002-6FA6-44B4-B729-0AABB36A59BE}"/>
              </c:ext>
            </c:extLst>
          </c:dPt>
          <c:dPt>
            <c:idx val="3"/>
            <c:bubble3D val="0"/>
            <c:spPr>
              <a:solidFill>
                <a:srgbClr val="FF6B6B"/>
              </a:solidFill>
              <a:ln w="19050">
                <a:solidFill>
                  <a:schemeClr val="lt1"/>
                </a:solidFill>
              </a:ln>
              <a:effectLst/>
            </c:spPr>
            <c:extLst>
              <c:ext xmlns:c16="http://schemas.microsoft.com/office/drawing/2014/chart" uri="{C3380CC4-5D6E-409C-BE32-E72D297353CC}">
                <c16:uniqueId val="{00000007-A778-466E-B0F0-703DE4B6150F}"/>
              </c:ext>
            </c:extLst>
          </c:dPt>
          <c:cat>
            <c:numRef>
              <c:f>Sheet1!$A$2:$A$5</c:f>
              <c:numCache>
                <c:formatCode>General</c:formatCode>
                <c:ptCount val="4"/>
              </c:numCache>
            </c:numRef>
          </c:cat>
          <c:val>
            <c:numRef>
              <c:f>Sheet1!$B$2:$B$5</c:f>
              <c:numCache>
                <c:formatCode>General</c:formatCode>
                <c:ptCount val="4"/>
                <c:pt idx="0">
                  <c:v>33.299999999999997</c:v>
                </c:pt>
                <c:pt idx="1">
                  <c:v>33.299999999999997</c:v>
                </c:pt>
                <c:pt idx="2">
                  <c:v>33.299999999999997</c:v>
                </c:pt>
              </c:numCache>
            </c:numRef>
          </c:val>
          <c:extLst>
            <c:ext xmlns:c16="http://schemas.microsoft.com/office/drawing/2014/chart" uri="{C3380CC4-5D6E-409C-BE32-E72D297353CC}">
              <c16:uniqueId val="{00000000-6FA6-44B4-B729-0AABB36A59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FF6B6B"/>
            </a:solidFill>
          </c:spPr>
          <c:dPt>
            <c:idx val="0"/>
            <c:bubble3D val="0"/>
            <c:spPr>
              <a:solidFill>
                <a:srgbClr val="FF6B6B"/>
              </a:solidFill>
              <a:ln w="19050">
                <a:solidFill>
                  <a:schemeClr val="lt1"/>
                </a:solidFill>
              </a:ln>
              <a:effectLst/>
            </c:spPr>
            <c:extLst>
              <c:ext xmlns:c16="http://schemas.microsoft.com/office/drawing/2014/chart" uri="{C3380CC4-5D6E-409C-BE32-E72D297353CC}">
                <c16:uniqueId val="{00000001-D8FB-4788-ACAA-F27431204F4F}"/>
              </c:ext>
            </c:extLst>
          </c:dPt>
          <c:dPt>
            <c:idx val="1"/>
            <c:bubble3D val="0"/>
            <c:spPr>
              <a:solidFill>
                <a:srgbClr val="FF6B6B"/>
              </a:solidFill>
              <a:ln w="19050">
                <a:solidFill>
                  <a:schemeClr val="lt1"/>
                </a:solidFill>
              </a:ln>
              <a:effectLst/>
            </c:spPr>
            <c:extLst>
              <c:ext xmlns:c16="http://schemas.microsoft.com/office/drawing/2014/chart" uri="{C3380CC4-5D6E-409C-BE32-E72D297353CC}">
                <c16:uniqueId val="{00000003-D8FB-4788-ACAA-F27431204F4F}"/>
              </c:ext>
            </c:extLst>
          </c:dPt>
          <c:dPt>
            <c:idx val="2"/>
            <c:bubble3D val="0"/>
            <c:spPr>
              <a:solidFill>
                <a:srgbClr val="FF6B6B"/>
              </a:solidFill>
              <a:ln w="19050">
                <a:solidFill>
                  <a:schemeClr val="lt1"/>
                </a:solidFill>
              </a:ln>
              <a:effectLst/>
            </c:spPr>
            <c:extLst>
              <c:ext xmlns:c16="http://schemas.microsoft.com/office/drawing/2014/chart" uri="{C3380CC4-5D6E-409C-BE32-E72D297353CC}">
                <c16:uniqueId val="{00000005-D8FB-4788-ACAA-F27431204F4F}"/>
              </c:ext>
            </c:extLst>
          </c:dPt>
          <c:dPt>
            <c:idx val="3"/>
            <c:bubble3D val="0"/>
            <c:spPr>
              <a:solidFill>
                <a:srgbClr val="FF6B6B"/>
              </a:solidFill>
              <a:ln w="19050">
                <a:solidFill>
                  <a:schemeClr val="lt1"/>
                </a:solidFill>
              </a:ln>
              <a:effectLst/>
            </c:spPr>
            <c:extLst>
              <c:ext xmlns:c16="http://schemas.microsoft.com/office/drawing/2014/chart" uri="{C3380CC4-5D6E-409C-BE32-E72D297353CC}">
                <c16:uniqueId val="{00000007-D8FB-4788-ACAA-F27431204F4F}"/>
              </c:ext>
            </c:extLst>
          </c:dPt>
          <c:cat>
            <c:numRef>
              <c:f>Sheet1!$A$2:$A$5</c:f>
              <c:numCache>
                <c:formatCode>General</c:formatCode>
                <c:ptCount val="4"/>
              </c:numCache>
            </c:numRef>
          </c:cat>
          <c:val>
            <c:numRef>
              <c:f>Sheet1!$B$2:$B$5</c:f>
              <c:numCache>
                <c:formatCode>General</c:formatCode>
                <c:ptCount val="4"/>
                <c:pt idx="0">
                  <c:v>33.299999999999997</c:v>
                </c:pt>
                <c:pt idx="1">
                  <c:v>33.299999999999997</c:v>
                </c:pt>
                <c:pt idx="2">
                  <c:v>33.299999999999997</c:v>
                </c:pt>
              </c:numCache>
            </c:numRef>
          </c:val>
          <c:extLst>
            <c:ext xmlns:c16="http://schemas.microsoft.com/office/drawing/2014/chart" uri="{C3380CC4-5D6E-409C-BE32-E72D297353CC}">
              <c16:uniqueId val="{00000008-D8FB-4788-ACAA-F27431204F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28220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60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62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a:t>Los </a:t>
            </a:r>
            <a:r>
              <a:rPr lang="de-CH" dirty="0" err="1"/>
              <a:t>estilos</a:t>
            </a:r>
            <a:r>
              <a:rPr lang="de-CH" dirty="0"/>
              <a:t> de </a:t>
            </a:r>
            <a:r>
              <a:rPr lang="de-CH" dirty="0" err="1"/>
              <a:t>aprendizaje</a:t>
            </a:r>
            <a:r>
              <a:rPr lang="de-CH" dirty="0"/>
              <a:t> se </a:t>
            </a:r>
            <a:r>
              <a:rPr lang="de-CH" dirty="0" err="1"/>
              <a:t>utilizan</a:t>
            </a:r>
            <a:r>
              <a:rPr lang="de-CH" dirty="0"/>
              <a:t> </a:t>
            </a:r>
            <a:r>
              <a:rPr lang="de-CH" dirty="0" err="1"/>
              <a:t>para</a:t>
            </a:r>
            <a:r>
              <a:rPr lang="de-CH" dirty="0"/>
              <a:t> </a:t>
            </a:r>
            <a:r>
              <a:rPr lang="de-CH" dirty="0" err="1"/>
              <a:t>describir</a:t>
            </a:r>
            <a:r>
              <a:rPr lang="de-CH" dirty="0"/>
              <a:t> </a:t>
            </a:r>
            <a:r>
              <a:rPr lang="de-CH" dirty="0" err="1"/>
              <a:t>diferentes</a:t>
            </a:r>
            <a:r>
              <a:rPr lang="de-CH" dirty="0"/>
              <a:t> </a:t>
            </a:r>
            <a:r>
              <a:rPr lang="de-CH" dirty="0" err="1"/>
              <a:t>formas</a:t>
            </a:r>
            <a:r>
              <a:rPr lang="de-CH" dirty="0"/>
              <a:t> en </a:t>
            </a:r>
            <a:r>
              <a:rPr lang="de-CH" dirty="0" err="1"/>
              <a:t>que</a:t>
            </a:r>
            <a:r>
              <a:rPr lang="de-CH" dirty="0"/>
              <a:t> la </a:t>
            </a:r>
            <a:r>
              <a:rPr lang="de-CH" dirty="0" err="1"/>
              <a:t>enseñanza</a:t>
            </a:r>
            <a:r>
              <a:rPr lang="de-CH" dirty="0"/>
              <a:t> en </a:t>
            </a:r>
            <a:r>
              <a:rPr lang="de-CH" dirty="0" err="1"/>
              <a:t>el</a:t>
            </a:r>
            <a:r>
              <a:rPr lang="de-CH" dirty="0"/>
              <a:t> </a:t>
            </a:r>
            <a:r>
              <a:rPr lang="de-CH" dirty="0" err="1"/>
              <a:t>aula</a:t>
            </a:r>
            <a:r>
              <a:rPr lang="de-CH" dirty="0"/>
              <a:t> </a:t>
            </a:r>
            <a:r>
              <a:rPr lang="de-CH" dirty="0" err="1"/>
              <a:t>puede</a:t>
            </a:r>
            <a:r>
              <a:rPr lang="de-CH" dirty="0"/>
              <a:t> </a:t>
            </a:r>
            <a:r>
              <a:rPr lang="de-CH" dirty="0" err="1"/>
              <a:t>ser</a:t>
            </a:r>
            <a:r>
              <a:rPr lang="de-CH" dirty="0"/>
              <a:t> </a:t>
            </a:r>
            <a:r>
              <a:rPr lang="de-CH" dirty="0" err="1"/>
              <a:t>más</a:t>
            </a:r>
            <a:r>
              <a:rPr lang="de-CH" dirty="0"/>
              <a:t> </a:t>
            </a:r>
            <a:r>
              <a:rPr lang="de-CH" dirty="0" err="1"/>
              <a:t>efectiva</a:t>
            </a:r>
            <a:r>
              <a:rPr lang="de-CH" dirty="0"/>
              <a:t> </a:t>
            </a:r>
            <a:r>
              <a:rPr lang="de-CH" dirty="0" err="1"/>
              <a:t>para</a:t>
            </a:r>
            <a:r>
              <a:rPr lang="de-CH" dirty="0"/>
              <a:t> </a:t>
            </a:r>
            <a:r>
              <a:rPr lang="de-CH" dirty="0" err="1"/>
              <a:t>algunos</a:t>
            </a:r>
            <a:r>
              <a:rPr lang="de-CH" dirty="0"/>
              <a:t> </a:t>
            </a:r>
            <a:r>
              <a:rPr lang="de-CH" dirty="0" err="1"/>
              <a:t>alumnos</a:t>
            </a:r>
            <a:r>
              <a:rPr lang="de-CH" dirty="0"/>
              <a:t> </a:t>
            </a:r>
            <a:r>
              <a:rPr lang="de-CH" dirty="0" err="1"/>
              <a:t>y</a:t>
            </a:r>
            <a:r>
              <a:rPr lang="de-CH" dirty="0"/>
              <a:t> </a:t>
            </a:r>
            <a:r>
              <a:rPr lang="de-CH" dirty="0" err="1"/>
              <a:t>menos</a:t>
            </a:r>
            <a:r>
              <a:rPr lang="de-CH" dirty="0"/>
              <a:t> </a:t>
            </a:r>
            <a:r>
              <a:rPr lang="de-CH" dirty="0" err="1"/>
              <a:t>efectiva</a:t>
            </a:r>
            <a:r>
              <a:rPr lang="de-CH" dirty="0"/>
              <a:t> </a:t>
            </a:r>
            <a:r>
              <a:rPr lang="de-CH" dirty="0" err="1"/>
              <a:t>para</a:t>
            </a:r>
            <a:r>
              <a:rPr lang="de-CH" dirty="0"/>
              <a:t> </a:t>
            </a:r>
            <a:r>
              <a:rPr lang="de-CH" dirty="0" err="1"/>
              <a:t>otros</a:t>
            </a:r>
            <a:r>
              <a:rPr lang="de-CH" dirty="0"/>
              <a:t>. Las </a:t>
            </a:r>
            <a:r>
              <a:rPr lang="de-CH" dirty="0" err="1"/>
              <a:t>tres</a:t>
            </a:r>
            <a:r>
              <a:rPr lang="de-CH" dirty="0"/>
              <a:t> </a:t>
            </a:r>
            <a:r>
              <a:rPr lang="de-CH" dirty="0" err="1"/>
              <a:t>categorías</a:t>
            </a:r>
            <a:r>
              <a:rPr lang="de-CH" dirty="0"/>
              <a:t> </a:t>
            </a:r>
            <a:r>
              <a:rPr lang="de-CH" dirty="0" err="1"/>
              <a:t>más</a:t>
            </a:r>
            <a:r>
              <a:rPr lang="de-CH" dirty="0"/>
              <a:t> </a:t>
            </a:r>
            <a:r>
              <a:rPr lang="de-CH" dirty="0" err="1"/>
              <a:t>comunes</a:t>
            </a:r>
            <a:r>
              <a:rPr lang="de-CH" dirty="0"/>
              <a:t> </a:t>
            </a:r>
            <a:r>
              <a:rPr lang="de-CH" dirty="0" err="1"/>
              <a:t>son</a:t>
            </a:r>
            <a:r>
              <a:rPr lang="de-CH" dirty="0"/>
              <a:t> </a:t>
            </a:r>
            <a:r>
              <a:rPr lang="de-CH" dirty="0" err="1"/>
              <a:t>auditiva</a:t>
            </a:r>
            <a:r>
              <a:rPr lang="de-CH" dirty="0"/>
              <a:t>, </a:t>
            </a:r>
            <a:r>
              <a:rPr lang="de-CH" dirty="0" err="1"/>
              <a:t>visual</a:t>
            </a:r>
            <a:r>
              <a:rPr lang="de-CH" dirty="0"/>
              <a:t> </a:t>
            </a:r>
            <a:r>
              <a:rPr lang="de-CH" dirty="0" err="1"/>
              <a:t>y</a:t>
            </a:r>
            <a:r>
              <a:rPr lang="de-CH" dirty="0"/>
              <a:t> </a:t>
            </a:r>
            <a:r>
              <a:rPr lang="de-CH" dirty="0" err="1"/>
              <a:t>cinestésica</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Visual: </a:t>
            </a:r>
            <a:r>
              <a:rPr lang="de-CH" dirty="0" err="1"/>
              <a:t>tendrá</a:t>
            </a:r>
            <a:r>
              <a:rPr lang="de-CH" dirty="0"/>
              <a:t> </a:t>
            </a:r>
            <a:r>
              <a:rPr lang="de-CH" dirty="0" err="1"/>
              <a:t>una</a:t>
            </a:r>
            <a:r>
              <a:rPr lang="de-CH" dirty="0"/>
              <a:t> </a:t>
            </a:r>
            <a:r>
              <a:rPr lang="de-CH" dirty="0" err="1"/>
              <a:t>preferencia</a:t>
            </a:r>
            <a:r>
              <a:rPr lang="de-CH" dirty="0"/>
              <a:t> </a:t>
            </a:r>
            <a:r>
              <a:rPr lang="de-CH" dirty="0" err="1"/>
              <a:t>general</a:t>
            </a:r>
            <a:r>
              <a:rPr lang="de-CH" dirty="0"/>
              <a:t> </a:t>
            </a:r>
            <a:r>
              <a:rPr lang="de-CH" dirty="0" err="1"/>
              <a:t>para</a:t>
            </a:r>
            <a:r>
              <a:rPr lang="de-CH" dirty="0"/>
              <a:t> </a:t>
            </a:r>
            <a:r>
              <a:rPr lang="de-CH" dirty="0" err="1"/>
              <a:t>absorber</a:t>
            </a:r>
            <a:r>
              <a:rPr lang="de-CH" dirty="0"/>
              <a:t> </a:t>
            </a:r>
            <a:r>
              <a:rPr lang="de-CH" dirty="0" err="1"/>
              <a:t>información</a:t>
            </a:r>
            <a:r>
              <a:rPr lang="de-CH" dirty="0"/>
              <a:t> </a:t>
            </a:r>
            <a:r>
              <a:rPr lang="de-CH" dirty="0" err="1"/>
              <a:t>cuando</a:t>
            </a:r>
            <a:r>
              <a:rPr lang="de-CH" dirty="0"/>
              <a:t> </a:t>
            </a:r>
            <a:r>
              <a:rPr lang="de-CH" dirty="0" err="1"/>
              <a:t>esté</a:t>
            </a:r>
            <a:r>
              <a:rPr lang="de-CH" dirty="0"/>
              <a:t> en </a:t>
            </a:r>
            <a:r>
              <a:rPr lang="de-CH" dirty="0" err="1"/>
              <a:t>gráficos</a:t>
            </a:r>
            <a:r>
              <a:rPr lang="de-CH" dirty="0"/>
              <a:t>, </a:t>
            </a:r>
            <a:r>
              <a:rPr lang="de-CH" dirty="0" err="1"/>
              <a:t>imágenes</a:t>
            </a:r>
            <a:r>
              <a:rPr lang="de-CH" dirty="0"/>
              <a:t> </a:t>
            </a:r>
            <a:r>
              <a:rPr lang="de-CH" dirty="0" err="1"/>
              <a:t>y</a:t>
            </a:r>
            <a:r>
              <a:rPr lang="de-CH" dirty="0"/>
              <a:t> </a:t>
            </a:r>
            <a:r>
              <a:rPr lang="de-CH" dirty="0" err="1"/>
              <a:t>cuadros</a:t>
            </a:r>
            <a:endParaRPr lang="de-CH" dirty="0"/>
          </a:p>
          <a:p>
            <a:pPr marL="0" lvl="0" indent="0" algn="l" rtl="0">
              <a:spcBef>
                <a:spcPts val="0"/>
              </a:spcBef>
              <a:spcAft>
                <a:spcPts val="0"/>
              </a:spcAft>
              <a:buNone/>
            </a:pPr>
            <a:r>
              <a:rPr lang="de-CH" dirty="0" err="1"/>
              <a:t>Auditivo</a:t>
            </a:r>
            <a:r>
              <a:rPr lang="de-CH" dirty="0"/>
              <a:t>: </a:t>
            </a:r>
            <a:r>
              <a:rPr lang="de-CH" dirty="0" err="1"/>
              <a:t>tendrá</a:t>
            </a:r>
            <a:r>
              <a:rPr lang="de-CH" dirty="0"/>
              <a:t> </a:t>
            </a:r>
            <a:r>
              <a:rPr lang="de-CH" dirty="0" err="1"/>
              <a:t>una</a:t>
            </a:r>
            <a:r>
              <a:rPr lang="de-CH" dirty="0"/>
              <a:t> </a:t>
            </a:r>
            <a:r>
              <a:rPr lang="de-CH" dirty="0" err="1"/>
              <a:t>preferencia</a:t>
            </a:r>
            <a:r>
              <a:rPr lang="de-CH" dirty="0"/>
              <a:t> </a:t>
            </a:r>
            <a:r>
              <a:rPr lang="de-CH" dirty="0" err="1"/>
              <a:t>general</a:t>
            </a:r>
            <a:r>
              <a:rPr lang="de-CH" dirty="0"/>
              <a:t> </a:t>
            </a:r>
            <a:r>
              <a:rPr lang="de-CH" dirty="0" err="1"/>
              <a:t>por</a:t>
            </a:r>
            <a:r>
              <a:rPr lang="de-CH" dirty="0"/>
              <a:t> </a:t>
            </a:r>
            <a:r>
              <a:rPr lang="de-CH" dirty="0" err="1"/>
              <a:t>escuchar</a:t>
            </a:r>
            <a:r>
              <a:rPr lang="de-CH" dirty="0"/>
              <a:t>, a </a:t>
            </a:r>
            <a:r>
              <a:rPr lang="de-CH" dirty="0" err="1"/>
              <a:t>menudo</a:t>
            </a:r>
            <a:r>
              <a:rPr lang="de-CH" dirty="0"/>
              <a:t> </a:t>
            </a:r>
            <a:r>
              <a:rPr lang="de-CH" dirty="0" err="1"/>
              <a:t>optará</a:t>
            </a:r>
            <a:r>
              <a:rPr lang="de-CH" dirty="0"/>
              <a:t> </a:t>
            </a:r>
            <a:r>
              <a:rPr lang="de-CH" dirty="0" err="1"/>
              <a:t>por</a:t>
            </a:r>
            <a:r>
              <a:rPr lang="de-CH" dirty="0"/>
              <a:t> la </a:t>
            </a:r>
            <a:r>
              <a:rPr lang="de-CH" dirty="0" err="1"/>
              <a:t>repetición</a:t>
            </a:r>
            <a:r>
              <a:rPr lang="de-CH" dirty="0"/>
              <a:t> oral o </a:t>
            </a:r>
            <a:r>
              <a:rPr lang="de-CH" dirty="0" err="1"/>
              <a:t>preferirá</a:t>
            </a:r>
            <a:r>
              <a:rPr lang="de-CH" dirty="0"/>
              <a:t> </a:t>
            </a:r>
            <a:r>
              <a:rPr lang="de-CH" dirty="0" err="1"/>
              <a:t>escuchar</a:t>
            </a:r>
            <a:r>
              <a:rPr lang="de-CH" dirty="0"/>
              <a:t> a </a:t>
            </a:r>
            <a:r>
              <a:rPr lang="de-CH" dirty="0" err="1"/>
              <a:t>alguien</a:t>
            </a:r>
            <a:r>
              <a:rPr lang="de-CH" dirty="0"/>
              <a:t> </a:t>
            </a:r>
            <a:r>
              <a:rPr lang="de-CH" dirty="0" err="1"/>
              <a:t>hablar</a:t>
            </a:r>
            <a:endParaRPr lang="de-CH" dirty="0"/>
          </a:p>
          <a:p>
            <a:pPr marL="0" lvl="0" indent="0" algn="l" rtl="0">
              <a:spcBef>
                <a:spcPts val="0"/>
              </a:spcBef>
              <a:spcAft>
                <a:spcPts val="0"/>
              </a:spcAft>
              <a:buNone/>
            </a:pPr>
            <a:r>
              <a:rPr lang="de-CH" dirty="0" err="1"/>
              <a:t>Cinestésico</a:t>
            </a:r>
            <a:r>
              <a:rPr lang="de-CH" dirty="0"/>
              <a:t>: </a:t>
            </a:r>
            <a:r>
              <a:rPr lang="de-CH" dirty="0" err="1"/>
              <a:t>generalmente</a:t>
            </a:r>
            <a:r>
              <a:rPr lang="de-CH" dirty="0"/>
              <a:t> </a:t>
            </a:r>
            <a:r>
              <a:rPr lang="de-CH" dirty="0" err="1"/>
              <a:t>tendrá</a:t>
            </a:r>
            <a:r>
              <a:rPr lang="de-CH" dirty="0"/>
              <a:t> </a:t>
            </a:r>
            <a:r>
              <a:rPr lang="de-CH" dirty="0" err="1"/>
              <a:t>una</a:t>
            </a:r>
            <a:r>
              <a:rPr lang="de-CH" dirty="0"/>
              <a:t> </a:t>
            </a:r>
            <a:r>
              <a:rPr lang="de-CH" dirty="0" err="1"/>
              <a:t>respuesta</a:t>
            </a:r>
            <a:r>
              <a:rPr lang="de-CH" dirty="0"/>
              <a:t> </a:t>
            </a:r>
            <a:r>
              <a:rPr lang="de-CH" dirty="0" err="1"/>
              <a:t>positiva</a:t>
            </a:r>
            <a:r>
              <a:rPr lang="de-CH" dirty="0"/>
              <a:t> al </a:t>
            </a:r>
            <a:r>
              <a:rPr lang="de-CH" dirty="0" err="1"/>
              <a:t>tocar</a:t>
            </a:r>
            <a:r>
              <a:rPr lang="de-CH" dirty="0"/>
              <a:t> o </a:t>
            </a:r>
            <a:r>
              <a:rPr lang="de-CH" dirty="0" err="1"/>
              <a:t>sentir</a:t>
            </a:r>
            <a:r>
              <a:rPr lang="de-CH" dirty="0"/>
              <a:t> </a:t>
            </a:r>
            <a:r>
              <a:rPr lang="de-CH" dirty="0" err="1"/>
              <a:t>algo</a:t>
            </a:r>
            <a:r>
              <a:rPr lang="de-CH" dirty="0"/>
              <a:t>, </a:t>
            </a:r>
            <a:r>
              <a:rPr lang="de-CH" dirty="0" err="1"/>
              <a:t>como</a:t>
            </a:r>
            <a:r>
              <a:rPr lang="de-CH" dirty="0"/>
              <a:t> </a:t>
            </a:r>
            <a:r>
              <a:rPr lang="de-CH" dirty="0" err="1"/>
              <a:t>un</a:t>
            </a:r>
            <a:r>
              <a:rPr lang="de-CH" dirty="0"/>
              <a:t> </a:t>
            </a:r>
            <a:r>
              <a:rPr lang="de-CH" dirty="0" err="1"/>
              <a:t>accesorio</a:t>
            </a:r>
            <a:r>
              <a:rPr lang="de-CH" dirty="0"/>
              <a:t> o </a:t>
            </a:r>
            <a:r>
              <a:rPr lang="de-CH" dirty="0" err="1"/>
              <a:t>un</a:t>
            </a:r>
            <a:r>
              <a:rPr lang="de-CH" dirty="0"/>
              <a:t> </a:t>
            </a:r>
            <a:r>
              <a:rPr lang="de-CH" dirty="0" err="1"/>
              <a:t>objeto</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Los </a:t>
            </a:r>
            <a:r>
              <a:rPr lang="de-CH" dirty="0" err="1"/>
              <a:t>tres</a:t>
            </a:r>
            <a:r>
              <a:rPr lang="de-CH" dirty="0"/>
              <a:t> </a:t>
            </a:r>
            <a:r>
              <a:rPr lang="de-CH" dirty="0" err="1"/>
              <a:t>estilos</a:t>
            </a:r>
            <a:r>
              <a:rPr lang="de-CH" dirty="0"/>
              <a:t> </a:t>
            </a:r>
            <a:r>
              <a:rPr lang="de-CH" dirty="0" err="1"/>
              <a:t>son</a:t>
            </a:r>
            <a:r>
              <a:rPr lang="de-CH" dirty="0"/>
              <a:t> </a:t>
            </a:r>
            <a:r>
              <a:rPr lang="de-CH" dirty="0" err="1"/>
              <a:t>muy</a:t>
            </a:r>
            <a:r>
              <a:rPr lang="de-CH" dirty="0"/>
              <a:t> </a:t>
            </a:r>
            <a:r>
              <a:rPr lang="de-CH" dirty="0" err="1"/>
              <a:t>populares</a:t>
            </a:r>
            <a:r>
              <a:rPr lang="de-CH" dirty="0"/>
              <a:t> entre los </a:t>
            </a:r>
            <a:r>
              <a:rPr lang="de-CH" dirty="0" err="1"/>
              <a:t>educadores</a:t>
            </a:r>
            <a:r>
              <a:rPr lang="de-CH" dirty="0"/>
              <a:t> </a:t>
            </a:r>
            <a:r>
              <a:rPr lang="de-CH" dirty="0" err="1"/>
              <a:t>y</a:t>
            </a:r>
            <a:r>
              <a:rPr lang="de-CH" dirty="0"/>
              <a:t> los </a:t>
            </a:r>
            <a:r>
              <a:rPr lang="de-CH" dirty="0" err="1"/>
              <a:t>estudios</a:t>
            </a:r>
            <a:r>
              <a:rPr lang="de-CH" dirty="0"/>
              <a:t> (Dekker et al., 2012) </a:t>
            </a:r>
            <a:r>
              <a:rPr lang="de-CH" dirty="0" err="1"/>
              <a:t>han</a:t>
            </a:r>
            <a:r>
              <a:rPr lang="de-CH" dirty="0"/>
              <a:t> </a:t>
            </a:r>
            <a:r>
              <a:rPr lang="de-CH" dirty="0" err="1"/>
              <a:t>encontrado</a:t>
            </a:r>
            <a:r>
              <a:rPr lang="de-CH" dirty="0"/>
              <a:t> </a:t>
            </a:r>
            <a:r>
              <a:rPr lang="de-CH" dirty="0" err="1"/>
              <a:t>que</a:t>
            </a:r>
            <a:r>
              <a:rPr lang="de-CH" dirty="0"/>
              <a:t> </a:t>
            </a:r>
            <a:r>
              <a:rPr lang="de-CH" dirty="0" err="1"/>
              <a:t>hasta</a:t>
            </a:r>
            <a:r>
              <a:rPr lang="de-CH" dirty="0"/>
              <a:t> </a:t>
            </a:r>
            <a:r>
              <a:rPr lang="de-CH" dirty="0" err="1"/>
              <a:t>el</a:t>
            </a:r>
            <a:r>
              <a:rPr lang="de-CH" dirty="0"/>
              <a:t> 90% de los </a:t>
            </a:r>
            <a:r>
              <a:rPr lang="de-CH" dirty="0" err="1"/>
              <a:t>maestros</a:t>
            </a:r>
            <a:r>
              <a:rPr lang="de-CH" dirty="0"/>
              <a:t> </a:t>
            </a:r>
            <a:r>
              <a:rPr lang="de-CH" dirty="0" err="1"/>
              <a:t>creen</a:t>
            </a:r>
            <a:r>
              <a:rPr lang="de-CH" dirty="0"/>
              <a:t> </a:t>
            </a:r>
            <a:r>
              <a:rPr lang="de-CH" dirty="0" err="1"/>
              <a:t>que</a:t>
            </a:r>
            <a:r>
              <a:rPr lang="de-CH" dirty="0"/>
              <a:t> </a:t>
            </a:r>
            <a:r>
              <a:rPr lang="de-CH" dirty="0" err="1"/>
              <a:t>hay</a:t>
            </a:r>
            <a:r>
              <a:rPr lang="de-CH" dirty="0"/>
              <a:t> </a:t>
            </a:r>
            <a:r>
              <a:rPr lang="de-CH" dirty="0" err="1"/>
              <a:t>una</a:t>
            </a:r>
            <a:r>
              <a:rPr lang="de-CH" dirty="0"/>
              <a:t> </a:t>
            </a:r>
            <a:r>
              <a:rPr lang="de-CH" dirty="0" err="1"/>
              <a:t>entrega</a:t>
            </a:r>
            <a:r>
              <a:rPr lang="de-CH" dirty="0"/>
              <a:t> </a:t>
            </a:r>
            <a:r>
              <a:rPr lang="de-CH" dirty="0" err="1"/>
              <a:t>óptima</a:t>
            </a:r>
            <a:r>
              <a:rPr lang="de-CH" dirty="0"/>
              <a:t> </a:t>
            </a:r>
            <a:r>
              <a:rPr lang="de-CH" dirty="0" err="1"/>
              <a:t>para</a:t>
            </a:r>
            <a:r>
              <a:rPr lang="de-CH" dirty="0"/>
              <a:t> </a:t>
            </a:r>
            <a:r>
              <a:rPr lang="de-CH" dirty="0" err="1"/>
              <a:t>el</a:t>
            </a:r>
            <a:r>
              <a:rPr lang="de-CH" dirty="0"/>
              <a:t> </a:t>
            </a:r>
            <a:r>
              <a:rPr lang="de-CH" dirty="0" err="1"/>
              <a:t>estilo</a:t>
            </a:r>
            <a:r>
              <a:rPr lang="de-CH" dirty="0"/>
              <a:t> de </a:t>
            </a:r>
            <a:r>
              <a:rPr lang="de-CH" dirty="0" err="1"/>
              <a:t>cada</a:t>
            </a:r>
            <a:r>
              <a:rPr lang="de-CH" dirty="0"/>
              <a:t> </a:t>
            </a:r>
            <a:r>
              <a:rPr lang="de-CH" dirty="0" err="1"/>
              <a:t>alumno</a:t>
            </a:r>
            <a:r>
              <a:rPr lang="de-CH" dirty="0"/>
              <a:t>. </a:t>
            </a:r>
            <a:r>
              <a:rPr lang="de-CH" dirty="0" err="1"/>
              <a:t>Esto</a:t>
            </a:r>
            <a:r>
              <a:rPr lang="de-CH" dirty="0"/>
              <a:t> </a:t>
            </a:r>
            <a:r>
              <a:rPr lang="de-CH" dirty="0" err="1"/>
              <a:t>podría</a:t>
            </a:r>
            <a:r>
              <a:rPr lang="de-CH" dirty="0"/>
              <a:t> </a:t>
            </a:r>
            <a:r>
              <a:rPr lang="de-CH" dirty="0" err="1"/>
              <a:t>deberse</a:t>
            </a:r>
            <a:r>
              <a:rPr lang="de-CH" dirty="0"/>
              <a:t> a </a:t>
            </a:r>
            <a:r>
              <a:rPr lang="de-CH" dirty="0" err="1"/>
              <a:t>que</a:t>
            </a:r>
            <a:r>
              <a:rPr lang="de-CH" dirty="0"/>
              <a:t> los </a:t>
            </a:r>
            <a:r>
              <a:rPr lang="de-CH" dirty="0" err="1"/>
              <a:t>tres</a:t>
            </a:r>
            <a:r>
              <a:rPr lang="de-CH" dirty="0"/>
              <a:t> </a:t>
            </a:r>
            <a:r>
              <a:rPr lang="de-CH" dirty="0" err="1"/>
              <a:t>estilos</a:t>
            </a:r>
            <a:r>
              <a:rPr lang="de-CH" dirty="0"/>
              <a:t> se </a:t>
            </a:r>
            <a:r>
              <a:rPr lang="de-CH" dirty="0" err="1"/>
              <a:t>sienten</a:t>
            </a:r>
            <a:r>
              <a:rPr lang="de-CH" dirty="0"/>
              <a:t> </a:t>
            </a:r>
            <a:r>
              <a:rPr lang="de-CH" dirty="0" err="1"/>
              <a:t>altamente</a:t>
            </a:r>
            <a:r>
              <a:rPr lang="de-CH" dirty="0"/>
              <a:t> </a:t>
            </a:r>
            <a:r>
              <a:rPr lang="de-CH" dirty="0" err="1"/>
              <a:t>intuitivos</a:t>
            </a:r>
            <a:r>
              <a:rPr lang="de-CH" dirty="0"/>
              <a:t>. </a:t>
            </a:r>
            <a:r>
              <a:rPr lang="de-CH" dirty="0" err="1"/>
              <a:t>Estamos</a:t>
            </a:r>
            <a:r>
              <a:rPr lang="de-CH" dirty="0"/>
              <a:t> al </a:t>
            </a:r>
            <a:r>
              <a:rPr lang="de-CH" dirty="0" err="1"/>
              <a:t>tanto</a:t>
            </a:r>
            <a:r>
              <a:rPr lang="de-CH" dirty="0"/>
              <a:t> de los </a:t>
            </a:r>
            <a:r>
              <a:rPr lang="de-CH" dirty="0" err="1"/>
              <a:t>llamados</a:t>
            </a:r>
            <a:r>
              <a:rPr lang="de-CH" dirty="0"/>
              <a:t> de la </a:t>
            </a:r>
            <a:r>
              <a:rPr lang="de-CH" dirty="0" err="1"/>
              <a:t>academia</a:t>
            </a:r>
            <a:r>
              <a:rPr lang="de-CH" dirty="0"/>
              <a:t> </a:t>
            </a:r>
            <a:r>
              <a:rPr lang="de-CH" dirty="0" err="1"/>
              <a:t>para</a:t>
            </a:r>
            <a:r>
              <a:rPr lang="de-CH" dirty="0"/>
              <a:t> </a:t>
            </a:r>
            <a:r>
              <a:rPr lang="de-CH" dirty="0" err="1"/>
              <a:t>un</a:t>
            </a:r>
            <a:r>
              <a:rPr lang="de-CH" dirty="0"/>
              <a:t> </a:t>
            </a:r>
            <a:r>
              <a:rPr lang="de-CH" dirty="0" err="1"/>
              <a:t>impulso</a:t>
            </a:r>
            <a:r>
              <a:rPr lang="de-CH" dirty="0"/>
              <a:t> </a:t>
            </a:r>
            <a:r>
              <a:rPr lang="de-CH" dirty="0" err="1"/>
              <a:t>hacia</a:t>
            </a:r>
            <a:r>
              <a:rPr lang="de-CH" dirty="0"/>
              <a:t> </a:t>
            </a:r>
            <a:r>
              <a:rPr lang="de-CH" dirty="0" err="1"/>
              <a:t>prácticas</a:t>
            </a:r>
            <a:r>
              <a:rPr lang="de-CH" dirty="0"/>
              <a:t> </a:t>
            </a:r>
            <a:r>
              <a:rPr lang="de-CH" dirty="0" err="1"/>
              <a:t>más</a:t>
            </a:r>
            <a:r>
              <a:rPr lang="de-CH" dirty="0"/>
              <a:t> </a:t>
            </a:r>
            <a:r>
              <a:rPr lang="de-CH" dirty="0" err="1"/>
              <a:t>basadas</a:t>
            </a:r>
            <a:r>
              <a:rPr lang="de-CH" dirty="0"/>
              <a:t> en </a:t>
            </a:r>
            <a:r>
              <a:rPr lang="de-CH" dirty="0" err="1"/>
              <a:t>evidencia</a:t>
            </a:r>
            <a:r>
              <a:rPr lang="de-CH" dirty="0"/>
              <a:t> </a:t>
            </a:r>
            <a:r>
              <a:rPr lang="de-CH" dirty="0" err="1"/>
              <a:t>y</a:t>
            </a:r>
            <a:r>
              <a:rPr lang="de-CH" dirty="0"/>
              <a:t> </a:t>
            </a:r>
            <a:r>
              <a:rPr lang="de-CH" dirty="0" err="1"/>
              <a:t>apoyamos</a:t>
            </a:r>
            <a:r>
              <a:rPr lang="de-CH" dirty="0"/>
              <a:t> </a:t>
            </a:r>
            <a:r>
              <a:rPr lang="de-CH" dirty="0" err="1"/>
              <a:t>esto</a:t>
            </a:r>
            <a:r>
              <a:rPr lang="de-CH" dirty="0"/>
              <a:t>. En </a:t>
            </a:r>
            <a:r>
              <a:rPr lang="de-CH" dirty="0" err="1"/>
              <a:t>este</a:t>
            </a:r>
            <a:r>
              <a:rPr lang="de-CH" dirty="0"/>
              <a:t> </a:t>
            </a:r>
            <a:r>
              <a:rPr lang="de-CH" dirty="0" err="1"/>
              <a:t>curso</a:t>
            </a:r>
            <a:r>
              <a:rPr lang="de-CH" dirty="0"/>
              <a:t> </a:t>
            </a:r>
            <a:r>
              <a:rPr lang="de-CH" dirty="0" err="1"/>
              <a:t>no</a:t>
            </a:r>
            <a:r>
              <a:rPr lang="de-CH" dirty="0"/>
              <a:t> </a:t>
            </a:r>
            <a:r>
              <a:rPr lang="de-CH" dirty="0" err="1"/>
              <a:t>intentamos</a:t>
            </a:r>
            <a:r>
              <a:rPr lang="de-CH" dirty="0"/>
              <a:t> </a:t>
            </a:r>
            <a:r>
              <a:rPr lang="de-CH" dirty="0" err="1"/>
              <a:t>abogar</a:t>
            </a:r>
            <a:r>
              <a:rPr lang="de-CH" dirty="0"/>
              <a:t> </a:t>
            </a:r>
            <a:r>
              <a:rPr lang="de-CH" dirty="0" err="1"/>
              <a:t>por</a:t>
            </a:r>
            <a:r>
              <a:rPr lang="de-CH" dirty="0"/>
              <a:t> </a:t>
            </a:r>
            <a:r>
              <a:rPr lang="de-CH" dirty="0" err="1"/>
              <a:t>identificar</a:t>
            </a:r>
            <a:r>
              <a:rPr lang="de-CH" dirty="0"/>
              <a:t> </a:t>
            </a:r>
            <a:r>
              <a:rPr lang="de-CH" dirty="0" err="1"/>
              <a:t>el</a:t>
            </a:r>
            <a:r>
              <a:rPr lang="de-CH" dirty="0"/>
              <a:t> </a:t>
            </a:r>
            <a:r>
              <a:rPr lang="de-CH" dirty="0" err="1"/>
              <a:t>estilo</a:t>
            </a:r>
            <a:r>
              <a:rPr lang="de-CH" dirty="0"/>
              <a:t> de </a:t>
            </a:r>
            <a:r>
              <a:rPr lang="de-CH" dirty="0" err="1"/>
              <a:t>cada</a:t>
            </a:r>
            <a:r>
              <a:rPr lang="de-CH" dirty="0"/>
              <a:t> </a:t>
            </a:r>
            <a:r>
              <a:rPr lang="de-CH" dirty="0" err="1"/>
              <a:t>alumno</a:t>
            </a:r>
            <a:r>
              <a:rPr lang="de-CH" dirty="0"/>
              <a:t> </a:t>
            </a:r>
            <a:r>
              <a:rPr lang="de-CH" dirty="0" err="1"/>
              <a:t>y</a:t>
            </a:r>
            <a:r>
              <a:rPr lang="de-CH" dirty="0"/>
              <a:t> </a:t>
            </a:r>
            <a:r>
              <a:rPr lang="de-CH" dirty="0" err="1"/>
              <a:t>ajustar</a:t>
            </a:r>
            <a:r>
              <a:rPr lang="de-CH" dirty="0"/>
              <a:t> </a:t>
            </a:r>
            <a:r>
              <a:rPr lang="de-CH" dirty="0" err="1"/>
              <a:t>su</a:t>
            </a:r>
            <a:r>
              <a:rPr lang="de-CH" dirty="0"/>
              <a:t> </a:t>
            </a:r>
            <a:r>
              <a:rPr lang="de-CH" dirty="0" err="1"/>
              <a:t>estilo</a:t>
            </a:r>
            <a:r>
              <a:rPr lang="de-CH" dirty="0"/>
              <a:t> de </a:t>
            </a:r>
            <a:r>
              <a:rPr lang="de-CH" dirty="0" err="1"/>
              <a:t>enseñanza</a:t>
            </a:r>
            <a:r>
              <a:rPr lang="de-CH" dirty="0"/>
              <a:t> </a:t>
            </a:r>
            <a:r>
              <a:rPr lang="de-CH" dirty="0" err="1"/>
              <a:t>para</a:t>
            </a:r>
            <a:r>
              <a:rPr lang="de-CH" dirty="0"/>
              <a:t> </a:t>
            </a:r>
            <a:r>
              <a:rPr lang="de-CH" dirty="0" err="1"/>
              <a:t>obtener</a:t>
            </a:r>
            <a:r>
              <a:rPr lang="de-CH" dirty="0"/>
              <a:t> </a:t>
            </a:r>
            <a:r>
              <a:rPr lang="de-CH" dirty="0" err="1"/>
              <a:t>un</a:t>
            </a:r>
            <a:r>
              <a:rPr lang="de-CH" dirty="0"/>
              <a:t> </a:t>
            </a:r>
            <a:r>
              <a:rPr lang="de-CH" dirty="0" err="1"/>
              <a:t>aporte</a:t>
            </a:r>
            <a:r>
              <a:rPr lang="de-CH" dirty="0"/>
              <a:t> </a:t>
            </a:r>
            <a:r>
              <a:rPr lang="de-CH" dirty="0" err="1"/>
              <a:t>óptimo</a:t>
            </a:r>
            <a:r>
              <a:rPr lang="de-CH" dirty="0"/>
              <a:t>. En </a:t>
            </a:r>
            <a:r>
              <a:rPr lang="de-CH" dirty="0" err="1"/>
              <a:t>cambio</a:t>
            </a:r>
            <a:r>
              <a:rPr lang="de-CH" dirty="0"/>
              <a:t>, nos </a:t>
            </a:r>
            <a:r>
              <a:rPr lang="de-CH" dirty="0" err="1"/>
              <a:t>gustaría</a:t>
            </a:r>
            <a:r>
              <a:rPr lang="de-CH" dirty="0"/>
              <a:t> </a:t>
            </a:r>
            <a:r>
              <a:rPr lang="de-CH" dirty="0" err="1"/>
              <a:t>ofrecer</a:t>
            </a:r>
            <a:r>
              <a:rPr lang="de-CH" dirty="0"/>
              <a:t> </a:t>
            </a:r>
            <a:r>
              <a:rPr lang="de-CH" dirty="0" err="1"/>
              <a:t>estas</a:t>
            </a:r>
            <a:r>
              <a:rPr lang="de-CH" dirty="0"/>
              <a:t> </a:t>
            </a:r>
            <a:r>
              <a:rPr lang="de-CH" dirty="0" err="1"/>
              <a:t>tres</a:t>
            </a:r>
            <a:r>
              <a:rPr lang="de-CH" dirty="0"/>
              <a:t> </a:t>
            </a:r>
            <a:r>
              <a:rPr lang="de-CH" dirty="0" err="1"/>
              <a:t>categorías</a:t>
            </a:r>
            <a:r>
              <a:rPr lang="de-CH" dirty="0"/>
              <a:t> de </a:t>
            </a:r>
            <a:r>
              <a:rPr lang="de-CH" dirty="0" err="1"/>
              <a:t>preferencia</a:t>
            </a:r>
            <a:r>
              <a:rPr lang="de-CH" dirty="0"/>
              <a:t> </a:t>
            </a:r>
            <a:r>
              <a:rPr lang="de-CH" dirty="0" err="1"/>
              <a:t>como</a:t>
            </a:r>
            <a:r>
              <a:rPr lang="de-CH" dirty="0"/>
              <a:t> uno de los "</a:t>
            </a:r>
            <a:r>
              <a:rPr lang="de-CH" dirty="0" err="1"/>
              <a:t>mapas</a:t>
            </a:r>
            <a:r>
              <a:rPr lang="de-CH" dirty="0"/>
              <a:t>" </a:t>
            </a:r>
            <a:r>
              <a:rPr lang="de-CH" dirty="0" err="1"/>
              <a:t>que</a:t>
            </a:r>
            <a:r>
              <a:rPr lang="de-CH" dirty="0"/>
              <a:t> los </a:t>
            </a:r>
            <a:r>
              <a:rPr lang="de-CH" dirty="0" err="1"/>
              <a:t>maestros</a:t>
            </a:r>
            <a:r>
              <a:rPr lang="de-CH" dirty="0"/>
              <a:t> </a:t>
            </a:r>
            <a:r>
              <a:rPr lang="de-CH" dirty="0" err="1"/>
              <a:t>pueden</a:t>
            </a:r>
            <a:r>
              <a:rPr lang="de-CH" dirty="0"/>
              <a:t> </a:t>
            </a:r>
            <a:r>
              <a:rPr lang="de-CH" dirty="0" err="1"/>
              <a:t>usar</a:t>
            </a:r>
            <a:r>
              <a:rPr lang="de-CH" dirty="0"/>
              <a:t> </a:t>
            </a:r>
            <a:r>
              <a:rPr lang="de-CH" dirty="0" err="1"/>
              <a:t>para</a:t>
            </a:r>
            <a:r>
              <a:rPr lang="de-CH" dirty="0"/>
              <a:t> dar </a:t>
            </a:r>
            <a:r>
              <a:rPr lang="de-CH" dirty="0" err="1"/>
              <a:t>sentido</a:t>
            </a:r>
            <a:r>
              <a:rPr lang="de-CH" dirty="0"/>
              <a:t> </a:t>
            </a:r>
            <a:r>
              <a:rPr lang="de-CH" dirty="0" err="1"/>
              <a:t>y</a:t>
            </a:r>
            <a:r>
              <a:rPr lang="de-CH" dirty="0"/>
              <a:t> </a:t>
            </a:r>
            <a:r>
              <a:rPr lang="de-CH" dirty="0" err="1"/>
              <a:t>mostrar</a:t>
            </a:r>
            <a:r>
              <a:rPr lang="de-CH" dirty="0"/>
              <a:t> </a:t>
            </a:r>
            <a:r>
              <a:rPr lang="de-CH" dirty="0" err="1"/>
              <a:t>sensibilidad</a:t>
            </a:r>
            <a:r>
              <a:rPr lang="de-CH" dirty="0"/>
              <a:t> a las </a:t>
            </a:r>
            <a:r>
              <a:rPr lang="de-CH" dirty="0" err="1"/>
              <a:t>cosas</a:t>
            </a:r>
            <a:r>
              <a:rPr lang="de-CH" dirty="0"/>
              <a:t> </a:t>
            </a:r>
            <a:r>
              <a:rPr lang="de-CH" dirty="0" err="1"/>
              <a:t>que</a:t>
            </a:r>
            <a:r>
              <a:rPr lang="de-CH" dirty="0"/>
              <a:t> </a:t>
            </a:r>
            <a:r>
              <a:rPr lang="de-CH" dirty="0" err="1"/>
              <a:t>nuestros</a:t>
            </a:r>
            <a:r>
              <a:rPr lang="de-CH" dirty="0"/>
              <a:t> </a:t>
            </a:r>
            <a:r>
              <a:rPr lang="de-CH" dirty="0" err="1"/>
              <a:t>alumnos</a:t>
            </a:r>
            <a:r>
              <a:rPr lang="de-CH" dirty="0"/>
              <a:t> </a:t>
            </a:r>
            <a:r>
              <a:rPr lang="de-CH" dirty="0" err="1"/>
              <a:t>dicen</a:t>
            </a:r>
            <a:r>
              <a:rPr lang="de-CH" dirty="0"/>
              <a:t> en </a:t>
            </a:r>
            <a:r>
              <a:rPr lang="de-CH" dirty="0" err="1"/>
              <a:t>el</a:t>
            </a:r>
            <a:r>
              <a:rPr lang="de-CH" dirty="0"/>
              <a:t> </a:t>
            </a:r>
            <a:r>
              <a:rPr lang="de-CH" dirty="0" err="1"/>
              <a:t>aula</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De </a:t>
            </a:r>
            <a:r>
              <a:rPr lang="de-CH" dirty="0" err="1"/>
              <a:t>esta</a:t>
            </a:r>
            <a:r>
              <a:rPr lang="de-CH" dirty="0"/>
              <a:t> </a:t>
            </a:r>
            <a:r>
              <a:rPr lang="de-CH" dirty="0" err="1"/>
              <a:t>manera</a:t>
            </a:r>
            <a:r>
              <a:rPr lang="de-CH" dirty="0"/>
              <a:t>, </a:t>
            </a:r>
            <a:r>
              <a:rPr lang="de-CH" dirty="0" err="1"/>
              <a:t>sugerimos</a:t>
            </a:r>
            <a:r>
              <a:rPr lang="de-CH" dirty="0"/>
              <a:t> </a:t>
            </a:r>
            <a:r>
              <a:rPr lang="de-CH" dirty="0" err="1"/>
              <a:t>usar</a:t>
            </a:r>
            <a:r>
              <a:rPr lang="de-CH" dirty="0"/>
              <a:t> </a:t>
            </a:r>
            <a:r>
              <a:rPr lang="de-CH" dirty="0" err="1"/>
              <a:t>estos</a:t>
            </a:r>
            <a:r>
              <a:rPr lang="de-CH" dirty="0"/>
              <a:t> </a:t>
            </a:r>
            <a:r>
              <a:rPr lang="de-CH" dirty="0" err="1"/>
              <a:t>estilos</a:t>
            </a:r>
            <a:r>
              <a:rPr lang="de-CH" dirty="0"/>
              <a:t> </a:t>
            </a:r>
            <a:r>
              <a:rPr lang="de-CH" dirty="0" err="1"/>
              <a:t>como</a:t>
            </a:r>
            <a:r>
              <a:rPr lang="de-CH" dirty="0"/>
              <a:t> </a:t>
            </a:r>
            <a:r>
              <a:rPr lang="de-CH" dirty="0" err="1"/>
              <a:t>punto</a:t>
            </a:r>
            <a:r>
              <a:rPr lang="de-CH" dirty="0"/>
              <a:t> de </a:t>
            </a:r>
            <a:r>
              <a:rPr lang="de-CH" dirty="0" err="1"/>
              <a:t>partida</a:t>
            </a:r>
            <a:r>
              <a:rPr lang="de-CH" dirty="0"/>
              <a:t> </a:t>
            </a:r>
            <a:r>
              <a:rPr lang="de-CH" dirty="0" err="1"/>
              <a:t>para</a:t>
            </a:r>
            <a:r>
              <a:rPr lang="de-CH" dirty="0"/>
              <a:t> la </a:t>
            </a:r>
            <a:r>
              <a:rPr lang="de-CH" dirty="0" err="1"/>
              <a:t>discusión</a:t>
            </a:r>
            <a:r>
              <a:rPr lang="de-CH" dirty="0"/>
              <a:t> </a:t>
            </a:r>
            <a:r>
              <a:rPr lang="de-CH" dirty="0" err="1"/>
              <a:t>sobre</a:t>
            </a:r>
            <a:r>
              <a:rPr lang="de-CH" dirty="0"/>
              <a:t> </a:t>
            </a:r>
            <a:r>
              <a:rPr lang="de-CH" dirty="0" err="1"/>
              <a:t>experiencias</a:t>
            </a:r>
            <a:r>
              <a:rPr lang="de-CH" dirty="0"/>
              <a:t> de </a:t>
            </a:r>
            <a:r>
              <a:rPr lang="de-CH" dirty="0" err="1"/>
              <a:t>aprendizaje</a:t>
            </a:r>
            <a:r>
              <a:rPr lang="de-CH" dirty="0"/>
              <a:t> </a:t>
            </a:r>
            <a:r>
              <a:rPr lang="de-CH" dirty="0" err="1"/>
              <a:t>exitosas</a:t>
            </a:r>
            <a:r>
              <a:rPr lang="de-CH" dirty="0"/>
              <a:t> </a:t>
            </a:r>
            <a:r>
              <a:rPr lang="de-CH" dirty="0" err="1"/>
              <a:t>con</a:t>
            </a:r>
            <a:r>
              <a:rPr lang="de-CH" dirty="0"/>
              <a:t> </a:t>
            </a:r>
            <a:r>
              <a:rPr lang="de-CH" dirty="0" err="1"/>
              <a:t>sus</a:t>
            </a:r>
            <a:r>
              <a:rPr lang="de-CH" dirty="0"/>
              <a:t> </a:t>
            </a:r>
            <a:r>
              <a:rPr lang="de-CH" dirty="0" err="1"/>
              <a:t>alumnos</a:t>
            </a:r>
            <a:r>
              <a:rPr lang="de-CH" dirty="0"/>
              <a:t>.</a:t>
            </a:r>
            <a:endParaRPr lang="en-GB" sz="1100" b="0" i="0" u="none" strike="noStrike" cap="none" dirty="0">
              <a:solidFill>
                <a:srgbClr val="000000"/>
              </a:solidFill>
              <a:effectLst/>
              <a:latin typeface="Arial"/>
              <a:cs typeface="Arial"/>
              <a:sym typeface="Arial"/>
            </a:endParaRPr>
          </a:p>
        </p:txBody>
      </p:sp>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7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f8b7e016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Trabajo</a:t>
            </a:r>
            <a:r>
              <a:rPr lang="de-CH" b="1" dirty="0"/>
              <a:t> en </a:t>
            </a:r>
            <a:r>
              <a:rPr lang="de-CH" b="1" dirty="0" err="1"/>
              <a:t>grupo</a:t>
            </a:r>
            <a:r>
              <a:rPr lang="de-CH" b="1" dirty="0"/>
              <a:t> (10-15 </a:t>
            </a:r>
            <a:r>
              <a:rPr lang="de-CH" b="1" dirty="0" err="1"/>
              <a:t>minutos</a:t>
            </a:r>
            <a:r>
              <a:rPr lang="de-CH" b="1" dirty="0"/>
              <a:t>)</a:t>
            </a:r>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err="1"/>
              <a:t>Dígales</a:t>
            </a:r>
            <a:r>
              <a:rPr lang="de-CH" b="0" dirty="0"/>
              <a:t> a los </a:t>
            </a:r>
            <a:r>
              <a:rPr lang="de-CH" b="0" dirty="0" err="1"/>
              <a:t>maestros</a:t>
            </a:r>
            <a:r>
              <a:rPr lang="de-CH" b="0" dirty="0"/>
              <a:t> </a:t>
            </a:r>
            <a:r>
              <a:rPr lang="de-CH" b="0" dirty="0" err="1"/>
              <a:t>que</a:t>
            </a:r>
            <a:r>
              <a:rPr lang="de-CH" b="0" dirty="0"/>
              <a:t> </a:t>
            </a:r>
            <a:r>
              <a:rPr lang="de-CH" b="0" dirty="0" err="1"/>
              <a:t>ahora</a:t>
            </a:r>
            <a:r>
              <a:rPr lang="de-CH" b="0" dirty="0"/>
              <a:t> van a </a:t>
            </a:r>
            <a:r>
              <a:rPr lang="de-CH" b="0" dirty="0" err="1"/>
              <a:t>reflexionar</a:t>
            </a:r>
            <a:r>
              <a:rPr lang="de-CH" b="0" dirty="0"/>
              <a:t> </a:t>
            </a:r>
            <a:r>
              <a:rPr lang="de-CH" b="0" dirty="0" err="1"/>
              <a:t>sobre</a:t>
            </a:r>
            <a:r>
              <a:rPr lang="de-CH" b="0" dirty="0"/>
              <a:t> </a:t>
            </a:r>
            <a:r>
              <a:rPr lang="de-CH" b="0" dirty="0" err="1"/>
              <a:t>algunas</a:t>
            </a:r>
            <a:r>
              <a:rPr lang="de-CH" b="0" dirty="0"/>
              <a:t> </a:t>
            </a:r>
            <a:r>
              <a:rPr lang="de-CH" b="0" dirty="0" err="1"/>
              <a:t>citas</a:t>
            </a:r>
            <a:r>
              <a:rPr lang="de-CH" b="0" dirty="0"/>
              <a:t> de los </a:t>
            </a:r>
            <a:r>
              <a:rPr lang="de-CH" b="0" dirty="0" err="1"/>
              <a:t>estudiantes</a:t>
            </a:r>
            <a:r>
              <a:rPr lang="de-CH" b="0" dirty="0"/>
              <a:t>. </a:t>
            </a:r>
            <a:r>
              <a:rPr lang="de-CH" b="0" dirty="0" err="1"/>
              <a:t>Aliéntelos</a:t>
            </a:r>
            <a:r>
              <a:rPr lang="de-CH" b="0" dirty="0"/>
              <a:t> a </a:t>
            </a:r>
            <a:r>
              <a:rPr lang="de-CH" b="0" dirty="0" err="1"/>
              <a:t>ser</a:t>
            </a:r>
            <a:r>
              <a:rPr lang="de-CH" b="0" dirty="0"/>
              <a:t> </a:t>
            </a:r>
            <a:r>
              <a:rPr lang="de-CH" b="0" dirty="0" err="1"/>
              <a:t>abiertos</a:t>
            </a:r>
            <a:r>
              <a:rPr lang="de-CH" b="0" dirty="0"/>
              <a:t> </a:t>
            </a:r>
            <a:r>
              <a:rPr lang="de-CH" b="0" dirty="0" err="1"/>
              <a:t>y</a:t>
            </a:r>
            <a:r>
              <a:rPr lang="de-CH" b="0" dirty="0"/>
              <a:t> </a:t>
            </a:r>
            <a:r>
              <a:rPr lang="de-CH" b="0" dirty="0" err="1"/>
              <a:t>compartir</a:t>
            </a:r>
            <a:r>
              <a:rPr lang="de-CH" b="0" dirty="0"/>
              <a:t> </a:t>
            </a:r>
            <a:r>
              <a:rPr lang="de-CH" b="0" dirty="0" err="1"/>
              <a:t>ideas</a:t>
            </a:r>
            <a:r>
              <a:rPr lang="de-CH" b="0" dirty="0"/>
              <a:t> en </a:t>
            </a:r>
            <a:r>
              <a:rPr lang="de-CH" b="0" dirty="0" err="1"/>
              <a:t>este</a:t>
            </a:r>
            <a:r>
              <a:rPr lang="de-CH" b="0" dirty="0"/>
              <a:t> </a:t>
            </a:r>
            <a:r>
              <a:rPr lang="de-CH" b="0" dirty="0" err="1"/>
              <a:t>momento</a:t>
            </a:r>
            <a:r>
              <a:rPr lang="de-CH" b="0" dirty="0"/>
              <a:t>. </a:t>
            </a:r>
            <a:r>
              <a:rPr lang="de-CH" b="0" dirty="0" err="1"/>
              <a:t>El</a:t>
            </a:r>
            <a:r>
              <a:rPr lang="de-CH" b="0" dirty="0"/>
              <a:t> </a:t>
            </a:r>
            <a:r>
              <a:rPr lang="de-CH" b="0" dirty="0" err="1"/>
              <a:t>enfoque</a:t>
            </a:r>
            <a:r>
              <a:rPr lang="de-CH" b="0" dirty="0"/>
              <a:t> </a:t>
            </a:r>
            <a:r>
              <a:rPr lang="de-CH" b="0" dirty="0" err="1"/>
              <a:t>debe</a:t>
            </a:r>
            <a:r>
              <a:rPr lang="de-CH" b="0" dirty="0"/>
              <a:t> </a:t>
            </a:r>
            <a:r>
              <a:rPr lang="de-CH" b="0" dirty="0" err="1"/>
              <a:t>estar</a:t>
            </a:r>
            <a:r>
              <a:rPr lang="de-CH" b="0" dirty="0"/>
              <a:t> en la </a:t>
            </a:r>
            <a:r>
              <a:rPr lang="de-CH" b="0" dirty="0" err="1"/>
              <a:t>discusión</a:t>
            </a:r>
            <a:r>
              <a:rPr lang="de-CH" b="0" dirty="0"/>
              <a:t> de </a:t>
            </a:r>
            <a:r>
              <a:rPr lang="de-CH" b="0" dirty="0" err="1"/>
              <a:t>ideas</a:t>
            </a:r>
            <a:r>
              <a:rPr lang="de-CH" b="0" dirty="0"/>
              <a:t>, </a:t>
            </a:r>
            <a:r>
              <a:rPr lang="de-CH" b="0" dirty="0" err="1"/>
              <a:t>no</a:t>
            </a:r>
            <a:r>
              <a:rPr lang="de-CH" b="0" dirty="0"/>
              <a:t> en </a:t>
            </a:r>
            <a:r>
              <a:rPr lang="de-CH" b="0" dirty="0" err="1"/>
              <a:t>respuestas</a:t>
            </a:r>
            <a:r>
              <a:rPr lang="de-CH" b="0" dirty="0"/>
              <a:t> </a:t>
            </a:r>
            <a:r>
              <a:rPr lang="de-CH" b="0" dirty="0" err="1"/>
              <a:t>correctas</a:t>
            </a:r>
            <a:r>
              <a:rPr lang="de-CH" b="0" dirty="0"/>
              <a:t> o </a:t>
            </a:r>
            <a:r>
              <a:rPr lang="de-CH" b="0" dirty="0" err="1"/>
              <a:t>incorrectas</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a:t>Antes de </a:t>
            </a:r>
            <a:r>
              <a:rPr lang="de-CH" b="0" dirty="0" err="1"/>
              <a:t>comenzar</a:t>
            </a:r>
            <a:r>
              <a:rPr lang="de-CH" b="0" dirty="0"/>
              <a:t>, </a:t>
            </a:r>
            <a:r>
              <a:rPr lang="de-CH" b="0" dirty="0" err="1"/>
              <a:t>dígales</a:t>
            </a:r>
            <a:r>
              <a:rPr lang="de-CH" b="0" dirty="0"/>
              <a:t> a los </a:t>
            </a:r>
            <a:r>
              <a:rPr lang="de-CH" b="0" dirty="0" err="1"/>
              <a:t>maestros</a:t>
            </a:r>
            <a:r>
              <a:rPr lang="de-CH" b="0" dirty="0"/>
              <a:t> </a:t>
            </a:r>
            <a:r>
              <a:rPr lang="de-CH" b="0" dirty="0" err="1"/>
              <a:t>que</a:t>
            </a:r>
            <a:r>
              <a:rPr lang="de-CH" b="0" dirty="0"/>
              <a:t> </a:t>
            </a:r>
            <a:r>
              <a:rPr lang="de-CH" b="0" dirty="0" err="1"/>
              <a:t>esto</a:t>
            </a:r>
            <a:r>
              <a:rPr lang="de-CH" b="0" dirty="0"/>
              <a:t> </a:t>
            </a:r>
            <a:r>
              <a:rPr lang="de-CH" b="0" dirty="0" err="1"/>
              <a:t>puede</a:t>
            </a:r>
            <a:r>
              <a:rPr lang="de-CH" b="0" dirty="0"/>
              <a:t> o </a:t>
            </a:r>
            <a:r>
              <a:rPr lang="de-CH" b="0" dirty="0" err="1"/>
              <a:t>no</a:t>
            </a:r>
            <a:r>
              <a:rPr lang="de-CH" b="0" dirty="0"/>
              <a:t> </a:t>
            </a:r>
            <a:r>
              <a:rPr lang="de-CH" b="0" dirty="0" err="1"/>
              <a:t>tener</a:t>
            </a:r>
            <a:r>
              <a:rPr lang="de-CH" b="0" dirty="0"/>
              <a:t> </a:t>
            </a:r>
            <a:r>
              <a:rPr lang="de-CH" b="0" dirty="0" err="1"/>
              <a:t>vínculos</a:t>
            </a:r>
            <a:r>
              <a:rPr lang="de-CH" b="0" dirty="0"/>
              <a:t> </a:t>
            </a:r>
            <a:r>
              <a:rPr lang="de-CH" b="0" dirty="0" err="1"/>
              <a:t>con</a:t>
            </a:r>
            <a:r>
              <a:rPr lang="de-CH" b="0" dirty="0"/>
              <a:t> </a:t>
            </a:r>
            <a:r>
              <a:rPr lang="de-CH" b="0" dirty="0" err="1"/>
              <a:t>el</a:t>
            </a:r>
            <a:r>
              <a:rPr lang="de-CH" b="0" dirty="0"/>
              <a:t> </a:t>
            </a:r>
            <a:r>
              <a:rPr lang="de-CH" b="0" dirty="0" err="1"/>
              <a:t>modelo</a:t>
            </a:r>
            <a:r>
              <a:rPr lang="de-CH" b="0" dirty="0"/>
              <a:t> </a:t>
            </a:r>
            <a:r>
              <a:rPr lang="de-CH" b="0" dirty="0" err="1"/>
              <a:t>visual</a:t>
            </a:r>
            <a:r>
              <a:rPr lang="de-CH" b="0" dirty="0"/>
              <a:t>, </a:t>
            </a:r>
            <a:r>
              <a:rPr lang="de-CH" b="0" dirty="0" err="1"/>
              <a:t>auditivo</a:t>
            </a:r>
            <a:r>
              <a:rPr lang="de-CH" b="0" dirty="0"/>
              <a:t> o </a:t>
            </a:r>
            <a:r>
              <a:rPr lang="de-CH" b="0" dirty="0" err="1"/>
              <a:t>cinestésico</a:t>
            </a:r>
            <a:r>
              <a:rPr lang="de-CH" b="0" dirty="0"/>
              <a:t> </a:t>
            </a:r>
            <a:r>
              <a:rPr lang="de-CH" b="0" dirty="0" err="1"/>
              <a:t>presentado</a:t>
            </a:r>
            <a:r>
              <a:rPr lang="de-CH" b="0" dirty="0"/>
              <a:t>.</a:t>
            </a:r>
          </a:p>
        </p:txBody>
      </p:sp>
      <p:sp>
        <p:nvSpPr>
          <p:cNvPr id="168" name="Google Shape;168;g4f8b7e016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51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40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3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633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Clase</a:t>
            </a:r>
            <a:r>
              <a:rPr lang="de-CH" b="1" dirty="0"/>
              <a:t> </a:t>
            </a:r>
            <a:r>
              <a:rPr lang="de-CH" b="1" dirty="0" err="1"/>
              <a:t>abierta</a:t>
            </a:r>
            <a:r>
              <a:rPr lang="de-CH" b="1" dirty="0"/>
              <a:t>, 3-5 </a:t>
            </a:r>
            <a:r>
              <a:rPr lang="de-CH" b="1" dirty="0" err="1"/>
              <a:t>minutos</a:t>
            </a:r>
            <a:endParaRPr lang="de-CH" b="1" dirty="0"/>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err="1"/>
              <a:t>Haga</a:t>
            </a:r>
            <a:r>
              <a:rPr lang="de-CH" b="0" dirty="0"/>
              <a:t> la </a:t>
            </a:r>
            <a:r>
              <a:rPr lang="de-CH" b="0" dirty="0" err="1"/>
              <a:t>pregunta</a:t>
            </a:r>
            <a:r>
              <a:rPr lang="de-CH" b="0" dirty="0"/>
              <a:t> </a:t>
            </a:r>
            <a:r>
              <a:rPr lang="de-CH" b="0" dirty="0" err="1"/>
              <a:t>y</a:t>
            </a:r>
            <a:r>
              <a:rPr lang="de-CH" b="0" dirty="0"/>
              <a:t> </a:t>
            </a:r>
            <a:r>
              <a:rPr lang="de-CH" b="0" dirty="0" err="1"/>
              <a:t>vea</a:t>
            </a:r>
            <a:r>
              <a:rPr lang="de-CH" b="0" dirty="0"/>
              <a:t> </a:t>
            </a:r>
            <a:r>
              <a:rPr lang="de-CH" b="0" dirty="0" err="1"/>
              <a:t>qué</a:t>
            </a:r>
            <a:r>
              <a:rPr lang="de-CH" b="0" dirty="0"/>
              <a:t> </a:t>
            </a:r>
            <a:r>
              <a:rPr lang="de-CH" b="0" dirty="0" err="1"/>
              <a:t>respuestas</a:t>
            </a:r>
            <a:r>
              <a:rPr lang="de-CH" b="0" dirty="0"/>
              <a:t> le </a:t>
            </a:r>
            <a:r>
              <a:rPr lang="de-CH" b="0" dirty="0" err="1"/>
              <a:t>dan</a:t>
            </a:r>
            <a:r>
              <a:rPr lang="de-CH" b="0" dirty="0"/>
              <a:t> los </a:t>
            </a:r>
            <a:r>
              <a:rPr lang="de-CH" b="0" dirty="0" err="1"/>
              <a:t>maestros</a:t>
            </a:r>
            <a:r>
              <a:rPr lang="de-CH" b="0" dirty="0"/>
              <a:t>. </a:t>
            </a:r>
            <a:r>
              <a:rPr lang="de-CH" b="0" dirty="0" err="1"/>
              <a:t>Evite</a:t>
            </a:r>
            <a:r>
              <a:rPr lang="de-CH" b="0" dirty="0"/>
              <a:t> </a:t>
            </a:r>
            <a:r>
              <a:rPr lang="de-CH" b="0" dirty="0" err="1"/>
              <a:t>evaluar</a:t>
            </a:r>
            <a:r>
              <a:rPr lang="de-CH" b="0" dirty="0"/>
              <a:t> las </a:t>
            </a:r>
            <a:r>
              <a:rPr lang="de-CH" b="0" dirty="0" err="1"/>
              <a:t>respuestas</a:t>
            </a:r>
            <a:r>
              <a:rPr lang="de-CH" b="0" dirty="0"/>
              <a:t> </a:t>
            </a:r>
            <a:r>
              <a:rPr lang="de-CH" b="0" dirty="0" err="1"/>
              <a:t>todavía</a:t>
            </a:r>
            <a:r>
              <a:rPr lang="de-CH" b="0" dirty="0"/>
              <a:t> </a:t>
            </a:r>
            <a:r>
              <a:rPr lang="de-CH" b="0" dirty="0" err="1"/>
              <a:t>y</a:t>
            </a:r>
            <a:r>
              <a:rPr lang="de-CH" b="0" dirty="0"/>
              <a:t> </a:t>
            </a:r>
            <a:r>
              <a:rPr lang="de-CH" b="0" dirty="0" err="1"/>
              <a:t>aliente</a:t>
            </a:r>
            <a:r>
              <a:rPr lang="de-CH" b="0" dirty="0"/>
              <a:t> a los </a:t>
            </a:r>
            <a:r>
              <a:rPr lang="de-CH" b="0" dirty="0" err="1"/>
              <a:t>maestros</a:t>
            </a:r>
            <a:r>
              <a:rPr lang="de-CH" b="0" dirty="0"/>
              <a:t> a </a:t>
            </a:r>
            <a:r>
              <a:rPr lang="de-CH" b="0" dirty="0" err="1"/>
              <a:t>compartir</a:t>
            </a:r>
            <a:r>
              <a:rPr lang="de-CH" b="0" dirty="0"/>
              <a:t> </a:t>
            </a:r>
            <a:r>
              <a:rPr lang="de-CH" b="0" dirty="0" err="1"/>
              <a:t>más</a:t>
            </a:r>
            <a:r>
              <a:rPr lang="de-CH" b="0" dirty="0"/>
              <a:t>.</a:t>
            </a:r>
            <a:endParaRPr b="0" dirty="0"/>
          </a:p>
        </p:txBody>
      </p:sp>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33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Siguiendo</a:t>
            </a:r>
            <a:r>
              <a:rPr lang="de-CH" b="1" dirty="0"/>
              <a:t> las dos </a:t>
            </a:r>
            <a:r>
              <a:rPr lang="de-CH" b="1" dirty="0" err="1"/>
              <a:t>diapositivas</a:t>
            </a:r>
            <a:r>
              <a:rPr lang="de-CH" b="1" dirty="0"/>
              <a:t> 5-10 </a:t>
            </a:r>
            <a:r>
              <a:rPr lang="de-CH" b="1" dirty="0" err="1"/>
              <a:t>minutos</a:t>
            </a:r>
            <a:endParaRPr lang="de-CH" b="1" dirty="0"/>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a:t>¿</a:t>
            </a:r>
            <a:r>
              <a:rPr lang="de-CH" b="0" dirty="0" err="1"/>
              <a:t>Cómo</a:t>
            </a:r>
            <a:r>
              <a:rPr lang="de-CH" b="0" dirty="0"/>
              <a:t> </a:t>
            </a:r>
            <a:r>
              <a:rPr lang="de-CH" b="0" dirty="0" err="1"/>
              <a:t>pueden</a:t>
            </a:r>
            <a:r>
              <a:rPr lang="de-CH" b="0" dirty="0"/>
              <a:t> los </a:t>
            </a:r>
            <a:r>
              <a:rPr lang="de-CH" b="0" dirty="0" err="1"/>
              <a:t>alumnos</a:t>
            </a:r>
            <a:r>
              <a:rPr lang="de-CH" b="0" dirty="0"/>
              <a:t> </a:t>
            </a:r>
            <a:r>
              <a:rPr lang="de-CH" b="0" dirty="0" err="1"/>
              <a:t>expresar</a:t>
            </a:r>
            <a:r>
              <a:rPr lang="de-CH" b="0" dirty="0"/>
              <a:t> </a:t>
            </a:r>
            <a:r>
              <a:rPr lang="de-CH" b="0" dirty="0" err="1"/>
              <a:t>que</a:t>
            </a:r>
            <a:r>
              <a:rPr lang="de-CH" b="0" dirty="0"/>
              <a:t> </a:t>
            </a:r>
            <a:r>
              <a:rPr lang="de-CH" b="0" dirty="0" err="1"/>
              <a:t>thex</a:t>
            </a:r>
            <a:r>
              <a:rPr lang="de-CH" b="0" dirty="0"/>
              <a:t> se </a:t>
            </a:r>
            <a:r>
              <a:rPr lang="de-CH" b="0" dirty="0" err="1"/>
              <a:t>siente</a:t>
            </a:r>
            <a:r>
              <a:rPr lang="de-CH" b="0" dirty="0"/>
              <a:t> "a </a:t>
            </a:r>
            <a:r>
              <a:rPr lang="de-CH" b="0" dirty="0" err="1"/>
              <a:t>cargo</a:t>
            </a:r>
            <a:r>
              <a:rPr lang="de-CH" b="0" dirty="0"/>
              <a:t>" de </a:t>
            </a:r>
            <a:r>
              <a:rPr lang="de-CH" b="0" dirty="0" err="1"/>
              <a:t>su</a:t>
            </a:r>
            <a:r>
              <a:rPr lang="de-CH" b="0" dirty="0"/>
              <a:t> </a:t>
            </a:r>
            <a:r>
              <a:rPr lang="de-CH" b="0" dirty="0" err="1"/>
              <a:t>aprendizaje</a:t>
            </a:r>
            <a:r>
              <a:rPr lang="de-CH" b="0" dirty="0"/>
              <a:t>?</a:t>
            </a:r>
          </a:p>
          <a:p>
            <a:pPr marL="0" lvl="0" indent="0" algn="l" rtl="0">
              <a:spcBef>
                <a:spcPts val="0"/>
              </a:spcBef>
              <a:spcAft>
                <a:spcPts val="0"/>
              </a:spcAft>
              <a:buNone/>
            </a:pPr>
            <a:r>
              <a:rPr lang="de-CH" b="0" dirty="0"/>
              <a:t>Mercer (2012) </a:t>
            </a:r>
            <a:r>
              <a:rPr lang="de-CH" b="0" dirty="0" err="1"/>
              <a:t>identifica</a:t>
            </a:r>
            <a:r>
              <a:rPr lang="de-CH" b="0" dirty="0"/>
              <a:t> </a:t>
            </a:r>
            <a:r>
              <a:rPr lang="de-CH" b="0" dirty="0" err="1"/>
              <a:t>tres</a:t>
            </a:r>
            <a:r>
              <a:rPr lang="de-CH" b="0" dirty="0"/>
              <a:t> </a:t>
            </a:r>
            <a:r>
              <a:rPr lang="de-CH" b="0" dirty="0" err="1"/>
              <a:t>aspectos</a:t>
            </a:r>
            <a:r>
              <a:rPr lang="de-CH" b="0" dirty="0"/>
              <a:t> de la </a:t>
            </a:r>
            <a:r>
              <a:rPr lang="de-CH" b="0" dirty="0" err="1"/>
              <a:t>agencia</a:t>
            </a:r>
            <a:r>
              <a:rPr lang="de-CH" b="0" dirty="0"/>
              <a:t> de </a:t>
            </a:r>
            <a:r>
              <a:rPr lang="de-CH" b="0" dirty="0" err="1"/>
              <a:t>aprendizaje</a:t>
            </a:r>
            <a:r>
              <a:rPr lang="de-CH" b="0" dirty="0"/>
              <a:t>, o </a:t>
            </a:r>
            <a:r>
              <a:rPr lang="de-CH" b="0" dirty="0" err="1"/>
              <a:t>sentirse</a:t>
            </a:r>
            <a:r>
              <a:rPr lang="de-CH" b="0" dirty="0"/>
              <a:t> "a </a:t>
            </a:r>
            <a:r>
              <a:rPr lang="de-CH" b="0" dirty="0" err="1"/>
              <a:t>cargo</a:t>
            </a:r>
            <a:r>
              <a:rPr lang="de-CH" b="0" dirty="0"/>
              <a:t>"</a:t>
            </a:r>
          </a:p>
          <a:p>
            <a:pPr marL="0" lvl="0" indent="0" algn="l" rtl="0">
              <a:spcBef>
                <a:spcPts val="0"/>
              </a:spcBef>
              <a:spcAft>
                <a:spcPts val="0"/>
              </a:spcAft>
              <a:buNone/>
            </a:pPr>
            <a:endParaRPr lang="de-CH" b="1" dirty="0"/>
          </a:p>
          <a:p>
            <a:pPr marL="0" lvl="0" indent="0" algn="l" rtl="0">
              <a:spcBef>
                <a:spcPts val="0"/>
              </a:spcBef>
              <a:spcAft>
                <a:spcPts val="0"/>
              </a:spcAft>
              <a:buNone/>
            </a:pPr>
            <a:r>
              <a:rPr lang="de-CH" b="1" dirty="0"/>
              <a:t>Interpersonal: </a:t>
            </a:r>
            <a:r>
              <a:rPr lang="de-CH" b="0" dirty="0" err="1"/>
              <a:t>un</a:t>
            </a:r>
            <a:r>
              <a:rPr lang="de-CH" b="0" dirty="0"/>
              <a:t> </a:t>
            </a:r>
            <a:r>
              <a:rPr lang="de-CH" b="0" dirty="0" err="1"/>
              <a:t>alumno</a:t>
            </a:r>
            <a:r>
              <a:rPr lang="de-CH" b="0" dirty="0"/>
              <a:t> </a:t>
            </a:r>
            <a:r>
              <a:rPr lang="de-CH" b="0" dirty="0" err="1"/>
              <a:t>puede</a:t>
            </a:r>
            <a:r>
              <a:rPr lang="de-CH" b="0" dirty="0"/>
              <a:t> </a:t>
            </a:r>
            <a:r>
              <a:rPr lang="de-CH" b="0" dirty="0" err="1"/>
              <a:t>reflexionar</a:t>
            </a:r>
            <a:r>
              <a:rPr lang="de-CH" b="0" dirty="0"/>
              <a:t> </a:t>
            </a:r>
            <a:r>
              <a:rPr lang="de-CH" b="0" dirty="0" err="1"/>
              <a:t>sobre</a:t>
            </a:r>
            <a:r>
              <a:rPr lang="de-CH" b="0" dirty="0"/>
              <a:t> </a:t>
            </a:r>
            <a:r>
              <a:rPr lang="de-CH" b="0" dirty="0" err="1"/>
              <a:t>un</a:t>
            </a:r>
            <a:r>
              <a:rPr lang="de-CH" b="0" dirty="0"/>
              <a:t> </a:t>
            </a:r>
            <a:r>
              <a:rPr lang="de-CH" b="0" dirty="0" err="1"/>
              <a:t>momento</a:t>
            </a:r>
            <a:r>
              <a:rPr lang="de-CH" b="0" dirty="0"/>
              <a:t> en </a:t>
            </a:r>
            <a:r>
              <a:rPr lang="de-CH" b="0" dirty="0" err="1"/>
              <a:t>que</a:t>
            </a:r>
            <a:r>
              <a:rPr lang="de-CH" b="0" dirty="0"/>
              <a:t> </a:t>
            </a:r>
            <a:r>
              <a:rPr lang="de-CH" b="0" dirty="0" err="1"/>
              <a:t>sintió</a:t>
            </a:r>
            <a:r>
              <a:rPr lang="de-CH" b="0" dirty="0"/>
              <a:t> </a:t>
            </a:r>
            <a:r>
              <a:rPr lang="de-CH" b="0" dirty="0" err="1"/>
              <a:t>que</a:t>
            </a:r>
            <a:r>
              <a:rPr lang="de-CH" b="0" dirty="0"/>
              <a:t> </a:t>
            </a:r>
            <a:r>
              <a:rPr lang="de-CH" b="0" dirty="0" err="1"/>
              <a:t>tuvo</a:t>
            </a:r>
            <a:r>
              <a:rPr lang="de-CH" b="0" dirty="0"/>
              <a:t> </a:t>
            </a:r>
            <a:r>
              <a:rPr lang="de-CH" b="0" dirty="0" err="1"/>
              <a:t>éxito</a:t>
            </a:r>
            <a:r>
              <a:rPr lang="de-CH" b="0" dirty="0"/>
              <a:t> en </a:t>
            </a:r>
            <a:r>
              <a:rPr lang="de-CH" b="0" dirty="0" err="1"/>
              <a:t>un</a:t>
            </a:r>
            <a:r>
              <a:rPr lang="de-CH" b="0" dirty="0"/>
              <a:t> </a:t>
            </a:r>
            <a:r>
              <a:rPr lang="de-CH" b="0" dirty="0" err="1"/>
              <a:t>aula</a:t>
            </a:r>
            <a:r>
              <a:rPr lang="de-CH" b="0" dirty="0"/>
              <a:t> </a:t>
            </a:r>
            <a:r>
              <a:rPr lang="de-CH" b="0" dirty="0" err="1"/>
              <a:t>donde</a:t>
            </a:r>
            <a:r>
              <a:rPr lang="de-CH" b="0" dirty="0"/>
              <a:t> </a:t>
            </a:r>
            <a:r>
              <a:rPr lang="de-CH" b="0" dirty="0" err="1"/>
              <a:t>estaba</a:t>
            </a:r>
            <a:r>
              <a:rPr lang="de-CH" b="0" dirty="0"/>
              <a:t> </a:t>
            </a:r>
            <a:r>
              <a:rPr lang="de-CH" b="0" dirty="0" err="1"/>
              <a:t>rodeado</a:t>
            </a:r>
            <a:r>
              <a:rPr lang="de-CH" b="0" dirty="0"/>
              <a:t> de </a:t>
            </a:r>
            <a:r>
              <a:rPr lang="de-CH" b="0" dirty="0" err="1"/>
              <a:t>personas</a:t>
            </a:r>
            <a:r>
              <a:rPr lang="de-CH" b="0" dirty="0"/>
              <a:t> </a:t>
            </a:r>
            <a:r>
              <a:rPr lang="de-CH" b="0" dirty="0" err="1"/>
              <a:t>con</a:t>
            </a:r>
            <a:r>
              <a:rPr lang="de-CH" b="0" dirty="0"/>
              <a:t> las </a:t>
            </a:r>
            <a:r>
              <a:rPr lang="de-CH" b="0" dirty="0" err="1"/>
              <a:t>que</a:t>
            </a:r>
            <a:r>
              <a:rPr lang="de-CH" b="0" dirty="0"/>
              <a:t> se </a:t>
            </a:r>
            <a:r>
              <a:rPr lang="de-CH" b="0" dirty="0" err="1"/>
              <a:t>llevaba</a:t>
            </a:r>
            <a:r>
              <a:rPr lang="de-CH" b="0" dirty="0"/>
              <a:t> </a:t>
            </a:r>
            <a:r>
              <a:rPr lang="de-CH" b="0" dirty="0" err="1"/>
              <a:t>bien</a:t>
            </a:r>
            <a:r>
              <a:rPr lang="de-CH" b="0" dirty="0"/>
              <a:t>. </a:t>
            </a:r>
            <a:r>
              <a:rPr lang="de-CH" b="0" dirty="0" err="1"/>
              <a:t>El</a:t>
            </a:r>
            <a:r>
              <a:rPr lang="de-CH" b="0" dirty="0"/>
              <a:t> </a:t>
            </a:r>
            <a:r>
              <a:rPr lang="de-CH" b="0" dirty="0" err="1"/>
              <a:t>buen</a:t>
            </a:r>
            <a:r>
              <a:rPr lang="de-CH" b="0" dirty="0"/>
              <a:t> </a:t>
            </a:r>
            <a:r>
              <a:rPr lang="de-CH" b="0" dirty="0" err="1"/>
              <a:t>sentimiento</a:t>
            </a:r>
            <a:r>
              <a:rPr lang="de-CH" b="0" dirty="0"/>
              <a:t> </a:t>
            </a:r>
            <a:r>
              <a:rPr lang="de-CH" b="0" dirty="0" err="1"/>
              <a:t>con</a:t>
            </a:r>
            <a:r>
              <a:rPr lang="de-CH" b="0" dirty="0"/>
              <a:t> </a:t>
            </a:r>
            <a:r>
              <a:rPr lang="de-CH" b="0" dirty="0" err="1"/>
              <a:t>estas</a:t>
            </a:r>
            <a:r>
              <a:rPr lang="de-CH" b="0" dirty="0"/>
              <a:t> </a:t>
            </a:r>
            <a:r>
              <a:rPr lang="de-CH" b="0" dirty="0" err="1"/>
              <a:t>otras</a:t>
            </a:r>
            <a:r>
              <a:rPr lang="de-CH" b="0" dirty="0"/>
              <a:t> </a:t>
            </a:r>
            <a:r>
              <a:rPr lang="de-CH" b="0" dirty="0" err="1"/>
              <a:t>personas</a:t>
            </a:r>
            <a:r>
              <a:rPr lang="de-CH" b="0" dirty="0"/>
              <a:t> </a:t>
            </a:r>
            <a:r>
              <a:rPr lang="de-CH" b="0" dirty="0" err="1"/>
              <a:t>ayudó</a:t>
            </a:r>
            <a:r>
              <a:rPr lang="de-CH" b="0" dirty="0"/>
              <a:t> a </a:t>
            </a:r>
            <a:r>
              <a:rPr lang="de-CH" b="0" dirty="0" err="1"/>
              <a:t>facilitar</a:t>
            </a:r>
            <a:r>
              <a:rPr lang="de-CH" b="0" dirty="0"/>
              <a:t> </a:t>
            </a:r>
            <a:r>
              <a:rPr lang="de-CH" b="0" dirty="0" err="1"/>
              <a:t>su</a:t>
            </a:r>
            <a:r>
              <a:rPr lang="de-CH" b="0" dirty="0"/>
              <a:t> </a:t>
            </a:r>
            <a:r>
              <a:rPr lang="de-CH" b="0" dirty="0" err="1"/>
              <a:t>aprendizaje</a:t>
            </a:r>
            <a:r>
              <a:rPr lang="de-CH" b="0" dirty="0"/>
              <a:t>. Del </a:t>
            </a:r>
            <a:r>
              <a:rPr lang="de-CH" b="0" dirty="0" err="1"/>
              <a:t>mismo</a:t>
            </a:r>
            <a:r>
              <a:rPr lang="de-CH" b="0" dirty="0"/>
              <a:t> </a:t>
            </a:r>
            <a:r>
              <a:rPr lang="de-CH" b="0" dirty="0" err="1"/>
              <a:t>modo</a:t>
            </a:r>
            <a:r>
              <a:rPr lang="de-CH" b="0" dirty="0"/>
              <a:t>, si </a:t>
            </a:r>
            <a:r>
              <a:rPr lang="de-CH" b="0" dirty="0" err="1"/>
              <a:t>un</a:t>
            </a:r>
            <a:r>
              <a:rPr lang="de-CH" b="0" dirty="0"/>
              <a:t> </a:t>
            </a:r>
            <a:r>
              <a:rPr lang="de-CH" b="0" dirty="0" err="1"/>
              <a:t>alumno</a:t>
            </a:r>
            <a:r>
              <a:rPr lang="de-CH" b="0" dirty="0"/>
              <a:t> ha </a:t>
            </a:r>
            <a:r>
              <a:rPr lang="de-CH" b="0" dirty="0" err="1"/>
              <a:t>tenido</a:t>
            </a:r>
            <a:r>
              <a:rPr lang="de-CH" b="0" dirty="0"/>
              <a:t> </a:t>
            </a:r>
            <a:r>
              <a:rPr lang="de-CH" b="0" dirty="0" err="1"/>
              <a:t>esta</a:t>
            </a:r>
            <a:r>
              <a:rPr lang="de-CH" b="0" dirty="0"/>
              <a:t> </a:t>
            </a:r>
            <a:r>
              <a:rPr lang="de-CH" b="0" dirty="0" err="1"/>
              <a:t>buena</a:t>
            </a:r>
            <a:r>
              <a:rPr lang="de-CH" b="0" dirty="0"/>
              <a:t> </a:t>
            </a:r>
            <a:r>
              <a:rPr lang="de-CH" b="0" dirty="0" err="1"/>
              <a:t>experiencia</a:t>
            </a:r>
            <a:r>
              <a:rPr lang="de-CH" b="0" dirty="0"/>
              <a:t> </a:t>
            </a:r>
            <a:r>
              <a:rPr lang="de-CH" b="0" dirty="0" err="1"/>
              <a:t>y</a:t>
            </a:r>
            <a:r>
              <a:rPr lang="de-CH" b="0" dirty="0"/>
              <a:t> </a:t>
            </a:r>
            <a:r>
              <a:rPr lang="de-CH" b="0" dirty="0" err="1"/>
              <a:t>ahora</a:t>
            </a:r>
            <a:r>
              <a:rPr lang="de-CH" b="0" dirty="0"/>
              <a:t> </a:t>
            </a:r>
            <a:r>
              <a:rPr lang="de-CH" b="0" dirty="0" err="1"/>
              <a:t>siente</a:t>
            </a:r>
            <a:r>
              <a:rPr lang="de-CH" b="0" dirty="0"/>
              <a:t> </a:t>
            </a:r>
            <a:r>
              <a:rPr lang="de-CH" b="0" dirty="0" err="1"/>
              <a:t>que</a:t>
            </a:r>
            <a:r>
              <a:rPr lang="de-CH" b="0" dirty="0"/>
              <a:t> le </a:t>
            </a:r>
            <a:r>
              <a:rPr lang="de-CH" b="0" dirty="0" err="1"/>
              <a:t>falta</a:t>
            </a:r>
            <a:r>
              <a:rPr lang="de-CH" b="0" dirty="0"/>
              <a:t> </a:t>
            </a:r>
            <a:r>
              <a:rPr lang="de-CH" b="0" dirty="0" err="1"/>
              <a:t>alguna</a:t>
            </a:r>
            <a:r>
              <a:rPr lang="de-CH" b="0" dirty="0"/>
              <a:t> </a:t>
            </a:r>
            <a:r>
              <a:rPr lang="de-CH" b="0" dirty="0" err="1"/>
              <a:t>experiencia</a:t>
            </a:r>
            <a:r>
              <a:rPr lang="de-CH" b="0" dirty="0"/>
              <a:t> de </a:t>
            </a:r>
            <a:r>
              <a:rPr lang="de-CH" b="0" dirty="0" err="1"/>
              <a:t>aprendizaje</a:t>
            </a:r>
            <a:r>
              <a:rPr lang="de-CH" b="0" dirty="0"/>
              <a:t> </a:t>
            </a:r>
            <a:r>
              <a:rPr lang="de-CH" b="0" dirty="0" err="1"/>
              <a:t>actual</a:t>
            </a:r>
            <a:r>
              <a:rPr lang="de-CH" b="0" dirty="0"/>
              <a:t> </a:t>
            </a:r>
            <a:r>
              <a:rPr lang="de-CH" b="0" dirty="0" err="1"/>
              <a:t>que</a:t>
            </a:r>
            <a:r>
              <a:rPr lang="de-CH" b="0" dirty="0"/>
              <a:t> </a:t>
            </a:r>
            <a:r>
              <a:rPr lang="de-CH" b="0" dirty="0" err="1"/>
              <a:t>tenga</a:t>
            </a:r>
            <a:r>
              <a:rPr lang="de-CH" b="0" dirty="0"/>
              <a:t>, </a:t>
            </a:r>
            <a:r>
              <a:rPr lang="de-CH" b="0" dirty="0" err="1"/>
              <a:t>podría</a:t>
            </a:r>
            <a:r>
              <a:rPr lang="de-CH" b="0" dirty="0"/>
              <a:t> </a:t>
            </a:r>
            <a:r>
              <a:rPr lang="de-CH" b="0" dirty="0" err="1"/>
              <a:t>limitar</a:t>
            </a:r>
            <a:r>
              <a:rPr lang="de-CH" b="0" dirty="0"/>
              <a:t> </a:t>
            </a:r>
            <a:r>
              <a:rPr lang="de-CH" b="0" dirty="0" err="1"/>
              <a:t>qué</a:t>
            </a:r>
            <a:r>
              <a:rPr lang="de-CH" b="0" dirty="0"/>
              <a:t> tan "a </a:t>
            </a:r>
            <a:r>
              <a:rPr lang="de-CH" b="0" dirty="0" err="1"/>
              <a:t>cargo</a:t>
            </a:r>
            <a:r>
              <a:rPr lang="de-CH" b="0" dirty="0"/>
              <a:t>" de </a:t>
            </a:r>
            <a:r>
              <a:rPr lang="de-CH" b="0" dirty="0" err="1"/>
              <a:t>su</a:t>
            </a:r>
            <a:r>
              <a:rPr lang="de-CH" b="0" dirty="0"/>
              <a:t> </a:t>
            </a:r>
            <a:r>
              <a:rPr lang="de-CH" b="0" dirty="0" err="1"/>
              <a:t>aprendizaje</a:t>
            </a:r>
            <a:r>
              <a:rPr lang="de-CH" b="0" dirty="0"/>
              <a:t> se </a:t>
            </a:r>
            <a:r>
              <a:rPr lang="de-CH" b="0" dirty="0" err="1"/>
              <a:t>siente</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err="1"/>
              <a:t>Otros</a:t>
            </a:r>
            <a:r>
              <a:rPr lang="de-CH" b="0" dirty="0"/>
              <a:t> </a:t>
            </a:r>
            <a:r>
              <a:rPr lang="de-CH" b="0" dirty="0" err="1"/>
              <a:t>ejemplos</a:t>
            </a:r>
            <a:r>
              <a:rPr lang="de-CH" b="0" dirty="0"/>
              <a:t> de </a:t>
            </a:r>
            <a:r>
              <a:rPr lang="de-CH" b="0" dirty="0" err="1"/>
              <a:t>esto</a:t>
            </a:r>
            <a:r>
              <a:rPr lang="de-CH" b="0" dirty="0"/>
              <a:t> </a:t>
            </a:r>
            <a:r>
              <a:rPr lang="de-CH" b="0" dirty="0" err="1"/>
              <a:t>podrían</a:t>
            </a:r>
            <a:r>
              <a:rPr lang="de-CH" b="0" dirty="0"/>
              <a:t> </a:t>
            </a:r>
            <a:r>
              <a:rPr lang="de-CH" b="0" dirty="0" err="1"/>
              <a:t>ser</a:t>
            </a:r>
            <a:endParaRPr lang="de-CH" b="0" dirty="0"/>
          </a:p>
          <a:p>
            <a:pPr marL="0" lvl="0" indent="0" algn="l" rtl="0">
              <a:spcBef>
                <a:spcPts val="0"/>
              </a:spcBef>
              <a:spcAft>
                <a:spcPts val="0"/>
              </a:spcAft>
              <a:buNone/>
            </a:pPr>
            <a:endParaRPr lang="de-CH" b="0" dirty="0"/>
          </a:p>
          <a:p>
            <a:pPr marL="171450" lvl="0" indent="-171450" algn="l" rtl="0">
              <a:spcBef>
                <a:spcPts val="0"/>
              </a:spcBef>
              <a:spcAft>
                <a:spcPts val="0"/>
              </a:spcAft>
            </a:pPr>
            <a:r>
              <a:rPr lang="de-CH" b="0" dirty="0" err="1"/>
              <a:t>Un</a:t>
            </a:r>
            <a:r>
              <a:rPr lang="de-CH" b="0" dirty="0"/>
              <a:t> </a:t>
            </a:r>
            <a:r>
              <a:rPr lang="de-CH" b="0" dirty="0" err="1"/>
              <a:t>estudiante</a:t>
            </a:r>
            <a:r>
              <a:rPr lang="de-CH" b="0" dirty="0"/>
              <a:t> </a:t>
            </a:r>
            <a:r>
              <a:rPr lang="de-CH" b="0" dirty="0" err="1"/>
              <a:t>que</a:t>
            </a:r>
            <a:r>
              <a:rPr lang="de-CH" b="0" dirty="0"/>
              <a:t> </a:t>
            </a:r>
            <a:r>
              <a:rPr lang="de-CH" b="0" dirty="0" err="1"/>
              <a:t>aprendió</a:t>
            </a:r>
            <a:r>
              <a:rPr lang="de-CH" b="0" dirty="0"/>
              <a:t> a </a:t>
            </a:r>
            <a:r>
              <a:rPr lang="de-CH" b="0" dirty="0" err="1"/>
              <a:t>través</a:t>
            </a:r>
            <a:r>
              <a:rPr lang="de-CH" b="0" dirty="0"/>
              <a:t> de </a:t>
            </a:r>
            <a:r>
              <a:rPr lang="de-CH" b="0" dirty="0" err="1"/>
              <a:t>un</a:t>
            </a:r>
            <a:r>
              <a:rPr lang="de-CH" b="0" dirty="0"/>
              <a:t> </a:t>
            </a:r>
            <a:r>
              <a:rPr lang="de-CH" b="0" dirty="0" err="1"/>
              <a:t>amigo</a:t>
            </a:r>
            <a:r>
              <a:rPr lang="de-CH" b="0" dirty="0"/>
              <a:t> </a:t>
            </a:r>
            <a:r>
              <a:rPr lang="de-CH" b="0" dirty="0" err="1"/>
              <a:t>por</a:t>
            </a:r>
            <a:r>
              <a:rPr lang="de-CH" b="0" dirty="0"/>
              <a:t> </a:t>
            </a:r>
            <a:r>
              <a:rPr lang="de-CH" b="0" dirty="0" err="1"/>
              <a:t>correspondencia</a:t>
            </a:r>
            <a:r>
              <a:rPr lang="de-CH" b="0" dirty="0"/>
              <a:t> en </a:t>
            </a:r>
            <a:r>
              <a:rPr lang="de-CH" b="0" dirty="0" err="1"/>
              <a:t>un</a:t>
            </a:r>
            <a:r>
              <a:rPr lang="de-CH" b="0" dirty="0"/>
              <a:t> </a:t>
            </a:r>
            <a:r>
              <a:rPr lang="de-CH" b="0" dirty="0" err="1"/>
              <a:t>país</a:t>
            </a:r>
            <a:r>
              <a:rPr lang="de-CH" b="0" dirty="0"/>
              <a:t> de </a:t>
            </a:r>
            <a:r>
              <a:rPr lang="de-CH" b="0" dirty="0" err="1"/>
              <a:t>habla</a:t>
            </a:r>
            <a:r>
              <a:rPr lang="de-CH" b="0" dirty="0"/>
              <a:t> </a:t>
            </a:r>
            <a:r>
              <a:rPr lang="de-CH" b="0" dirty="0" err="1"/>
              <a:t>inglesa</a:t>
            </a:r>
            <a:r>
              <a:rPr lang="de-CH" b="0" dirty="0"/>
              <a:t>.</a:t>
            </a:r>
          </a:p>
          <a:p>
            <a:pPr marL="171450" lvl="0" indent="-171450" algn="l" rtl="0">
              <a:spcBef>
                <a:spcPts val="0"/>
              </a:spcBef>
              <a:spcAft>
                <a:spcPts val="0"/>
              </a:spcAft>
            </a:pPr>
            <a:r>
              <a:rPr lang="de-CH" b="0" dirty="0" err="1"/>
              <a:t>Colaborando</a:t>
            </a:r>
            <a:r>
              <a:rPr lang="de-CH" b="0" dirty="0"/>
              <a:t> en </a:t>
            </a:r>
            <a:r>
              <a:rPr lang="de-CH" b="0" dirty="0" err="1"/>
              <a:t>una</a:t>
            </a:r>
            <a:r>
              <a:rPr lang="de-CH" b="0" dirty="0"/>
              <a:t> </a:t>
            </a:r>
            <a:r>
              <a:rPr lang="de-CH" b="0" dirty="0" err="1"/>
              <a:t>tarea</a:t>
            </a:r>
            <a:r>
              <a:rPr lang="de-CH" b="0" dirty="0"/>
              <a:t> </a:t>
            </a:r>
            <a:r>
              <a:rPr lang="de-CH" b="0" dirty="0" err="1"/>
              <a:t>y</a:t>
            </a:r>
            <a:r>
              <a:rPr lang="de-CH" b="0" dirty="0"/>
              <a:t> </a:t>
            </a:r>
            <a:r>
              <a:rPr lang="de-CH" b="0" dirty="0" err="1"/>
              <a:t>enseñando</a:t>
            </a:r>
            <a:r>
              <a:rPr lang="de-CH" b="0" dirty="0"/>
              <a:t> a </a:t>
            </a:r>
            <a:r>
              <a:rPr lang="de-CH" b="0" dirty="0" err="1"/>
              <a:t>alguien</a:t>
            </a:r>
            <a:r>
              <a:rPr lang="de-CH" b="0" dirty="0"/>
              <a:t> </a:t>
            </a:r>
            <a:r>
              <a:rPr lang="de-CH" b="0" dirty="0" err="1"/>
              <a:t>más</a:t>
            </a:r>
            <a:r>
              <a:rPr lang="de-CH" b="0" dirty="0"/>
              <a:t> en </a:t>
            </a:r>
            <a:r>
              <a:rPr lang="de-CH" b="0" dirty="0" err="1"/>
              <a:t>su</a:t>
            </a:r>
            <a:r>
              <a:rPr lang="de-CH" b="0" dirty="0"/>
              <a:t> </a:t>
            </a:r>
            <a:r>
              <a:rPr lang="de-CH" b="0" dirty="0" err="1"/>
              <a:t>clase</a:t>
            </a:r>
            <a:endParaRPr lang="de-CH" b="0" dirty="0"/>
          </a:p>
          <a:p>
            <a:pPr marL="0" lvl="0" indent="0" algn="l" rtl="0">
              <a:spcBef>
                <a:spcPts val="0"/>
              </a:spcBef>
              <a:spcAft>
                <a:spcPts val="0"/>
              </a:spcAft>
              <a:buNone/>
            </a:pPr>
            <a:endParaRPr lang="de-CH" b="0" dirty="0"/>
          </a:p>
          <a:p>
            <a:pPr marL="0" lvl="0" indent="0" algn="l" rtl="0">
              <a:spcBef>
                <a:spcPts val="0"/>
              </a:spcBef>
              <a:spcAft>
                <a:spcPts val="0"/>
              </a:spcAft>
              <a:buNone/>
            </a:pPr>
            <a:r>
              <a:rPr lang="de-CH" b="1" dirty="0"/>
              <a:t>Temporal:</a:t>
            </a:r>
            <a:r>
              <a:rPr lang="de-CH" b="0" dirty="0"/>
              <a:t> </a:t>
            </a:r>
            <a:r>
              <a:rPr lang="de-CH" b="0" dirty="0" err="1"/>
              <a:t>tiene</a:t>
            </a:r>
            <a:r>
              <a:rPr lang="de-CH" b="0" dirty="0"/>
              <a:t> </a:t>
            </a:r>
            <a:r>
              <a:rPr lang="de-CH" b="0" dirty="0" err="1"/>
              <a:t>que</a:t>
            </a:r>
            <a:r>
              <a:rPr lang="de-CH" b="0" dirty="0"/>
              <a:t> </a:t>
            </a:r>
            <a:r>
              <a:rPr lang="de-CH" b="0" dirty="0" err="1"/>
              <a:t>ver</a:t>
            </a:r>
            <a:r>
              <a:rPr lang="de-CH" b="0" dirty="0"/>
              <a:t> </a:t>
            </a:r>
            <a:r>
              <a:rPr lang="de-CH" b="0" dirty="0" err="1"/>
              <a:t>con</a:t>
            </a:r>
            <a:r>
              <a:rPr lang="de-CH" b="0" dirty="0"/>
              <a:t> la forma en </a:t>
            </a:r>
            <a:r>
              <a:rPr lang="de-CH" b="0" dirty="0" err="1"/>
              <a:t>que</a:t>
            </a:r>
            <a:r>
              <a:rPr lang="de-CH" b="0" dirty="0"/>
              <a:t> los </a:t>
            </a:r>
            <a:r>
              <a:rPr lang="de-CH" b="0" dirty="0" err="1"/>
              <a:t>estudiantes</a:t>
            </a:r>
            <a:r>
              <a:rPr lang="de-CH" b="0" dirty="0"/>
              <a:t> </a:t>
            </a:r>
            <a:r>
              <a:rPr lang="de-CH" b="0" dirty="0" err="1"/>
              <a:t>piensan</a:t>
            </a:r>
            <a:r>
              <a:rPr lang="de-CH" b="0" dirty="0"/>
              <a:t> </a:t>
            </a:r>
            <a:r>
              <a:rPr lang="de-CH" b="0" dirty="0" err="1"/>
              <a:t>y</a:t>
            </a:r>
            <a:r>
              <a:rPr lang="de-CH" b="0" dirty="0"/>
              <a:t> </a:t>
            </a:r>
            <a:r>
              <a:rPr lang="de-CH" b="0" dirty="0" err="1"/>
              <a:t>dan</a:t>
            </a:r>
            <a:r>
              <a:rPr lang="de-CH" b="0" dirty="0"/>
              <a:t> </a:t>
            </a:r>
            <a:r>
              <a:rPr lang="de-CH" b="0" dirty="0" err="1"/>
              <a:t>sentido</a:t>
            </a:r>
            <a:r>
              <a:rPr lang="de-CH" b="0" dirty="0"/>
              <a:t> al </a:t>
            </a:r>
            <a:r>
              <a:rPr lang="de-CH" b="0" dirty="0" err="1"/>
              <a:t>desarrollo</a:t>
            </a:r>
            <a:r>
              <a:rPr lang="de-CH" b="0" dirty="0"/>
              <a:t> de </a:t>
            </a:r>
            <a:r>
              <a:rPr lang="de-CH" b="0" dirty="0" err="1"/>
              <a:t>cosas</a:t>
            </a:r>
            <a:r>
              <a:rPr lang="de-CH" b="0" dirty="0"/>
              <a:t> </a:t>
            </a:r>
            <a:r>
              <a:rPr lang="de-CH" b="0" dirty="0" err="1"/>
              <a:t>como</a:t>
            </a:r>
            <a:r>
              <a:rPr lang="de-CH" b="0" dirty="0"/>
              <a:t> </a:t>
            </a:r>
            <a:r>
              <a:rPr lang="de-CH" b="0" dirty="0" err="1"/>
              <a:t>creencias</a:t>
            </a:r>
            <a:r>
              <a:rPr lang="de-CH" b="0" dirty="0"/>
              <a:t>, </a:t>
            </a:r>
            <a:r>
              <a:rPr lang="de-CH" b="0" dirty="0" err="1"/>
              <a:t>experiencias</a:t>
            </a:r>
            <a:r>
              <a:rPr lang="de-CH" b="0" dirty="0"/>
              <a:t> </a:t>
            </a:r>
            <a:r>
              <a:rPr lang="de-CH" b="0" dirty="0" err="1"/>
              <a:t>y</a:t>
            </a:r>
            <a:r>
              <a:rPr lang="de-CH" b="0" dirty="0"/>
              <a:t> </a:t>
            </a:r>
            <a:r>
              <a:rPr lang="de-CH" b="0" dirty="0" err="1"/>
              <a:t>objetivos</a:t>
            </a:r>
            <a:r>
              <a:rPr lang="de-CH" b="0" dirty="0"/>
              <a:t> a </a:t>
            </a:r>
            <a:r>
              <a:rPr lang="de-CH" b="0" dirty="0" err="1"/>
              <a:t>lo</a:t>
            </a:r>
            <a:r>
              <a:rPr lang="de-CH" b="0" dirty="0"/>
              <a:t> largo del </a:t>
            </a:r>
            <a:r>
              <a:rPr lang="de-CH" b="0" dirty="0" err="1"/>
              <a:t>tiempo</a:t>
            </a:r>
            <a:r>
              <a:rPr lang="de-CH" b="0" dirty="0"/>
              <a:t>. En </a:t>
            </a:r>
            <a:r>
              <a:rPr lang="de-CH" b="0" dirty="0" err="1"/>
              <a:t>otras</a:t>
            </a:r>
            <a:r>
              <a:rPr lang="de-CH" b="0" dirty="0"/>
              <a:t> </a:t>
            </a:r>
            <a:r>
              <a:rPr lang="de-CH" b="0" dirty="0" err="1"/>
              <a:t>palabras</a:t>
            </a:r>
            <a:r>
              <a:rPr lang="de-CH" b="0" dirty="0"/>
              <a:t>, </a:t>
            </a:r>
            <a:r>
              <a:rPr lang="de-CH" b="0" dirty="0" err="1"/>
              <a:t>este</a:t>
            </a:r>
            <a:r>
              <a:rPr lang="de-CH" b="0" dirty="0"/>
              <a:t> </a:t>
            </a:r>
            <a:r>
              <a:rPr lang="de-CH" b="0" dirty="0" err="1"/>
              <a:t>podría</a:t>
            </a:r>
            <a:r>
              <a:rPr lang="de-CH" b="0" dirty="0"/>
              <a:t> </a:t>
            </a:r>
            <a:r>
              <a:rPr lang="de-CH" b="0" dirty="0" err="1"/>
              <a:t>ser</a:t>
            </a:r>
            <a:r>
              <a:rPr lang="de-CH" b="0" dirty="0"/>
              <a:t> </a:t>
            </a:r>
            <a:r>
              <a:rPr lang="de-CH" b="0" dirty="0" err="1"/>
              <a:t>el</a:t>
            </a:r>
            <a:r>
              <a:rPr lang="de-CH" b="0" dirty="0"/>
              <a:t> </a:t>
            </a:r>
            <a:r>
              <a:rPr lang="de-CH" b="0" dirty="0" err="1"/>
              <a:t>sentido</a:t>
            </a:r>
            <a:r>
              <a:rPr lang="de-CH" b="0" dirty="0"/>
              <a:t> de "a </a:t>
            </a:r>
            <a:r>
              <a:rPr lang="de-CH" b="0" dirty="0" err="1"/>
              <a:t>cargo</a:t>
            </a:r>
            <a:r>
              <a:rPr lang="de-CH" b="0" dirty="0"/>
              <a:t>" o </a:t>
            </a:r>
            <a:r>
              <a:rPr lang="de-CH" b="0" dirty="0" err="1"/>
              <a:t>no</a:t>
            </a:r>
            <a:r>
              <a:rPr lang="de-CH" b="0" dirty="0"/>
              <a:t> "a </a:t>
            </a:r>
            <a:r>
              <a:rPr lang="de-CH" b="0" dirty="0" err="1"/>
              <a:t>cargo</a:t>
            </a:r>
            <a:r>
              <a:rPr lang="de-CH" b="0" dirty="0"/>
              <a:t>" de </a:t>
            </a:r>
            <a:r>
              <a:rPr lang="de-CH" b="0" dirty="0" err="1"/>
              <a:t>su</a:t>
            </a:r>
            <a:r>
              <a:rPr lang="de-CH" b="0" dirty="0"/>
              <a:t> </a:t>
            </a:r>
            <a:r>
              <a:rPr lang="de-CH" b="0" dirty="0" err="1"/>
              <a:t>propio</a:t>
            </a:r>
            <a:r>
              <a:rPr lang="de-CH" b="0" dirty="0"/>
              <a:t> </a:t>
            </a:r>
            <a:r>
              <a:rPr lang="de-CH" b="0" dirty="0" err="1"/>
              <a:t>aprendizaje</a:t>
            </a:r>
            <a:r>
              <a:rPr lang="de-CH" b="0" dirty="0"/>
              <a:t> </a:t>
            </a:r>
            <a:r>
              <a:rPr lang="de-CH" b="0" dirty="0" err="1"/>
              <a:t>que</a:t>
            </a:r>
            <a:r>
              <a:rPr lang="de-CH" b="0" dirty="0"/>
              <a:t> </a:t>
            </a:r>
            <a:r>
              <a:rPr lang="de-CH" b="0" dirty="0" err="1"/>
              <a:t>un</a:t>
            </a:r>
            <a:r>
              <a:rPr lang="de-CH" b="0" dirty="0"/>
              <a:t> </a:t>
            </a:r>
            <a:r>
              <a:rPr lang="de-CH" b="0" dirty="0" err="1"/>
              <a:t>estudiante</a:t>
            </a:r>
            <a:r>
              <a:rPr lang="de-CH" b="0" dirty="0"/>
              <a:t> ha </a:t>
            </a:r>
            <a:r>
              <a:rPr lang="de-CH" b="0" dirty="0" err="1"/>
              <a:t>sentido</a:t>
            </a:r>
            <a:r>
              <a:rPr lang="de-CH" b="0" dirty="0"/>
              <a:t> en </a:t>
            </a:r>
            <a:r>
              <a:rPr lang="de-CH" b="0" dirty="0" err="1"/>
              <a:t>el</a:t>
            </a:r>
            <a:r>
              <a:rPr lang="de-CH" b="0" dirty="0"/>
              <a:t> </a:t>
            </a:r>
            <a:r>
              <a:rPr lang="de-CH" b="0" dirty="0" err="1"/>
              <a:t>pasado</a:t>
            </a:r>
            <a:r>
              <a:rPr lang="de-CH" b="0" dirty="0"/>
              <a:t>. A </a:t>
            </a:r>
            <a:r>
              <a:rPr lang="de-CH" b="0" dirty="0" err="1"/>
              <a:t>su</a:t>
            </a:r>
            <a:r>
              <a:rPr lang="de-CH" b="0" dirty="0"/>
              <a:t> </a:t>
            </a:r>
            <a:r>
              <a:rPr lang="de-CH" b="0" dirty="0" err="1"/>
              <a:t>vez</a:t>
            </a:r>
            <a:r>
              <a:rPr lang="de-CH" b="0" dirty="0"/>
              <a:t>, </a:t>
            </a:r>
            <a:r>
              <a:rPr lang="de-CH" b="0" dirty="0" err="1"/>
              <a:t>esto</a:t>
            </a:r>
            <a:r>
              <a:rPr lang="de-CH" b="0" dirty="0"/>
              <a:t> </a:t>
            </a:r>
            <a:r>
              <a:rPr lang="de-CH" b="0" dirty="0" err="1"/>
              <a:t>tiene</a:t>
            </a:r>
            <a:r>
              <a:rPr lang="de-CH" b="0" dirty="0"/>
              <a:t> </a:t>
            </a:r>
            <a:r>
              <a:rPr lang="de-CH" b="0" dirty="0" err="1"/>
              <a:t>un</a:t>
            </a:r>
            <a:r>
              <a:rPr lang="de-CH" b="0" dirty="0"/>
              <a:t> </a:t>
            </a:r>
            <a:r>
              <a:rPr lang="de-CH" b="0" dirty="0" err="1"/>
              <a:t>efecto</a:t>
            </a:r>
            <a:r>
              <a:rPr lang="de-CH" b="0" dirty="0"/>
              <a:t> </a:t>
            </a:r>
            <a:r>
              <a:rPr lang="de-CH" b="0" dirty="0" err="1"/>
              <a:t>sobre</a:t>
            </a:r>
            <a:r>
              <a:rPr lang="de-CH" b="0" dirty="0"/>
              <a:t> </a:t>
            </a:r>
            <a:r>
              <a:rPr lang="de-CH" b="0" dirty="0" err="1"/>
              <a:t>cómo</a:t>
            </a:r>
            <a:r>
              <a:rPr lang="de-CH" b="0" dirty="0"/>
              <a:t> se </a:t>
            </a:r>
            <a:r>
              <a:rPr lang="de-CH" b="0" dirty="0" err="1"/>
              <a:t>sienten</a:t>
            </a:r>
            <a:r>
              <a:rPr lang="de-CH" b="0" dirty="0"/>
              <a:t> </a:t>
            </a:r>
            <a:r>
              <a:rPr lang="de-CH" b="0" dirty="0" err="1"/>
              <a:t>acerca</a:t>
            </a:r>
            <a:r>
              <a:rPr lang="de-CH" b="0" dirty="0"/>
              <a:t> de </a:t>
            </a:r>
            <a:r>
              <a:rPr lang="de-CH" b="0" dirty="0" err="1"/>
              <a:t>su</a:t>
            </a:r>
            <a:r>
              <a:rPr lang="de-CH" b="0" dirty="0"/>
              <a:t> </a:t>
            </a:r>
            <a:r>
              <a:rPr lang="de-CH" b="0" dirty="0" err="1"/>
              <a:t>aprendizaje</a:t>
            </a:r>
            <a:r>
              <a:rPr lang="de-CH" b="0" dirty="0"/>
              <a:t> en </a:t>
            </a:r>
            <a:r>
              <a:rPr lang="de-CH" b="0" dirty="0" err="1"/>
              <a:t>el</a:t>
            </a:r>
            <a:r>
              <a:rPr lang="de-CH" b="0" dirty="0"/>
              <a:t> </a:t>
            </a:r>
            <a:r>
              <a:rPr lang="de-CH" b="0" dirty="0" err="1"/>
              <a:t>presente</a:t>
            </a:r>
            <a:r>
              <a:rPr lang="de-CH" b="0" dirty="0"/>
              <a:t> </a:t>
            </a:r>
            <a:r>
              <a:rPr lang="de-CH" b="0" dirty="0" err="1"/>
              <a:t>y</a:t>
            </a:r>
            <a:r>
              <a:rPr lang="de-CH" b="0" dirty="0"/>
              <a:t> </a:t>
            </a:r>
            <a:r>
              <a:rPr lang="de-CH" b="0" dirty="0" err="1"/>
              <a:t>el</a:t>
            </a:r>
            <a:r>
              <a:rPr lang="de-CH" b="0" dirty="0"/>
              <a:t> </a:t>
            </a:r>
            <a:r>
              <a:rPr lang="de-CH" b="0" dirty="0" err="1"/>
              <a:t>futuro</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err="1"/>
              <a:t>Ejemplos</a:t>
            </a:r>
            <a:r>
              <a:rPr lang="de-CH" b="0" dirty="0"/>
              <a:t> de </a:t>
            </a:r>
            <a:r>
              <a:rPr lang="de-CH" b="0" dirty="0" err="1"/>
              <a:t>esto</a:t>
            </a:r>
            <a:r>
              <a:rPr lang="de-CH" b="0" dirty="0"/>
              <a:t> </a:t>
            </a:r>
            <a:r>
              <a:rPr lang="de-CH" b="0" dirty="0" err="1"/>
              <a:t>podrían</a:t>
            </a:r>
            <a:r>
              <a:rPr lang="de-CH" b="0" dirty="0"/>
              <a:t> </a:t>
            </a:r>
            <a:r>
              <a:rPr lang="de-CH" b="0" dirty="0" err="1"/>
              <a:t>ser</a:t>
            </a:r>
            <a:r>
              <a:rPr lang="de-CH" b="0" dirty="0"/>
              <a:t>:</a:t>
            </a:r>
          </a:p>
          <a:p>
            <a:pPr marL="0" lvl="0" indent="0" algn="l" rtl="0">
              <a:spcBef>
                <a:spcPts val="0"/>
              </a:spcBef>
              <a:spcAft>
                <a:spcPts val="0"/>
              </a:spcAft>
              <a:buNone/>
            </a:pPr>
            <a:endParaRPr lang="de-CH" b="0" dirty="0"/>
          </a:p>
          <a:p>
            <a:pPr marL="171450" lvl="0" indent="-171450" algn="l" rtl="0">
              <a:spcBef>
                <a:spcPts val="0"/>
              </a:spcBef>
              <a:spcAft>
                <a:spcPts val="0"/>
              </a:spcAft>
            </a:pPr>
            <a:r>
              <a:rPr lang="de-CH" b="0" dirty="0" err="1"/>
              <a:t>Un</a:t>
            </a:r>
            <a:r>
              <a:rPr lang="de-CH" b="0" dirty="0"/>
              <a:t> </a:t>
            </a:r>
            <a:r>
              <a:rPr lang="de-CH" b="0" dirty="0" err="1"/>
              <a:t>estudiante</a:t>
            </a:r>
            <a:r>
              <a:rPr lang="de-CH" b="0" dirty="0"/>
              <a:t> </a:t>
            </a:r>
            <a:r>
              <a:rPr lang="de-CH" b="0" dirty="0" err="1"/>
              <a:t>que</a:t>
            </a:r>
            <a:r>
              <a:rPr lang="de-CH" b="0" dirty="0"/>
              <a:t> </a:t>
            </a:r>
            <a:r>
              <a:rPr lang="de-CH" b="0" dirty="0" err="1"/>
              <a:t>reflexionó</a:t>
            </a:r>
            <a:r>
              <a:rPr lang="de-CH" b="0" dirty="0"/>
              <a:t> </a:t>
            </a:r>
            <a:r>
              <a:rPr lang="de-CH" b="0" dirty="0" err="1"/>
              <a:t>sobre</a:t>
            </a:r>
            <a:r>
              <a:rPr lang="de-CH" b="0" dirty="0"/>
              <a:t> </a:t>
            </a:r>
            <a:r>
              <a:rPr lang="de-CH" b="0" dirty="0" err="1"/>
              <a:t>cómo</a:t>
            </a:r>
            <a:r>
              <a:rPr lang="de-CH" b="0" dirty="0"/>
              <a:t> </a:t>
            </a:r>
            <a:r>
              <a:rPr lang="de-CH" b="0" dirty="0" err="1"/>
              <a:t>escuchar</a:t>
            </a:r>
            <a:r>
              <a:rPr lang="de-CH" b="0" dirty="0"/>
              <a:t> la </a:t>
            </a:r>
            <a:r>
              <a:rPr lang="de-CH" b="0" dirty="0" err="1"/>
              <a:t>radio</a:t>
            </a:r>
            <a:r>
              <a:rPr lang="de-CH" b="0" dirty="0"/>
              <a:t> en </a:t>
            </a:r>
            <a:r>
              <a:rPr lang="de-CH" b="0" dirty="0" err="1"/>
              <a:t>otro</a:t>
            </a:r>
            <a:r>
              <a:rPr lang="de-CH" b="0" dirty="0"/>
              <a:t> </a:t>
            </a:r>
            <a:r>
              <a:rPr lang="de-CH" b="0" dirty="0" err="1"/>
              <a:t>idioma</a:t>
            </a:r>
            <a:r>
              <a:rPr lang="de-CH" b="0" dirty="0"/>
              <a:t> </a:t>
            </a:r>
            <a:r>
              <a:rPr lang="de-CH" b="0" dirty="0" err="1"/>
              <a:t>ayudó</a:t>
            </a:r>
            <a:r>
              <a:rPr lang="de-CH" b="0" dirty="0"/>
              <a:t> a </a:t>
            </a:r>
            <a:r>
              <a:rPr lang="de-CH" b="0" dirty="0" err="1"/>
              <a:t>mejorar</a:t>
            </a:r>
            <a:r>
              <a:rPr lang="de-CH" b="0" dirty="0"/>
              <a:t> </a:t>
            </a:r>
            <a:r>
              <a:rPr lang="de-CH" b="0" dirty="0" err="1"/>
              <a:t>su</a:t>
            </a:r>
            <a:r>
              <a:rPr lang="de-CH" b="0" dirty="0"/>
              <a:t> </a:t>
            </a:r>
            <a:r>
              <a:rPr lang="de-CH" b="0" dirty="0" err="1"/>
              <a:t>audición</a:t>
            </a:r>
            <a:r>
              <a:rPr lang="de-CH" b="0" dirty="0"/>
              <a:t> </a:t>
            </a:r>
            <a:r>
              <a:rPr lang="de-CH" b="0" dirty="0" err="1"/>
              <a:t>y</a:t>
            </a:r>
            <a:r>
              <a:rPr lang="de-CH" b="0" dirty="0"/>
              <a:t> </a:t>
            </a:r>
            <a:r>
              <a:rPr lang="de-CH" b="0" dirty="0" err="1"/>
              <a:t>cómo</a:t>
            </a:r>
            <a:r>
              <a:rPr lang="de-CH" b="0" dirty="0"/>
              <a:t> le </a:t>
            </a:r>
            <a:r>
              <a:rPr lang="de-CH" b="0" dirty="0" err="1"/>
              <a:t>gustaría</a:t>
            </a:r>
            <a:r>
              <a:rPr lang="de-CH" b="0" dirty="0"/>
              <a:t> </a:t>
            </a:r>
            <a:r>
              <a:rPr lang="de-CH" b="0" dirty="0" err="1"/>
              <a:t>continuar</a:t>
            </a:r>
            <a:r>
              <a:rPr lang="de-CH" b="0" dirty="0"/>
              <a:t> </a:t>
            </a:r>
            <a:r>
              <a:rPr lang="de-CH" b="0" dirty="0" err="1"/>
              <a:t>haciéndolo</a:t>
            </a:r>
            <a:r>
              <a:rPr lang="de-CH" b="0" dirty="0"/>
              <a:t>.</a:t>
            </a:r>
          </a:p>
          <a:p>
            <a:pPr marL="171450" lvl="0" indent="-171450" algn="l" rtl="0">
              <a:spcBef>
                <a:spcPts val="0"/>
              </a:spcBef>
              <a:spcAft>
                <a:spcPts val="0"/>
              </a:spcAft>
            </a:pPr>
            <a:r>
              <a:rPr lang="de-CH" b="0" dirty="0" err="1"/>
              <a:t>Un</a:t>
            </a:r>
            <a:r>
              <a:rPr lang="de-CH" b="0" dirty="0"/>
              <a:t> </a:t>
            </a:r>
            <a:r>
              <a:rPr lang="de-CH" b="0" dirty="0" err="1"/>
              <a:t>estudiante</a:t>
            </a:r>
            <a:r>
              <a:rPr lang="de-CH" b="0" dirty="0"/>
              <a:t> </a:t>
            </a:r>
            <a:r>
              <a:rPr lang="de-CH" b="0" dirty="0" err="1"/>
              <a:t>que</a:t>
            </a:r>
            <a:r>
              <a:rPr lang="de-CH" b="0" dirty="0"/>
              <a:t> </a:t>
            </a:r>
            <a:r>
              <a:rPr lang="de-CH" b="0" dirty="0" err="1"/>
              <a:t>reflexiona</a:t>
            </a:r>
            <a:r>
              <a:rPr lang="de-CH" b="0" dirty="0"/>
              <a:t> </a:t>
            </a:r>
            <a:r>
              <a:rPr lang="de-CH" b="0" dirty="0" err="1"/>
              <a:t>sobre</a:t>
            </a:r>
            <a:r>
              <a:rPr lang="de-CH" b="0" dirty="0"/>
              <a:t> </a:t>
            </a:r>
            <a:r>
              <a:rPr lang="de-CH" b="0" dirty="0" err="1"/>
              <a:t>su</a:t>
            </a:r>
            <a:r>
              <a:rPr lang="de-CH" b="0" dirty="0"/>
              <a:t> </a:t>
            </a:r>
            <a:r>
              <a:rPr lang="de-CH" b="0" dirty="0" err="1"/>
              <a:t>bajo</a:t>
            </a:r>
            <a:r>
              <a:rPr lang="de-CH" b="0" dirty="0"/>
              <a:t> </a:t>
            </a:r>
            <a:r>
              <a:rPr lang="de-CH" b="0" dirty="0" err="1"/>
              <a:t>rendimiento</a:t>
            </a:r>
            <a:r>
              <a:rPr lang="de-CH" b="0" dirty="0"/>
              <a:t> en </a:t>
            </a:r>
            <a:r>
              <a:rPr lang="de-CH" b="0" dirty="0" err="1"/>
              <a:t>una</a:t>
            </a:r>
            <a:r>
              <a:rPr lang="de-CH" b="0" dirty="0"/>
              <a:t> </a:t>
            </a:r>
            <a:r>
              <a:rPr lang="de-CH" b="0" dirty="0" err="1"/>
              <a:t>clase</a:t>
            </a:r>
            <a:r>
              <a:rPr lang="de-CH" b="0" dirty="0"/>
              <a:t> de la </a:t>
            </a:r>
            <a:r>
              <a:rPr lang="de-CH" b="0" dirty="0" err="1"/>
              <a:t>mañana</a:t>
            </a:r>
            <a:r>
              <a:rPr lang="de-CH" b="0" dirty="0"/>
              <a:t> </a:t>
            </a:r>
            <a:r>
              <a:rPr lang="de-CH" b="0" dirty="0" err="1"/>
              <a:t>debido</a:t>
            </a:r>
            <a:r>
              <a:rPr lang="de-CH" b="0" dirty="0"/>
              <a:t> al </a:t>
            </a:r>
            <a:r>
              <a:rPr lang="de-CH" b="0" dirty="0" err="1"/>
              <a:t>cansancio</a:t>
            </a:r>
            <a:r>
              <a:rPr lang="de-CH" b="0" dirty="0"/>
              <a:t> del mal </a:t>
            </a:r>
            <a:r>
              <a:rPr lang="de-CH" b="0" dirty="0" err="1"/>
              <a:t>humor</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1" dirty="0"/>
              <a:t>Intrapersonal</a:t>
            </a:r>
            <a:r>
              <a:rPr lang="de-CH" b="0" dirty="0"/>
              <a:t>: </a:t>
            </a:r>
            <a:r>
              <a:rPr lang="de-CH" b="0" dirty="0" err="1"/>
              <a:t>esto</a:t>
            </a:r>
            <a:r>
              <a:rPr lang="de-CH" b="0" dirty="0"/>
              <a:t> es </a:t>
            </a:r>
            <a:r>
              <a:rPr lang="de-CH" b="0" dirty="0" err="1"/>
              <a:t>conocimiento</a:t>
            </a:r>
            <a:r>
              <a:rPr lang="de-CH" b="0" dirty="0"/>
              <a:t> de </a:t>
            </a:r>
            <a:r>
              <a:rPr lang="de-CH" b="0" dirty="0" err="1"/>
              <a:t>ti</a:t>
            </a:r>
            <a:r>
              <a:rPr lang="de-CH" b="0" dirty="0"/>
              <a:t> </a:t>
            </a:r>
            <a:r>
              <a:rPr lang="de-CH" b="0" dirty="0" err="1"/>
              <a:t>mismo</a:t>
            </a:r>
            <a:r>
              <a:rPr lang="de-CH" b="0" dirty="0"/>
              <a:t>, o </a:t>
            </a:r>
            <a:r>
              <a:rPr lang="de-CH" b="0" dirty="0" err="1"/>
              <a:t>conciencia</a:t>
            </a:r>
            <a:r>
              <a:rPr lang="de-CH" b="0" dirty="0"/>
              <a:t> intrapersonal. </a:t>
            </a:r>
            <a:r>
              <a:rPr lang="de-CH" b="0" dirty="0" err="1"/>
              <a:t>Con</a:t>
            </a:r>
            <a:r>
              <a:rPr lang="de-CH" b="0" dirty="0"/>
              <a:t> </a:t>
            </a:r>
            <a:r>
              <a:rPr lang="de-CH" b="0" dirty="0" err="1"/>
              <a:t>respecto</a:t>
            </a:r>
            <a:r>
              <a:rPr lang="de-CH" b="0" dirty="0"/>
              <a:t> a la </a:t>
            </a:r>
            <a:r>
              <a:rPr lang="de-CH" b="0" dirty="0" err="1"/>
              <a:t>motivación</a:t>
            </a:r>
            <a:r>
              <a:rPr lang="de-CH" b="0" dirty="0"/>
              <a:t>, </a:t>
            </a:r>
            <a:r>
              <a:rPr lang="de-CH" b="0" dirty="0" err="1"/>
              <a:t>un</a:t>
            </a:r>
            <a:r>
              <a:rPr lang="de-CH" b="0" dirty="0"/>
              <a:t> </a:t>
            </a:r>
            <a:r>
              <a:rPr lang="de-CH" b="0" dirty="0" err="1"/>
              <a:t>estudiante</a:t>
            </a:r>
            <a:r>
              <a:rPr lang="de-CH" b="0" dirty="0"/>
              <a:t> </a:t>
            </a:r>
            <a:r>
              <a:rPr lang="de-CH" b="0" dirty="0" err="1"/>
              <a:t>puede</a:t>
            </a:r>
            <a:r>
              <a:rPr lang="de-CH" b="0" dirty="0"/>
              <a:t> </a:t>
            </a:r>
            <a:r>
              <a:rPr lang="de-CH" b="0" dirty="0" err="1"/>
              <a:t>reflexionar</a:t>
            </a:r>
            <a:r>
              <a:rPr lang="de-CH" b="0" dirty="0"/>
              <a:t> </a:t>
            </a:r>
            <a:r>
              <a:rPr lang="de-CH" b="0" dirty="0" err="1"/>
              <a:t>sobre</a:t>
            </a:r>
            <a:r>
              <a:rPr lang="de-CH" b="0" dirty="0"/>
              <a:t> </a:t>
            </a:r>
            <a:r>
              <a:rPr lang="de-CH" b="0" dirty="0" err="1"/>
              <a:t>cómo</a:t>
            </a:r>
            <a:r>
              <a:rPr lang="de-CH" b="0" dirty="0"/>
              <a:t> </a:t>
            </a:r>
            <a:r>
              <a:rPr lang="de-CH" b="0" dirty="0" err="1"/>
              <a:t>puede</a:t>
            </a:r>
            <a:r>
              <a:rPr lang="de-CH" b="0" dirty="0"/>
              <a:t> </a:t>
            </a:r>
            <a:r>
              <a:rPr lang="de-CH" b="0" dirty="0" err="1"/>
              <a:t>hacer</a:t>
            </a:r>
            <a:r>
              <a:rPr lang="de-CH" b="0" dirty="0"/>
              <a:t> </a:t>
            </a:r>
            <a:r>
              <a:rPr lang="de-CH" b="0" dirty="0" err="1"/>
              <a:t>un</a:t>
            </a:r>
            <a:r>
              <a:rPr lang="de-CH" b="0" dirty="0"/>
              <a:t> </a:t>
            </a:r>
            <a:r>
              <a:rPr lang="de-CH" b="0" dirty="0" err="1"/>
              <a:t>esfuerzo</a:t>
            </a:r>
            <a:r>
              <a:rPr lang="de-CH" b="0" dirty="0"/>
              <a:t> </a:t>
            </a:r>
            <a:r>
              <a:rPr lang="de-CH" b="0" dirty="0" err="1"/>
              <a:t>para</a:t>
            </a:r>
            <a:r>
              <a:rPr lang="de-CH" b="0" dirty="0"/>
              <a:t> </a:t>
            </a:r>
            <a:r>
              <a:rPr lang="de-CH" b="0" dirty="0" err="1"/>
              <a:t>trabajar</a:t>
            </a:r>
            <a:r>
              <a:rPr lang="de-CH" b="0" dirty="0"/>
              <a:t> en </a:t>
            </a:r>
            <a:r>
              <a:rPr lang="de-CH" b="0" dirty="0" err="1"/>
              <a:t>algo</a:t>
            </a:r>
            <a:r>
              <a:rPr lang="de-CH" b="0" dirty="0"/>
              <a:t> </a:t>
            </a:r>
            <a:r>
              <a:rPr lang="de-CH" b="0" dirty="0" err="1"/>
              <a:t>que</a:t>
            </a:r>
            <a:r>
              <a:rPr lang="de-CH" b="0" dirty="0"/>
              <a:t> </a:t>
            </a:r>
            <a:r>
              <a:rPr lang="de-CH" b="0" dirty="0" err="1"/>
              <a:t>no</a:t>
            </a:r>
            <a:r>
              <a:rPr lang="de-CH" b="0" dirty="0"/>
              <a:t> </a:t>
            </a:r>
            <a:r>
              <a:rPr lang="de-CH" b="0" dirty="0" err="1"/>
              <a:t>quiere</a:t>
            </a:r>
            <a:r>
              <a:rPr lang="de-CH" b="0" dirty="0"/>
              <a:t> </a:t>
            </a:r>
            <a:r>
              <a:rPr lang="de-CH" b="0" dirty="0" err="1"/>
              <a:t>hacer</a:t>
            </a:r>
            <a:r>
              <a:rPr lang="de-CH" b="0" dirty="0"/>
              <a:t>, </a:t>
            </a:r>
            <a:r>
              <a:rPr lang="de-CH" b="0" dirty="0" err="1"/>
              <a:t>sabiendo</a:t>
            </a:r>
            <a:r>
              <a:rPr lang="de-CH" b="0" dirty="0"/>
              <a:t> </a:t>
            </a:r>
            <a:r>
              <a:rPr lang="de-CH" b="0" dirty="0" err="1"/>
              <a:t>que</a:t>
            </a:r>
            <a:r>
              <a:rPr lang="de-CH" b="0" dirty="0"/>
              <a:t> </a:t>
            </a:r>
            <a:r>
              <a:rPr lang="de-CH" b="0" dirty="0" err="1"/>
              <a:t>debe</a:t>
            </a:r>
            <a:r>
              <a:rPr lang="de-CH" b="0" dirty="0"/>
              <a:t> </a:t>
            </a:r>
            <a:r>
              <a:rPr lang="de-CH" b="0" dirty="0" err="1"/>
              <a:t>hacerlo</a:t>
            </a:r>
            <a:r>
              <a:rPr lang="de-CH" b="0" dirty="0"/>
              <a:t>. </a:t>
            </a:r>
            <a:r>
              <a:rPr lang="de-CH" b="0" dirty="0" err="1"/>
              <a:t>Otras</a:t>
            </a:r>
            <a:r>
              <a:rPr lang="de-CH" b="0" dirty="0"/>
              <a:t> </a:t>
            </a:r>
            <a:r>
              <a:rPr lang="de-CH" b="0" dirty="0" err="1"/>
              <a:t>áreas</a:t>
            </a:r>
            <a:r>
              <a:rPr lang="de-CH" b="0" dirty="0"/>
              <a:t> de </a:t>
            </a:r>
            <a:r>
              <a:rPr lang="de-CH" b="0" dirty="0" err="1"/>
              <a:t>conciencia</a:t>
            </a:r>
            <a:r>
              <a:rPr lang="de-CH" b="0" dirty="0"/>
              <a:t> intrapersonal </a:t>
            </a:r>
            <a:r>
              <a:rPr lang="de-CH" b="0" dirty="0" err="1"/>
              <a:t>son</a:t>
            </a:r>
            <a:r>
              <a:rPr lang="de-CH" b="0" dirty="0"/>
              <a:t> </a:t>
            </a:r>
            <a:r>
              <a:rPr lang="de-CH" b="0" dirty="0" err="1"/>
              <a:t>sus</a:t>
            </a:r>
            <a:r>
              <a:rPr lang="de-CH" b="0" dirty="0"/>
              <a:t> </a:t>
            </a:r>
            <a:r>
              <a:rPr lang="de-CH" b="0" dirty="0" err="1"/>
              <a:t>creencias</a:t>
            </a:r>
            <a:r>
              <a:rPr lang="de-CH" b="0" dirty="0"/>
              <a:t> </a:t>
            </a:r>
            <a:r>
              <a:rPr lang="de-CH" b="0" dirty="0" err="1"/>
              <a:t>y</a:t>
            </a:r>
            <a:r>
              <a:rPr lang="de-CH" b="0" dirty="0"/>
              <a:t> </a:t>
            </a:r>
            <a:r>
              <a:rPr lang="de-CH" b="0" dirty="0" err="1"/>
              <a:t>emociones</a:t>
            </a:r>
            <a:r>
              <a:rPr lang="de-CH" b="0" dirty="0"/>
              <a:t> </a:t>
            </a:r>
            <a:r>
              <a:rPr lang="de-CH" b="0" dirty="0" err="1"/>
              <a:t>sobre</a:t>
            </a:r>
            <a:r>
              <a:rPr lang="de-CH" b="0" dirty="0"/>
              <a:t> </a:t>
            </a:r>
            <a:r>
              <a:rPr lang="de-CH" b="0" dirty="0" err="1"/>
              <a:t>el</a:t>
            </a:r>
            <a:r>
              <a:rPr lang="de-CH" b="0" dirty="0"/>
              <a:t> </a:t>
            </a:r>
            <a:r>
              <a:rPr lang="de-CH" b="0" dirty="0" err="1"/>
              <a:t>aprendizaje</a:t>
            </a:r>
            <a:r>
              <a:rPr lang="de-CH" b="0" dirty="0"/>
              <a:t> de </a:t>
            </a:r>
            <a:r>
              <a:rPr lang="de-CH" b="0" dirty="0" err="1"/>
              <a:t>idiomas</a:t>
            </a:r>
            <a:r>
              <a:rPr lang="de-CH" b="0" dirty="0"/>
              <a:t> </a:t>
            </a:r>
            <a:r>
              <a:rPr lang="de-CH" b="0" dirty="0" err="1"/>
              <a:t>y</a:t>
            </a:r>
            <a:r>
              <a:rPr lang="de-CH" b="0" dirty="0"/>
              <a:t> la </a:t>
            </a:r>
            <a:r>
              <a:rPr lang="de-CH" b="0" dirty="0" err="1"/>
              <a:t>autoconfianza</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err="1"/>
              <a:t>Un</a:t>
            </a:r>
            <a:r>
              <a:rPr lang="de-CH" b="0" dirty="0"/>
              <a:t> </a:t>
            </a:r>
            <a:r>
              <a:rPr lang="de-CH" b="0" dirty="0" err="1"/>
              <a:t>estudiante</a:t>
            </a:r>
            <a:r>
              <a:rPr lang="de-CH" b="0" dirty="0"/>
              <a:t> </a:t>
            </a:r>
            <a:r>
              <a:rPr lang="de-CH" b="0" dirty="0" err="1"/>
              <a:t>que</a:t>
            </a:r>
            <a:r>
              <a:rPr lang="de-CH" b="0" dirty="0"/>
              <a:t> se da </a:t>
            </a:r>
            <a:r>
              <a:rPr lang="de-CH" b="0" dirty="0" err="1"/>
              <a:t>cuenta</a:t>
            </a:r>
            <a:r>
              <a:rPr lang="de-CH" b="0" dirty="0"/>
              <a:t> de </a:t>
            </a:r>
            <a:r>
              <a:rPr lang="de-CH" b="0" dirty="0" err="1"/>
              <a:t>que</a:t>
            </a:r>
            <a:r>
              <a:rPr lang="de-CH" b="0" dirty="0"/>
              <a:t> </a:t>
            </a:r>
            <a:r>
              <a:rPr lang="de-CH" b="0" dirty="0" err="1"/>
              <a:t>cuando</a:t>
            </a:r>
            <a:r>
              <a:rPr lang="de-CH" b="0" dirty="0"/>
              <a:t> </a:t>
            </a:r>
            <a:r>
              <a:rPr lang="de-CH" b="0" dirty="0" err="1"/>
              <a:t>practica</a:t>
            </a:r>
            <a:r>
              <a:rPr lang="de-CH" b="0" dirty="0"/>
              <a:t> </a:t>
            </a:r>
            <a:r>
              <a:rPr lang="de-CH" b="0" dirty="0" err="1"/>
              <a:t>hablar</a:t>
            </a:r>
            <a:r>
              <a:rPr lang="de-CH" b="0" dirty="0"/>
              <a:t> se </a:t>
            </a:r>
            <a:r>
              <a:rPr lang="de-CH" b="0" dirty="0" err="1"/>
              <a:t>siente</a:t>
            </a:r>
            <a:r>
              <a:rPr lang="de-CH" b="0" dirty="0"/>
              <a:t> </a:t>
            </a:r>
            <a:r>
              <a:rPr lang="de-CH" b="0" dirty="0" err="1"/>
              <a:t>más</a:t>
            </a:r>
            <a:r>
              <a:rPr lang="de-CH" b="0" dirty="0"/>
              <a:t> </a:t>
            </a:r>
            <a:r>
              <a:rPr lang="de-CH" b="0" dirty="0" err="1"/>
              <a:t>seguro</a:t>
            </a:r>
            <a:endParaRPr lang="de-CH" b="0" dirty="0"/>
          </a:p>
          <a:p>
            <a:pPr marL="0" lvl="0" indent="0" algn="l" rtl="0">
              <a:spcBef>
                <a:spcPts val="0"/>
              </a:spcBef>
              <a:spcAft>
                <a:spcPts val="0"/>
              </a:spcAft>
              <a:buNone/>
            </a:pPr>
            <a:r>
              <a:rPr lang="de-CH" b="0" dirty="0" err="1"/>
              <a:t>Un</a:t>
            </a:r>
            <a:r>
              <a:rPr lang="de-CH" b="0" dirty="0"/>
              <a:t> </a:t>
            </a:r>
            <a:r>
              <a:rPr lang="de-CH" b="0" dirty="0" err="1"/>
              <a:t>estudiante</a:t>
            </a:r>
            <a:r>
              <a:rPr lang="de-CH" b="0" dirty="0"/>
              <a:t> </a:t>
            </a:r>
            <a:r>
              <a:rPr lang="de-CH" b="0" dirty="0" err="1"/>
              <a:t>que</a:t>
            </a:r>
            <a:r>
              <a:rPr lang="de-CH" b="0" dirty="0"/>
              <a:t> </a:t>
            </a:r>
            <a:r>
              <a:rPr lang="de-CH" b="0" dirty="0" err="1"/>
              <a:t>nota</a:t>
            </a:r>
            <a:r>
              <a:rPr lang="de-CH" b="0" dirty="0"/>
              <a:t> </a:t>
            </a:r>
            <a:r>
              <a:rPr lang="de-CH" b="0" dirty="0" err="1"/>
              <a:t>que</a:t>
            </a:r>
            <a:r>
              <a:rPr lang="de-CH" b="0" dirty="0"/>
              <a:t> </a:t>
            </a:r>
            <a:r>
              <a:rPr lang="de-CH" b="0" dirty="0" err="1"/>
              <a:t>está</a:t>
            </a:r>
            <a:r>
              <a:rPr lang="de-CH" b="0" dirty="0"/>
              <a:t> </a:t>
            </a:r>
            <a:r>
              <a:rPr lang="de-CH" b="0" dirty="0" err="1"/>
              <a:t>más</a:t>
            </a:r>
            <a:r>
              <a:rPr lang="de-CH" b="0" dirty="0"/>
              <a:t> </a:t>
            </a:r>
            <a:r>
              <a:rPr lang="de-CH" b="0" dirty="0" err="1"/>
              <a:t>motivado</a:t>
            </a:r>
            <a:r>
              <a:rPr lang="de-CH" b="0" dirty="0"/>
              <a:t> en </a:t>
            </a:r>
            <a:r>
              <a:rPr lang="de-CH" b="0" dirty="0" err="1"/>
              <a:t>clase</a:t>
            </a:r>
            <a:r>
              <a:rPr lang="de-CH" b="0" dirty="0"/>
              <a:t> </a:t>
            </a:r>
            <a:r>
              <a:rPr lang="de-CH" b="0" dirty="0" err="1"/>
              <a:t>cuando</a:t>
            </a:r>
            <a:r>
              <a:rPr lang="de-CH" b="0" dirty="0"/>
              <a:t> </a:t>
            </a:r>
            <a:r>
              <a:rPr lang="de-CH" b="0" dirty="0" err="1"/>
              <a:t>ve</a:t>
            </a:r>
            <a:r>
              <a:rPr lang="de-CH" b="0" dirty="0"/>
              <a:t> </a:t>
            </a:r>
            <a:r>
              <a:rPr lang="de-CH" b="0" dirty="0" err="1"/>
              <a:t>algo</a:t>
            </a:r>
            <a:r>
              <a:rPr lang="de-CH" b="0" dirty="0"/>
              <a:t> </a:t>
            </a:r>
            <a:r>
              <a:rPr lang="de-CH" b="0" dirty="0" err="1"/>
              <a:t>visualmente</a:t>
            </a:r>
            <a:r>
              <a:rPr lang="de-CH" b="0" dirty="0"/>
              <a:t> </a:t>
            </a:r>
            <a:r>
              <a:rPr lang="de-CH" b="0" dirty="0" err="1"/>
              <a:t>estimulante</a:t>
            </a:r>
            <a:r>
              <a:rPr lang="de-CH" b="0" dirty="0"/>
              <a:t> o </a:t>
            </a:r>
            <a:r>
              <a:rPr lang="de-CH" b="0" dirty="0" err="1"/>
              <a:t>participa</a:t>
            </a:r>
            <a:r>
              <a:rPr lang="de-CH" b="0" dirty="0"/>
              <a:t> en </a:t>
            </a:r>
            <a:r>
              <a:rPr lang="de-CH" b="0" dirty="0" err="1"/>
              <a:t>una</a:t>
            </a:r>
            <a:r>
              <a:rPr lang="de-CH" b="0" dirty="0"/>
              <a:t> </a:t>
            </a:r>
            <a:r>
              <a:rPr lang="de-CH" b="0" dirty="0" err="1"/>
              <a:t>discusión</a:t>
            </a:r>
            <a:r>
              <a:rPr lang="de-CH" b="0" dirty="0"/>
              <a:t> </a:t>
            </a:r>
            <a:r>
              <a:rPr lang="de-CH" b="0" dirty="0" err="1"/>
              <a:t>interesante</a:t>
            </a:r>
            <a:endParaRPr lang="de-CH" b="0" dirty="0"/>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err="1"/>
              <a:t>Estos</a:t>
            </a:r>
            <a:r>
              <a:rPr lang="de-CH" b="0" dirty="0"/>
              <a:t> </a:t>
            </a:r>
            <a:r>
              <a:rPr lang="de-CH" b="0" dirty="0" err="1"/>
              <a:t>tres</a:t>
            </a:r>
            <a:r>
              <a:rPr lang="de-CH" b="0" dirty="0"/>
              <a:t> </a:t>
            </a:r>
            <a:r>
              <a:rPr lang="de-CH" b="0" dirty="0" err="1"/>
              <a:t>aspectos</a:t>
            </a:r>
            <a:r>
              <a:rPr lang="de-CH" b="0" dirty="0"/>
              <a:t> </a:t>
            </a:r>
            <a:r>
              <a:rPr lang="de-CH" b="0" dirty="0" err="1"/>
              <a:t>no</a:t>
            </a:r>
            <a:r>
              <a:rPr lang="de-CH" b="0" dirty="0"/>
              <a:t> </a:t>
            </a:r>
            <a:r>
              <a:rPr lang="de-CH" b="0" dirty="0" err="1"/>
              <a:t>funcionan</a:t>
            </a:r>
            <a:r>
              <a:rPr lang="de-CH" b="0" dirty="0"/>
              <a:t> de forma </a:t>
            </a:r>
            <a:r>
              <a:rPr lang="de-CH" b="0" dirty="0" err="1"/>
              <a:t>aislada</a:t>
            </a:r>
            <a:r>
              <a:rPr lang="de-CH" b="0" dirty="0"/>
              <a:t>. En </a:t>
            </a:r>
            <a:r>
              <a:rPr lang="de-CH" b="0" dirty="0" err="1"/>
              <a:t>cambio</a:t>
            </a:r>
            <a:r>
              <a:rPr lang="de-CH" b="0" dirty="0"/>
              <a:t>, es </a:t>
            </a:r>
            <a:r>
              <a:rPr lang="de-CH" b="0" dirty="0" err="1"/>
              <a:t>posible</a:t>
            </a:r>
            <a:r>
              <a:rPr lang="de-CH" b="0" dirty="0"/>
              <a:t> </a:t>
            </a:r>
            <a:r>
              <a:rPr lang="de-CH" b="0" dirty="0" err="1"/>
              <a:t>que</a:t>
            </a:r>
            <a:r>
              <a:rPr lang="de-CH" b="0" dirty="0"/>
              <a:t> </a:t>
            </a:r>
            <a:r>
              <a:rPr lang="de-CH" b="0" dirty="0" err="1"/>
              <a:t>pueda</a:t>
            </a:r>
            <a:r>
              <a:rPr lang="de-CH" b="0" dirty="0"/>
              <a:t> </a:t>
            </a:r>
            <a:r>
              <a:rPr lang="de-CH" b="0" dirty="0" err="1"/>
              <a:t>detectar</a:t>
            </a:r>
            <a:r>
              <a:rPr lang="de-CH" b="0" dirty="0"/>
              <a:t> </a:t>
            </a:r>
            <a:r>
              <a:rPr lang="de-CH" b="0" dirty="0" err="1"/>
              <a:t>elementos</a:t>
            </a:r>
            <a:r>
              <a:rPr lang="de-CH" b="0" dirty="0"/>
              <a:t> de </a:t>
            </a:r>
            <a:r>
              <a:rPr lang="de-CH" b="0" dirty="0" err="1"/>
              <a:t>cada</a:t>
            </a:r>
            <a:r>
              <a:rPr lang="de-CH" b="0" dirty="0"/>
              <a:t> uno de </a:t>
            </a:r>
            <a:r>
              <a:rPr lang="de-CH" b="0" dirty="0" err="1"/>
              <a:t>ellos</a:t>
            </a:r>
            <a:r>
              <a:rPr lang="de-CH" b="0" dirty="0"/>
              <a:t> </a:t>
            </a:r>
            <a:r>
              <a:rPr lang="de-CH" b="0" dirty="0" err="1"/>
              <a:t>cuando</a:t>
            </a:r>
            <a:r>
              <a:rPr lang="de-CH" b="0" dirty="0"/>
              <a:t> </a:t>
            </a:r>
            <a:r>
              <a:rPr lang="de-CH" b="0" dirty="0" err="1"/>
              <a:t>sus</a:t>
            </a:r>
            <a:r>
              <a:rPr lang="de-CH" b="0" dirty="0"/>
              <a:t> </a:t>
            </a:r>
            <a:r>
              <a:rPr lang="de-CH" b="0" dirty="0" err="1"/>
              <a:t>alumnos</a:t>
            </a:r>
            <a:r>
              <a:rPr lang="de-CH" b="0" dirty="0"/>
              <a:t> </a:t>
            </a:r>
            <a:r>
              <a:rPr lang="de-CH" b="0" dirty="0" err="1"/>
              <a:t>hablen</a:t>
            </a:r>
            <a:r>
              <a:rPr lang="de-CH" b="0" dirty="0"/>
              <a:t> </a:t>
            </a:r>
            <a:r>
              <a:rPr lang="de-CH" b="0" dirty="0" err="1"/>
              <a:t>sobre</a:t>
            </a:r>
            <a:r>
              <a:rPr lang="de-CH" b="0" dirty="0"/>
              <a:t> </a:t>
            </a:r>
            <a:r>
              <a:rPr lang="de-CH" b="0" dirty="0" err="1"/>
              <a:t>su</a:t>
            </a:r>
            <a:r>
              <a:rPr lang="de-CH" b="0" dirty="0"/>
              <a:t> </a:t>
            </a:r>
            <a:r>
              <a:rPr lang="de-CH" b="0" dirty="0" err="1"/>
              <a:t>aprendizaje</a:t>
            </a:r>
            <a:r>
              <a:rPr lang="de-CH" b="0" dirty="0"/>
              <a:t>. Es </a:t>
            </a:r>
            <a:r>
              <a:rPr lang="de-CH" b="0" dirty="0" err="1"/>
              <a:t>importante</a:t>
            </a:r>
            <a:r>
              <a:rPr lang="de-CH" b="0" dirty="0"/>
              <a:t> </a:t>
            </a:r>
            <a:r>
              <a:rPr lang="de-CH" b="0" dirty="0" err="1"/>
              <a:t>para</a:t>
            </a:r>
            <a:r>
              <a:rPr lang="de-CH" b="0" dirty="0"/>
              <a:t> los </a:t>
            </a:r>
            <a:r>
              <a:rPr lang="de-CH" b="0" dirty="0" err="1"/>
              <a:t>maestros</a:t>
            </a:r>
            <a:r>
              <a:rPr lang="de-CH" b="0" dirty="0"/>
              <a:t> </a:t>
            </a:r>
            <a:r>
              <a:rPr lang="de-CH" b="0" dirty="0" err="1"/>
              <a:t>reconocer</a:t>
            </a:r>
            <a:r>
              <a:rPr lang="de-CH" b="0" dirty="0"/>
              <a:t> </a:t>
            </a:r>
            <a:r>
              <a:rPr lang="de-CH" b="0" dirty="0" err="1"/>
              <a:t>estas</a:t>
            </a:r>
            <a:r>
              <a:rPr lang="de-CH" b="0" dirty="0"/>
              <a:t> </a:t>
            </a:r>
            <a:r>
              <a:rPr lang="de-CH" b="0" dirty="0" err="1"/>
              <a:t>pequeñas</a:t>
            </a:r>
            <a:r>
              <a:rPr lang="de-CH" b="0" dirty="0"/>
              <a:t> </a:t>
            </a:r>
            <a:r>
              <a:rPr lang="de-CH" b="0" dirty="0" err="1"/>
              <a:t>pistas</a:t>
            </a:r>
            <a:r>
              <a:rPr lang="de-CH" b="0" dirty="0"/>
              <a:t>. </a:t>
            </a:r>
            <a:r>
              <a:rPr lang="de-CH" b="0" dirty="0" err="1"/>
              <a:t>Pueden</a:t>
            </a:r>
            <a:r>
              <a:rPr lang="de-CH" b="0" dirty="0"/>
              <a:t> </a:t>
            </a:r>
            <a:r>
              <a:rPr lang="de-CH" b="0" dirty="0" err="1"/>
              <a:t>proporcionar</a:t>
            </a:r>
            <a:r>
              <a:rPr lang="de-CH" b="0" dirty="0"/>
              <a:t> </a:t>
            </a:r>
            <a:r>
              <a:rPr lang="de-CH" b="0" dirty="0" err="1"/>
              <a:t>disparadores</a:t>
            </a:r>
            <a:r>
              <a:rPr lang="de-CH" b="0" dirty="0"/>
              <a:t> </a:t>
            </a:r>
            <a:r>
              <a:rPr lang="de-CH" b="0" dirty="0" err="1"/>
              <a:t>para</a:t>
            </a:r>
            <a:r>
              <a:rPr lang="de-CH" b="0" dirty="0"/>
              <a:t> </a:t>
            </a:r>
            <a:r>
              <a:rPr lang="de-CH" b="0" dirty="0" err="1"/>
              <a:t>preguntas</a:t>
            </a:r>
            <a:r>
              <a:rPr lang="de-CH" b="0" dirty="0"/>
              <a:t> </a:t>
            </a:r>
            <a:r>
              <a:rPr lang="de-CH" b="0" dirty="0" err="1"/>
              <a:t>poderosas</a:t>
            </a:r>
            <a:r>
              <a:rPr lang="de-CH" b="0" dirty="0"/>
              <a:t>.</a:t>
            </a:r>
            <a:endParaRPr lang="en-GB" b="0" dirty="0"/>
          </a:p>
        </p:txBody>
      </p:sp>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3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dirty="0" err="1"/>
              <a:t>Cuando</a:t>
            </a:r>
            <a:r>
              <a:rPr lang="de-CH" dirty="0"/>
              <a:t> </a:t>
            </a:r>
            <a:r>
              <a:rPr lang="de-CH" dirty="0" err="1"/>
              <a:t>hablamos</a:t>
            </a:r>
            <a:r>
              <a:rPr lang="de-CH" dirty="0"/>
              <a:t> de </a:t>
            </a:r>
            <a:r>
              <a:rPr lang="de-CH" dirty="0" err="1"/>
              <a:t>sentirnos</a:t>
            </a:r>
            <a:r>
              <a:rPr lang="de-CH" dirty="0"/>
              <a:t> "a </a:t>
            </a:r>
            <a:r>
              <a:rPr lang="de-CH" dirty="0" err="1"/>
              <a:t>cargo</a:t>
            </a:r>
            <a:r>
              <a:rPr lang="de-CH" dirty="0"/>
              <a:t>" de </a:t>
            </a:r>
            <a:r>
              <a:rPr lang="de-CH" dirty="0" err="1"/>
              <a:t>nuestro</a:t>
            </a:r>
            <a:r>
              <a:rPr lang="de-CH" dirty="0"/>
              <a:t> </a:t>
            </a:r>
            <a:r>
              <a:rPr lang="de-CH" dirty="0" err="1"/>
              <a:t>aprendizaje</a:t>
            </a:r>
            <a:r>
              <a:rPr lang="de-CH" dirty="0"/>
              <a:t>, </a:t>
            </a:r>
            <a:r>
              <a:rPr lang="de-CH" dirty="0" err="1"/>
              <a:t>hay</a:t>
            </a:r>
            <a:r>
              <a:rPr lang="de-CH" dirty="0"/>
              <a:t> </a:t>
            </a:r>
            <a:r>
              <a:rPr lang="de-CH" dirty="0" err="1"/>
              <a:t>momentos</a:t>
            </a:r>
            <a:r>
              <a:rPr lang="de-CH" dirty="0"/>
              <a:t> en </a:t>
            </a:r>
            <a:r>
              <a:rPr lang="de-CH" dirty="0" err="1"/>
              <a:t>que</a:t>
            </a:r>
            <a:r>
              <a:rPr lang="de-CH" dirty="0"/>
              <a:t> </a:t>
            </a:r>
            <a:r>
              <a:rPr lang="de-CH" dirty="0" err="1"/>
              <a:t>nuestros</a:t>
            </a:r>
            <a:r>
              <a:rPr lang="de-CH" dirty="0"/>
              <a:t> </a:t>
            </a:r>
            <a:r>
              <a:rPr lang="de-CH" dirty="0" err="1"/>
              <a:t>estudiantes</a:t>
            </a:r>
            <a:r>
              <a:rPr lang="de-CH" dirty="0"/>
              <a:t> se </a:t>
            </a:r>
            <a:r>
              <a:rPr lang="de-CH" dirty="0" err="1"/>
              <a:t>sienten</a:t>
            </a:r>
            <a:r>
              <a:rPr lang="de-CH" dirty="0"/>
              <a:t> </a:t>
            </a:r>
            <a:r>
              <a:rPr lang="de-CH" dirty="0" err="1"/>
              <a:t>más</a:t>
            </a:r>
            <a:r>
              <a:rPr lang="de-CH" dirty="0"/>
              <a:t> "a </a:t>
            </a:r>
            <a:r>
              <a:rPr lang="de-CH" dirty="0" err="1"/>
              <a:t>cargo</a:t>
            </a:r>
            <a:r>
              <a:rPr lang="de-CH" dirty="0"/>
              <a:t>" </a:t>
            </a:r>
            <a:r>
              <a:rPr lang="de-CH" dirty="0" err="1"/>
              <a:t>y</a:t>
            </a:r>
            <a:r>
              <a:rPr lang="de-CH" dirty="0"/>
              <a:t> </a:t>
            </a:r>
            <a:r>
              <a:rPr lang="de-CH" dirty="0" err="1"/>
              <a:t>menos</a:t>
            </a:r>
            <a:r>
              <a:rPr lang="de-CH" dirty="0"/>
              <a:t> "a </a:t>
            </a:r>
            <a:r>
              <a:rPr lang="de-CH" dirty="0" err="1"/>
              <a:t>cargo</a:t>
            </a:r>
            <a:r>
              <a:rPr lang="de-CH" dirty="0"/>
              <a:t>". Los </a:t>
            </a:r>
            <a:r>
              <a:rPr lang="de-CH" dirty="0" err="1"/>
              <a:t>estudios</a:t>
            </a:r>
            <a:r>
              <a:rPr lang="de-CH" dirty="0"/>
              <a:t> </a:t>
            </a:r>
            <a:r>
              <a:rPr lang="de-CH" dirty="0" err="1"/>
              <a:t>sobre</a:t>
            </a:r>
            <a:r>
              <a:rPr lang="de-CH" dirty="0"/>
              <a:t> </a:t>
            </a:r>
            <a:r>
              <a:rPr lang="de-CH" dirty="0" err="1"/>
              <a:t>autopercepción</a:t>
            </a:r>
            <a:r>
              <a:rPr lang="de-CH" dirty="0"/>
              <a:t> </a:t>
            </a:r>
            <a:r>
              <a:rPr lang="de-CH" dirty="0" err="1"/>
              <a:t>y</a:t>
            </a:r>
            <a:r>
              <a:rPr lang="de-CH" dirty="0"/>
              <a:t> auto-</a:t>
            </a:r>
            <a:r>
              <a:rPr lang="de-CH" dirty="0" err="1"/>
              <a:t>teorías</a:t>
            </a:r>
            <a:r>
              <a:rPr lang="de-CH" dirty="0"/>
              <a:t> </a:t>
            </a:r>
            <a:r>
              <a:rPr lang="de-CH" dirty="0" err="1"/>
              <a:t>identifican</a:t>
            </a:r>
            <a:r>
              <a:rPr lang="de-CH" dirty="0"/>
              <a:t> dos </a:t>
            </a:r>
            <a:r>
              <a:rPr lang="de-CH" dirty="0" err="1"/>
              <a:t>formas</a:t>
            </a:r>
            <a:r>
              <a:rPr lang="de-CH" dirty="0"/>
              <a:t> de </a:t>
            </a:r>
            <a:r>
              <a:rPr lang="de-CH" dirty="0" err="1"/>
              <a:t>pensar</a:t>
            </a:r>
            <a:r>
              <a:rPr lang="de-CH" dirty="0"/>
              <a:t> o </a:t>
            </a:r>
            <a:r>
              <a:rPr lang="de-CH" dirty="0" err="1"/>
              <a:t>mentalidades</a:t>
            </a:r>
            <a:r>
              <a:rPr lang="de-CH" dirty="0"/>
              <a:t>.</a:t>
            </a:r>
          </a:p>
          <a:p>
            <a:pPr marL="0" lvl="0" indent="0" algn="l" rtl="0">
              <a:spcBef>
                <a:spcPts val="0"/>
              </a:spcBef>
              <a:spcAft>
                <a:spcPts val="0"/>
              </a:spcAft>
              <a:buNone/>
            </a:pPr>
            <a:endParaRPr lang="de-CH" dirty="0"/>
          </a:p>
          <a:p>
            <a:pPr marL="171450" lvl="0" indent="-171450" algn="l" rtl="0">
              <a:spcBef>
                <a:spcPts val="0"/>
              </a:spcBef>
              <a:spcAft>
                <a:spcPts val="0"/>
              </a:spcAft>
              <a:buFont typeface="Arial" panose="020B0604020202020204" pitchFamily="34" charset="0"/>
              <a:buChar char="•"/>
            </a:pPr>
            <a:r>
              <a:rPr lang="de-CH" dirty="0"/>
              <a:t>Si </a:t>
            </a:r>
            <a:r>
              <a:rPr lang="de-CH" dirty="0" err="1"/>
              <a:t>alguien</a:t>
            </a:r>
            <a:r>
              <a:rPr lang="de-CH" dirty="0"/>
              <a:t> </a:t>
            </a:r>
            <a:r>
              <a:rPr lang="de-CH" dirty="0" err="1"/>
              <a:t>siente</a:t>
            </a:r>
            <a:r>
              <a:rPr lang="de-CH" dirty="0"/>
              <a:t> </a:t>
            </a:r>
            <a:r>
              <a:rPr lang="de-CH" dirty="0" err="1"/>
              <a:t>que</a:t>
            </a:r>
            <a:r>
              <a:rPr lang="de-CH" dirty="0"/>
              <a:t> </a:t>
            </a:r>
            <a:r>
              <a:rPr lang="de-CH" dirty="0" err="1"/>
              <a:t>está</a:t>
            </a:r>
            <a:r>
              <a:rPr lang="de-CH" dirty="0"/>
              <a:t> </a:t>
            </a:r>
            <a:r>
              <a:rPr lang="de-CH" dirty="0" err="1"/>
              <a:t>más</a:t>
            </a:r>
            <a:r>
              <a:rPr lang="de-CH" dirty="0"/>
              <a:t> "a </a:t>
            </a:r>
            <a:r>
              <a:rPr lang="de-CH" dirty="0" err="1"/>
              <a:t>cargo</a:t>
            </a:r>
            <a:r>
              <a:rPr lang="de-CH" dirty="0"/>
              <a:t>" de </a:t>
            </a:r>
            <a:r>
              <a:rPr lang="de-CH" dirty="0" err="1"/>
              <a:t>su</a:t>
            </a:r>
            <a:r>
              <a:rPr lang="de-CH" dirty="0"/>
              <a:t> </a:t>
            </a:r>
            <a:r>
              <a:rPr lang="de-CH" dirty="0" err="1"/>
              <a:t>propio</a:t>
            </a:r>
            <a:r>
              <a:rPr lang="de-CH" dirty="0"/>
              <a:t> </a:t>
            </a:r>
            <a:r>
              <a:rPr lang="de-CH" dirty="0" err="1"/>
              <a:t>aprendizaje</a:t>
            </a:r>
            <a:r>
              <a:rPr lang="de-CH" dirty="0"/>
              <a:t> </a:t>
            </a:r>
            <a:r>
              <a:rPr lang="de-CH" dirty="0" err="1"/>
              <a:t>y</a:t>
            </a:r>
            <a:r>
              <a:rPr lang="de-CH" dirty="0"/>
              <a:t> </a:t>
            </a:r>
            <a:r>
              <a:rPr lang="de-CH" dirty="0" err="1"/>
              <a:t>tiene</a:t>
            </a:r>
            <a:r>
              <a:rPr lang="de-CH" dirty="0"/>
              <a:t> </a:t>
            </a:r>
            <a:r>
              <a:rPr lang="de-CH" dirty="0" err="1"/>
              <a:t>el</a:t>
            </a:r>
            <a:r>
              <a:rPr lang="de-CH" dirty="0"/>
              <a:t> </a:t>
            </a:r>
            <a:r>
              <a:rPr lang="de-CH" dirty="0" err="1"/>
              <a:t>poder</a:t>
            </a:r>
            <a:r>
              <a:rPr lang="de-CH" dirty="0"/>
              <a:t> de </a:t>
            </a:r>
            <a:r>
              <a:rPr lang="de-CH" dirty="0" err="1"/>
              <a:t>mejorar</a:t>
            </a:r>
            <a:r>
              <a:rPr lang="de-CH" dirty="0"/>
              <a:t> a </a:t>
            </a:r>
            <a:r>
              <a:rPr lang="de-CH" dirty="0" err="1"/>
              <a:t>través</a:t>
            </a:r>
            <a:r>
              <a:rPr lang="de-CH" dirty="0"/>
              <a:t> de </a:t>
            </a:r>
            <a:r>
              <a:rPr lang="de-CH" dirty="0" err="1"/>
              <a:t>un</a:t>
            </a:r>
            <a:r>
              <a:rPr lang="de-CH" dirty="0"/>
              <a:t> </a:t>
            </a:r>
            <a:r>
              <a:rPr lang="de-CH" dirty="0" err="1"/>
              <a:t>esfuerzo</a:t>
            </a:r>
            <a:r>
              <a:rPr lang="de-CH" dirty="0"/>
              <a:t> </a:t>
            </a:r>
            <a:r>
              <a:rPr lang="de-CH" dirty="0" err="1"/>
              <a:t>concentrado</a:t>
            </a:r>
            <a:r>
              <a:rPr lang="de-CH" dirty="0"/>
              <a:t>, </a:t>
            </a:r>
            <a:r>
              <a:rPr lang="de-CH" dirty="0" err="1"/>
              <a:t>esto</a:t>
            </a:r>
            <a:r>
              <a:rPr lang="de-CH" dirty="0"/>
              <a:t> se </a:t>
            </a:r>
            <a:r>
              <a:rPr lang="de-CH" dirty="0" err="1"/>
              <a:t>conoce</a:t>
            </a:r>
            <a:r>
              <a:rPr lang="de-CH" dirty="0"/>
              <a:t> </a:t>
            </a:r>
            <a:r>
              <a:rPr lang="de-CH" dirty="0" err="1"/>
              <a:t>ampliamente</a:t>
            </a:r>
            <a:r>
              <a:rPr lang="de-CH" dirty="0"/>
              <a:t> </a:t>
            </a:r>
            <a:r>
              <a:rPr lang="de-CH" dirty="0" err="1"/>
              <a:t>como</a:t>
            </a:r>
            <a:r>
              <a:rPr lang="de-CH" dirty="0"/>
              <a:t> </a:t>
            </a:r>
            <a:r>
              <a:rPr lang="de-CH" dirty="0" err="1"/>
              <a:t>tener</a:t>
            </a:r>
            <a:r>
              <a:rPr lang="de-CH" dirty="0"/>
              <a:t> </a:t>
            </a:r>
            <a:r>
              <a:rPr lang="de-CH" dirty="0" err="1"/>
              <a:t>una</a:t>
            </a:r>
            <a:r>
              <a:rPr lang="de-CH" dirty="0"/>
              <a:t> </a:t>
            </a:r>
            <a:r>
              <a:rPr lang="de-CH" dirty="0" err="1"/>
              <a:t>mentalidad</a:t>
            </a:r>
            <a:r>
              <a:rPr lang="de-CH" dirty="0"/>
              <a:t> de </a:t>
            </a:r>
            <a:r>
              <a:rPr lang="de-CH" dirty="0" err="1"/>
              <a:t>mayor</a:t>
            </a:r>
            <a:r>
              <a:rPr lang="de-CH" dirty="0"/>
              <a:t> </a:t>
            </a:r>
            <a:r>
              <a:rPr lang="de-CH" dirty="0" err="1"/>
              <a:t>crecimiento</a:t>
            </a:r>
            <a:r>
              <a:rPr lang="de-CH" dirty="0"/>
              <a:t>.</a:t>
            </a:r>
          </a:p>
          <a:p>
            <a:pPr marL="171450" lvl="0" indent="-171450" algn="l" rtl="0">
              <a:spcBef>
                <a:spcPts val="0"/>
              </a:spcBef>
              <a:spcAft>
                <a:spcPts val="0"/>
              </a:spcAft>
              <a:buFont typeface="Arial" panose="020B0604020202020204" pitchFamily="34" charset="0"/>
              <a:buChar char="•"/>
            </a:pPr>
            <a:r>
              <a:rPr lang="de-CH" dirty="0"/>
              <a:t>Si </a:t>
            </a:r>
            <a:r>
              <a:rPr lang="de-CH" dirty="0" err="1"/>
              <a:t>alguien</a:t>
            </a:r>
            <a:r>
              <a:rPr lang="de-CH" dirty="0"/>
              <a:t> </a:t>
            </a:r>
            <a:r>
              <a:rPr lang="de-CH" dirty="0" err="1"/>
              <a:t>muestra</a:t>
            </a:r>
            <a:r>
              <a:rPr lang="de-CH" dirty="0"/>
              <a:t> </a:t>
            </a:r>
            <a:r>
              <a:rPr lang="de-CH" dirty="0" err="1"/>
              <a:t>signos</a:t>
            </a:r>
            <a:r>
              <a:rPr lang="de-CH" dirty="0"/>
              <a:t> de </a:t>
            </a:r>
            <a:r>
              <a:rPr lang="de-CH" dirty="0" err="1"/>
              <a:t>que</a:t>
            </a:r>
            <a:r>
              <a:rPr lang="de-CH" dirty="0"/>
              <a:t> se </a:t>
            </a:r>
            <a:r>
              <a:rPr lang="de-CH" dirty="0" err="1"/>
              <a:t>siente</a:t>
            </a:r>
            <a:r>
              <a:rPr lang="de-CH" dirty="0"/>
              <a:t> </a:t>
            </a:r>
            <a:r>
              <a:rPr lang="de-CH" dirty="0" err="1"/>
              <a:t>menos</a:t>
            </a:r>
            <a:r>
              <a:rPr lang="de-CH" dirty="0"/>
              <a:t> "a </a:t>
            </a:r>
            <a:r>
              <a:rPr lang="de-CH" dirty="0" err="1"/>
              <a:t>cargo</a:t>
            </a:r>
            <a:r>
              <a:rPr lang="de-CH" dirty="0"/>
              <a:t>" de </a:t>
            </a:r>
            <a:r>
              <a:rPr lang="de-CH" dirty="0" err="1"/>
              <a:t>su</a:t>
            </a:r>
            <a:r>
              <a:rPr lang="de-CH" dirty="0"/>
              <a:t> </a:t>
            </a:r>
            <a:r>
              <a:rPr lang="de-CH" dirty="0" err="1"/>
              <a:t>propio</a:t>
            </a:r>
            <a:r>
              <a:rPr lang="de-CH" dirty="0"/>
              <a:t> </a:t>
            </a:r>
            <a:r>
              <a:rPr lang="de-CH" dirty="0" err="1"/>
              <a:t>aprendizaje</a:t>
            </a:r>
            <a:r>
              <a:rPr lang="de-CH" dirty="0"/>
              <a:t> </a:t>
            </a:r>
            <a:r>
              <a:rPr lang="de-CH" dirty="0" err="1"/>
              <a:t>y</a:t>
            </a:r>
            <a:r>
              <a:rPr lang="de-CH" dirty="0"/>
              <a:t> </a:t>
            </a:r>
            <a:r>
              <a:rPr lang="de-CH" dirty="0" err="1"/>
              <a:t>tiende</a:t>
            </a:r>
            <a:r>
              <a:rPr lang="de-CH" dirty="0"/>
              <a:t> a </a:t>
            </a:r>
            <a:r>
              <a:rPr lang="de-CH" dirty="0" err="1"/>
              <a:t>creer</a:t>
            </a:r>
            <a:r>
              <a:rPr lang="de-CH" dirty="0"/>
              <a:t> </a:t>
            </a:r>
            <a:r>
              <a:rPr lang="de-CH" dirty="0" err="1"/>
              <a:t>que</a:t>
            </a:r>
            <a:r>
              <a:rPr lang="de-CH" dirty="0"/>
              <a:t> la </a:t>
            </a:r>
            <a:r>
              <a:rPr lang="de-CH" dirty="0" err="1"/>
              <a:t>capacidad</a:t>
            </a:r>
            <a:r>
              <a:rPr lang="de-CH" dirty="0"/>
              <a:t> de </a:t>
            </a:r>
            <a:r>
              <a:rPr lang="de-CH" dirty="0" err="1"/>
              <a:t>aprender</a:t>
            </a:r>
            <a:r>
              <a:rPr lang="de-CH" dirty="0"/>
              <a:t> </a:t>
            </a:r>
            <a:r>
              <a:rPr lang="de-CH" dirty="0" err="1"/>
              <a:t>un</a:t>
            </a:r>
            <a:r>
              <a:rPr lang="de-CH" dirty="0"/>
              <a:t> </a:t>
            </a:r>
            <a:r>
              <a:rPr lang="de-CH" dirty="0" err="1"/>
              <a:t>idioma</a:t>
            </a:r>
            <a:r>
              <a:rPr lang="de-CH" dirty="0"/>
              <a:t>, </a:t>
            </a:r>
            <a:r>
              <a:rPr lang="de-CH" dirty="0" err="1"/>
              <a:t>por</a:t>
            </a:r>
            <a:r>
              <a:rPr lang="de-CH" dirty="0"/>
              <a:t> </a:t>
            </a:r>
            <a:r>
              <a:rPr lang="de-CH" dirty="0" err="1"/>
              <a:t>ejemplo</a:t>
            </a:r>
            <a:r>
              <a:rPr lang="de-CH" dirty="0"/>
              <a:t>, es </a:t>
            </a:r>
            <a:r>
              <a:rPr lang="de-CH" dirty="0" err="1"/>
              <a:t>algo</a:t>
            </a:r>
            <a:r>
              <a:rPr lang="de-CH" dirty="0"/>
              <a:t> </a:t>
            </a:r>
            <a:r>
              <a:rPr lang="de-CH" dirty="0" err="1"/>
              <a:t>con</a:t>
            </a:r>
            <a:r>
              <a:rPr lang="de-CH" dirty="0"/>
              <a:t> </a:t>
            </a:r>
            <a:r>
              <a:rPr lang="de-CH" dirty="0" err="1"/>
              <a:t>lo</a:t>
            </a:r>
            <a:r>
              <a:rPr lang="de-CH" dirty="0"/>
              <a:t> </a:t>
            </a:r>
            <a:r>
              <a:rPr lang="de-CH" dirty="0" err="1"/>
              <a:t>que</a:t>
            </a:r>
            <a:r>
              <a:rPr lang="de-CH" dirty="0"/>
              <a:t> uno </a:t>
            </a:r>
            <a:r>
              <a:rPr lang="de-CH" dirty="0" err="1"/>
              <a:t>nace</a:t>
            </a:r>
            <a:r>
              <a:rPr lang="de-CH" dirty="0"/>
              <a:t> o </a:t>
            </a:r>
            <a:r>
              <a:rPr lang="de-CH" dirty="0" err="1"/>
              <a:t>no</a:t>
            </a:r>
            <a:r>
              <a:rPr lang="de-CH" dirty="0"/>
              <a:t>, </a:t>
            </a:r>
            <a:r>
              <a:rPr lang="de-CH" dirty="0" err="1"/>
              <a:t>entonces</a:t>
            </a:r>
            <a:r>
              <a:rPr lang="de-CH" dirty="0"/>
              <a:t> </a:t>
            </a:r>
            <a:r>
              <a:rPr lang="de-CH" dirty="0" err="1"/>
              <a:t>esto</a:t>
            </a:r>
            <a:r>
              <a:rPr lang="de-CH" dirty="0"/>
              <a:t> se </a:t>
            </a:r>
            <a:r>
              <a:rPr lang="de-CH" dirty="0" err="1"/>
              <a:t>conoce</a:t>
            </a:r>
            <a:r>
              <a:rPr lang="de-CH" dirty="0"/>
              <a:t> </a:t>
            </a:r>
            <a:r>
              <a:rPr lang="de-CH" dirty="0" err="1"/>
              <a:t>más</a:t>
            </a:r>
            <a:r>
              <a:rPr lang="de-CH" dirty="0"/>
              <a:t> </a:t>
            </a:r>
            <a:r>
              <a:rPr lang="de-CH" dirty="0" err="1"/>
              <a:t>ampliamente</a:t>
            </a:r>
            <a:r>
              <a:rPr lang="de-CH" dirty="0"/>
              <a:t> </a:t>
            </a:r>
            <a:r>
              <a:rPr lang="de-CH" dirty="0" err="1"/>
              <a:t>como</a:t>
            </a:r>
            <a:r>
              <a:rPr lang="de-CH" dirty="0"/>
              <a:t> </a:t>
            </a:r>
            <a:r>
              <a:rPr lang="de-CH" dirty="0" err="1"/>
              <a:t>tener</a:t>
            </a:r>
            <a:r>
              <a:rPr lang="de-CH" dirty="0"/>
              <a:t> </a:t>
            </a:r>
            <a:r>
              <a:rPr lang="de-CH" dirty="0" err="1"/>
              <a:t>un</a:t>
            </a:r>
            <a:r>
              <a:rPr lang="de-CH" dirty="0"/>
              <a:t> </a:t>
            </a:r>
            <a:r>
              <a:rPr lang="de-CH" dirty="0" err="1"/>
              <a:t>aprendizaje</a:t>
            </a:r>
            <a:r>
              <a:rPr lang="de-CH" dirty="0"/>
              <a:t> </a:t>
            </a:r>
            <a:r>
              <a:rPr lang="de-CH" dirty="0" err="1"/>
              <a:t>más</a:t>
            </a:r>
            <a:r>
              <a:rPr lang="de-CH" dirty="0"/>
              <a:t> </a:t>
            </a:r>
            <a:r>
              <a:rPr lang="de-CH" dirty="0" err="1"/>
              <a:t>fijo</a:t>
            </a:r>
            <a:r>
              <a:rPr lang="de-CH" dirty="0"/>
              <a:t> </a:t>
            </a:r>
            <a:r>
              <a:rPr lang="de-CH" dirty="0" err="1"/>
              <a:t>mentalidad</a:t>
            </a:r>
            <a:endParaRPr lang="de-CH" dirty="0"/>
          </a:p>
          <a:p>
            <a:pPr marL="171450" lvl="0" indent="-171450" algn="l" rtl="0">
              <a:spcBef>
                <a:spcPts val="0"/>
              </a:spcBef>
              <a:spcAft>
                <a:spcPts val="0"/>
              </a:spcAft>
              <a:buFont typeface="Arial" panose="020B0604020202020204" pitchFamily="34" charset="0"/>
              <a:buChar char="•"/>
            </a:pPr>
            <a:endParaRPr lang="de-CH" dirty="0"/>
          </a:p>
          <a:p>
            <a:pPr marL="0" lvl="0" indent="0" algn="l" rtl="0">
              <a:spcBef>
                <a:spcPts val="0"/>
              </a:spcBef>
              <a:spcAft>
                <a:spcPts val="0"/>
              </a:spcAft>
              <a:buNone/>
            </a:pPr>
            <a:r>
              <a:rPr lang="de-CH" dirty="0" err="1"/>
              <a:t>Algunos</a:t>
            </a:r>
            <a:r>
              <a:rPr lang="de-CH" dirty="0"/>
              <a:t> </a:t>
            </a:r>
            <a:r>
              <a:rPr lang="de-CH" dirty="0" err="1"/>
              <a:t>ejemplos</a:t>
            </a:r>
            <a:r>
              <a:rPr lang="de-CH" dirty="0"/>
              <a:t> de </a:t>
            </a:r>
            <a:r>
              <a:rPr lang="de-CH" dirty="0" err="1"/>
              <a:t>esto</a:t>
            </a:r>
            <a:r>
              <a:rPr lang="de-CH" dirty="0"/>
              <a:t> </a:t>
            </a:r>
            <a:r>
              <a:rPr lang="de-CH" dirty="0" err="1"/>
              <a:t>podrían</a:t>
            </a:r>
            <a:r>
              <a:rPr lang="de-CH" dirty="0"/>
              <a:t> </a:t>
            </a:r>
            <a:r>
              <a:rPr lang="de-CH" dirty="0" err="1"/>
              <a:t>ser</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err="1"/>
              <a:t>Crecimiento</a:t>
            </a:r>
            <a:r>
              <a:rPr lang="de-CH" dirty="0"/>
              <a:t>: </a:t>
            </a:r>
            <a:r>
              <a:rPr lang="de-CH" dirty="0" err="1"/>
              <a:t>sé</a:t>
            </a:r>
            <a:r>
              <a:rPr lang="de-CH" dirty="0"/>
              <a:t> </a:t>
            </a:r>
            <a:r>
              <a:rPr lang="de-CH" dirty="0" err="1"/>
              <a:t>que</a:t>
            </a:r>
            <a:r>
              <a:rPr lang="de-CH" dirty="0"/>
              <a:t> si </a:t>
            </a:r>
            <a:r>
              <a:rPr lang="de-CH" dirty="0" err="1"/>
              <a:t>sigo</a:t>
            </a:r>
            <a:r>
              <a:rPr lang="de-CH" dirty="0"/>
              <a:t> </a:t>
            </a:r>
            <a:r>
              <a:rPr lang="de-CH" dirty="0" err="1"/>
              <a:t>practicando</a:t>
            </a:r>
            <a:r>
              <a:rPr lang="de-CH" dirty="0"/>
              <a:t> mi </a:t>
            </a:r>
            <a:r>
              <a:rPr lang="de-CH" dirty="0" err="1"/>
              <a:t>discurso</a:t>
            </a:r>
            <a:r>
              <a:rPr lang="de-CH" dirty="0"/>
              <a:t> </a:t>
            </a:r>
            <a:r>
              <a:rPr lang="de-CH" dirty="0" err="1"/>
              <a:t>puedo</a:t>
            </a:r>
            <a:r>
              <a:rPr lang="de-CH" dirty="0"/>
              <a:t> </a:t>
            </a:r>
            <a:r>
              <a:rPr lang="de-CH" dirty="0" err="1"/>
              <a:t>mejorar</a:t>
            </a:r>
            <a:r>
              <a:rPr lang="de-CH" dirty="0"/>
              <a:t>: </a:t>
            </a:r>
            <a:r>
              <a:rPr lang="de-CH" dirty="0" err="1"/>
              <a:t>siento</a:t>
            </a:r>
            <a:r>
              <a:rPr lang="de-CH" dirty="0"/>
              <a:t> la </a:t>
            </a:r>
            <a:r>
              <a:rPr lang="de-CH" dirty="0" err="1"/>
              <a:t>mejora</a:t>
            </a:r>
            <a:r>
              <a:rPr lang="de-CH" dirty="0"/>
              <a:t> </a:t>
            </a:r>
            <a:r>
              <a:rPr lang="de-CH" dirty="0" err="1"/>
              <a:t>después</a:t>
            </a:r>
            <a:r>
              <a:rPr lang="de-CH" dirty="0"/>
              <a:t> de </a:t>
            </a:r>
            <a:r>
              <a:rPr lang="de-CH" dirty="0" err="1"/>
              <a:t>cada</a:t>
            </a:r>
            <a:r>
              <a:rPr lang="de-CH" dirty="0"/>
              <a:t> </a:t>
            </a:r>
            <a:r>
              <a:rPr lang="de-CH" dirty="0" err="1"/>
              <a:t>vez</a:t>
            </a:r>
            <a:r>
              <a:rPr lang="de-CH" dirty="0"/>
              <a:t> </a:t>
            </a:r>
            <a:r>
              <a:rPr lang="de-CH" dirty="0" err="1"/>
              <a:t>que</a:t>
            </a:r>
            <a:r>
              <a:rPr lang="de-CH" dirty="0"/>
              <a:t> </a:t>
            </a:r>
            <a:r>
              <a:rPr lang="de-CH" dirty="0" err="1"/>
              <a:t>lo</a:t>
            </a:r>
            <a:r>
              <a:rPr lang="de-CH" dirty="0"/>
              <a:t> </a:t>
            </a:r>
            <a:r>
              <a:rPr lang="de-CH" dirty="0" err="1"/>
              <a:t>hago</a:t>
            </a:r>
            <a:r>
              <a:rPr lang="de-CH" dirty="0"/>
              <a:t>.</a:t>
            </a:r>
          </a:p>
          <a:p>
            <a:pPr marL="0" lvl="0" indent="0" algn="l" rtl="0">
              <a:spcBef>
                <a:spcPts val="0"/>
              </a:spcBef>
              <a:spcAft>
                <a:spcPts val="0"/>
              </a:spcAft>
              <a:buNone/>
            </a:pPr>
            <a:r>
              <a:rPr lang="de-CH" dirty="0" err="1"/>
              <a:t>Solucionado</a:t>
            </a:r>
            <a:r>
              <a:rPr lang="de-CH" dirty="0"/>
              <a:t>: </a:t>
            </a:r>
            <a:r>
              <a:rPr lang="de-CH" dirty="0" err="1"/>
              <a:t>no</a:t>
            </a:r>
            <a:r>
              <a:rPr lang="de-CH" dirty="0"/>
              <a:t> </a:t>
            </a:r>
            <a:r>
              <a:rPr lang="de-CH" dirty="0" err="1"/>
              <a:t>creo</a:t>
            </a:r>
            <a:r>
              <a:rPr lang="de-CH" dirty="0"/>
              <a:t> </a:t>
            </a:r>
            <a:r>
              <a:rPr lang="de-CH" dirty="0" err="1"/>
              <a:t>que</a:t>
            </a:r>
            <a:r>
              <a:rPr lang="de-CH" dirty="0"/>
              <a:t> </a:t>
            </a:r>
            <a:r>
              <a:rPr lang="de-CH" dirty="0" err="1"/>
              <a:t>alguna</a:t>
            </a:r>
            <a:r>
              <a:rPr lang="de-CH" dirty="0"/>
              <a:t> </a:t>
            </a:r>
            <a:r>
              <a:rPr lang="de-CH" dirty="0" err="1"/>
              <a:t>vez</a:t>
            </a:r>
            <a:r>
              <a:rPr lang="de-CH" dirty="0"/>
              <a:t> </a:t>
            </a:r>
            <a:r>
              <a:rPr lang="de-CH" dirty="0" err="1"/>
              <a:t>sepa</a:t>
            </a:r>
            <a:r>
              <a:rPr lang="de-CH" dirty="0"/>
              <a:t> </a:t>
            </a:r>
            <a:r>
              <a:rPr lang="de-CH" dirty="0" err="1"/>
              <a:t>suficiente</a:t>
            </a:r>
            <a:r>
              <a:rPr lang="de-CH" dirty="0"/>
              <a:t> </a:t>
            </a:r>
            <a:r>
              <a:rPr lang="de-CH" dirty="0" err="1"/>
              <a:t>vocabulario</a:t>
            </a:r>
            <a:r>
              <a:rPr lang="de-CH" dirty="0"/>
              <a:t> en </a:t>
            </a:r>
            <a:r>
              <a:rPr lang="de-CH" dirty="0" err="1"/>
              <a:t>inglés</a:t>
            </a:r>
            <a:r>
              <a:rPr lang="de-CH" dirty="0"/>
              <a:t> </a:t>
            </a:r>
            <a:r>
              <a:rPr lang="de-CH" dirty="0" err="1"/>
              <a:t>para</a:t>
            </a:r>
            <a:r>
              <a:rPr lang="de-CH" dirty="0"/>
              <a:t> entender los </a:t>
            </a:r>
            <a:r>
              <a:rPr lang="de-CH" dirty="0" err="1"/>
              <a:t>libros</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En </a:t>
            </a:r>
            <a:r>
              <a:rPr lang="de-CH" dirty="0" err="1"/>
              <a:t>este</a:t>
            </a:r>
            <a:r>
              <a:rPr lang="de-CH" dirty="0"/>
              <a:t> </a:t>
            </a:r>
            <a:r>
              <a:rPr lang="de-CH" dirty="0" err="1"/>
              <a:t>curso</a:t>
            </a:r>
            <a:r>
              <a:rPr lang="de-CH" dirty="0"/>
              <a:t> </a:t>
            </a:r>
            <a:r>
              <a:rPr lang="de-CH" dirty="0" err="1"/>
              <a:t>no</a:t>
            </a:r>
            <a:r>
              <a:rPr lang="de-CH" dirty="0"/>
              <a:t> </a:t>
            </a:r>
            <a:r>
              <a:rPr lang="de-CH" dirty="0" err="1"/>
              <a:t>sugerimos</a:t>
            </a:r>
            <a:r>
              <a:rPr lang="de-CH" dirty="0"/>
              <a:t> </a:t>
            </a:r>
            <a:r>
              <a:rPr lang="de-CH" dirty="0" err="1"/>
              <a:t>que</a:t>
            </a:r>
            <a:r>
              <a:rPr lang="de-CH" dirty="0"/>
              <a:t> </a:t>
            </a:r>
            <a:r>
              <a:rPr lang="de-CH" dirty="0" err="1"/>
              <a:t>intente</a:t>
            </a:r>
            <a:r>
              <a:rPr lang="de-CH" dirty="0"/>
              <a:t> </a:t>
            </a:r>
            <a:r>
              <a:rPr lang="de-CH" dirty="0" err="1"/>
              <a:t>identificar</a:t>
            </a:r>
            <a:r>
              <a:rPr lang="de-CH" dirty="0"/>
              <a:t> los </a:t>
            </a:r>
            <a:r>
              <a:rPr lang="de-CH" dirty="0" err="1"/>
              <a:t>elementos</a:t>
            </a:r>
            <a:r>
              <a:rPr lang="de-CH" dirty="0"/>
              <a:t> </a:t>
            </a:r>
            <a:r>
              <a:rPr lang="de-CH" dirty="0" err="1"/>
              <a:t>fijos</a:t>
            </a:r>
            <a:r>
              <a:rPr lang="de-CH" dirty="0"/>
              <a:t> </a:t>
            </a:r>
            <a:r>
              <a:rPr lang="de-CH" dirty="0" err="1"/>
              <a:t>y</a:t>
            </a:r>
            <a:r>
              <a:rPr lang="de-CH" dirty="0"/>
              <a:t> de </a:t>
            </a:r>
            <a:r>
              <a:rPr lang="de-CH" dirty="0" err="1"/>
              <a:t>mentalidad</a:t>
            </a:r>
            <a:r>
              <a:rPr lang="de-CH" dirty="0"/>
              <a:t> de </a:t>
            </a:r>
            <a:r>
              <a:rPr lang="de-CH" dirty="0" err="1"/>
              <a:t>crecimiento</a:t>
            </a:r>
            <a:r>
              <a:rPr lang="de-CH" dirty="0"/>
              <a:t> de </a:t>
            </a:r>
            <a:r>
              <a:rPr lang="de-CH" dirty="0" err="1"/>
              <a:t>sus</a:t>
            </a:r>
            <a:r>
              <a:rPr lang="de-CH" dirty="0"/>
              <a:t> </a:t>
            </a:r>
            <a:r>
              <a:rPr lang="de-CH" dirty="0" err="1"/>
              <a:t>alumnos</a:t>
            </a:r>
            <a:r>
              <a:rPr lang="de-CH" dirty="0"/>
              <a:t> de </a:t>
            </a:r>
            <a:r>
              <a:rPr lang="de-CH" dirty="0" err="1"/>
              <a:t>manera</a:t>
            </a:r>
            <a:r>
              <a:rPr lang="de-CH" dirty="0"/>
              <a:t> </a:t>
            </a:r>
            <a:r>
              <a:rPr lang="de-CH" dirty="0" err="1"/>
              <a:t>sistemática</a:t>
            </a:r>
            <a:r>
              <a:rPr lang="de-CH" dirty="0"/>
              <a:t>. En </a:t>
            </a:r>
            <a:r>
              <a:rPr lang="de-CH" dirty="0" err="1"/>
              <a:t>cambio</a:t>
            </a:r>
            <a:r>
              <a:rPr lang="de-CH" dirty="0"/>
              <a:t>, nos </a:t>
            </a:r>
            <a:r>
              <a:rPr lang="de-CH" dirty="0" err="1"/>
              <a:t>gustaría</a:t>
            </a:r>
            <a:r>
              <a:rPr lang="de-CH" dirty="0"/>
              <a:t> </a:t>
            </a:r>
            <a:r>
              <a:rPr lang="de-CH" dirty="0" err="1"/>
              <a:t>sugerirle</a:t>
            </a:r>
            <a:r>
              <a:rPr lang="de-CH" dirty="0"/>
              <a:t> </a:t>
            </a:r>
            <a:r>
              <a:rPr lang="de-CH" dirty="0" err="1"/>
              <a:t>que</a:t>
            </a:r>
            <a:r>
              <a:rPr lang="de-CH" dirty="0"/>
              <a:t> </a:t>
            </a:r>
            <a:r>
              <a:rPr lang="de-CH" dirty="0" err="1"/>
              <a:t>muestre</a:t>
            </a:r>
            <a:r>
              <a:rPr lang="de-CH" dirty="0"/>
              <a:t> </a:t>
            </a:r>
            <a:r>
              <a:rPr lang="de-CH" dirty="0" err="1"/>
              <a:t>sensibilidad</a:t>
            </a:r>
            <a:r>
              <a:rPr lang="de-CH" dirty="0"/>
              <a:t> </a:t>
            </a:r>
            <a:r>
              <a:rPr lang="de-CH" dirty="0" err="1"/>
              <a:t>cuando</a:t>
            </a:r>
            <a:r>
              <a:rPr lang="de-CH" dirty="0"/>
              <a:t> los </a:t>
            </a:r>
            <a:r>
              <a:rPr lang="de-CH" dirty="0" err="1"/>
              <a:t>alumnos</a:t>
            </a:r>
            <a:r>
              <a:rPr lang="de-CH" dirty="0"/>
              <a:t> </a:t>
            </a:r>
            <a:r>
              <a:rPr lang="de-CH" dirty="0" err="1"/>
              <a:t>hablan</a:t>
            </a:r>
            <a:r>
              <a:rPr lang="de-CH" dirty="0"/>
              <a:t> </a:t>
            </a:r>
            <a:r>
              <a:rPr lang="de-CH" dirty="0" err="1"/>
              <a:t>sobre</a:t>
            </a:r>
            <a:r>
              <a:rPr lang="de-CH" dirty="0"/>
              <a:t> </a:t>
            </a:r>
            <a:r>
              <a:rPr lang="de-CH" dirty="0" err="1"/>
              <a:t>estrategias</a:t>
            </a:r>
            <a:r>
              <a:rPr lang="de-CH" dirty="0"/>
              <a:t> al </a:t>
            </a:r>
            <a:r>
              <a:rPr lang="de-CH" dirty="0" err="1"/>
              <a:t>tratar</a:t>
            </a:r>
            <a:r>
              <a:rPr lang="de-CH" dirty="0"/>
              <a:t> de </a:t>
            </a:r>
            <a:r>
              <a:rPr lang="de-CH" dirty="0" err="1"/>
              <a:t>vincular</a:t>
            </a:r>
            <a:r>
              <a:rPr lang="de-CH" dirty="0"/>
              <a:t> la </a:t>
            </a:r>
            <a:r>
              <a:rPr lang="de-CH" dirty="0" err="1"/>
              <a:t>estrategia</a:t>
            </a:r>
            <a:r>
              <a:rPr lang="de-CH" dirty="0"/>
              <a:t> </a:t>
            </a:r>
            <a:r>
              <a:rPr lang="de-CH" dirty="0" err="1"/>
              <a:t>con</a:t>
            </a:r>
            <a:r>
              <a:rPr lang="de-CH" dirty="0"/>
              <a:t> </a:t>
            </a:r>
            <a:r>
              <a:rPr lang="de-CH" dirty="0" err="1"/>
              <a:t>el</a:t>
            </a:r>
            <a:r>
              <a:rPr lang="de-CH" dirty="0"/>
              <a:t> </a:t>
            </a:r>
            <a:r>
              <a:rPr lang="de-CH" dirty="0" err="1"/>
              <a:t>impacto</a:t>
            </a:r>
            <a:r>
              <a:rPr lang="de-CH" dirty="0"/>
              <a:t> </a:t>
            </a:r>
            <a:r>
              <a:rPr lang="de-CH" dirty="0" err="1"/>
              <a:t>positivo</a:t>
            </a:r>
            <a:r>
              <a:rPr lang="de-CH" dirty="0"/>
              <a:t> </a:t>
            </a:r>
            <a:r>
              <a:rPr lang="de-CH" dirty="0" err="1"/>
              <a:t>que</a:t>
            </a:r>
            <a:r>
              <a:rPr lang="de-CH" dirty="0"/>
              <a:t> </a:t>
            </a:r>
            <a:r>
              <a:rPr lang="de-CH" dirty="0" err="1"/>
              <a:t>puede</a:t>
            </a:r>
            <a:r>
              <a:rPr lang="de-CH" dirty="0"/>
              <a:t> </a:t>
            </a:r>
            <a:r>
              <a:rPr lang="de-CH" dirty="0" err="1"/>
              <a:t>tener</a:t>
            </a:r>
            <a:r>
              <a:rPr lang="de-CH" dirty="0"/>
              <a:t> en </a:t>
            </a:r>
            <a:r>
              <a:rPr lang="de-CH" dirty="0" err="1"/>
              <a:t>el</a:t>
            </a:r>
            <a:r>
              <a:rPr lang="de-CH" dirty="0"/>
              <a:t> </a:t>
            </a:r>
            <a:r>
              <a:rPr lang="de-CH" dirty="0" err="1"/>
              <a:t>éxito</a:t>
            </a:r>
            <a:r>
              <a:rPr lang="de-CH" dirty="0"/>
              <a:t> del </a:t>
            </a:r>
            <a:r>
              <a:rPr lang="de-CH" dirty="0" err="1"/>
              <a:t>aprendizaje</a:t>
            </a:r>
            <a:r>
              <a:rPr lang="de-CH" dirty="0"/>
              <a:t> de </a:t>
            </a:r>
            <a:r>
              <a:rPr lang="de-CH" dirty="0" err="1"/>
              <a:t>idiomas</a:t>
            </a:r>
            <a:r>
              <a:rPr lang="de-CH" dirty="0"/>
              <a:t> del </a:t>
            </a:r>
            <a:r>
              <a:rPr lang="de-CH" dirty="0" err="1"/>
              <a:t>alumno</a:t>
            </a:r>
            <a:r>
              <a:rPr lang="de-CH" dirty="0"/>
              <a:t>.</a:t>
            </a:r>
          </a:p>
        </p:txBody>
      </p:sp>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48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dirty="0"/>
              <a:t>10 </a:t>
            </a:r>
            <a:r>
              <a:rPr lang="de-CH" b="1" dirty="0" err="1"/>
              <a:t>minutos</a:t>
            </a: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dirty="0" err="1"/>
              <a:t>Introducción</a:t>
            </a: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dirty="0" err="1"/>
              <a:t>Utilizando</a:t>
            </a:r>
            <a:r>
              <a:rPr lang="de-CH" b="0" dirty="0"/>
              <a:t> las </a:t>
            </a:r>
            <a:r>
              <a:rPr lang="de-CH" b="0" dirty="0" err="1"/>
              <a:t>formas</a:t>
            </a:r>
            <a:r>
              <a:rPr lang="de-CH" b="0" dirty="0"/>
              <a:t> en </a:t>
            </a:r>
            <a:r>
              <a:rPr lang="de-CH" b="0" dirty="0" err="1"/>
              <a:t>que</a:t>
            </a:r>
            <a:r>
              <a:rPr lang="de-CH" b="0" dirty="0"/>
              <a:t> los </a:t>
            </a:r>
            <a:r>
              <a:rPr lang="de-CH" b="0" dirty="0" err="1"/>
              <a:t>alumnos</a:t>
            </a:r>
            <a:r>
              <a:rPr lang="de-CH" b="0" dirty="0"/>
              <a:t> </a:t>
            </a:r>
            <a:r>
              <a:rPr lang="de-CH" b="0" dirty="0" err="1"/>
              <a:t>pueden</a:t>
            </a:r>
            <a:r>
              <a:rPr lang="de-CH" b="0" dirty="0"/>
              <a:t> </a:t>
            </a:r>
            <a:r>
              <a:rPr lang="de-CH" b="0" dirty="0" err="1"/>
              <a:t>expresar</a:t>
            </a:r>
            <a:r>
              <a:rPr lang="de-CH" b="0" dirty="0"/>
              <a:t> </a:t>
            </a:r>
            <a:r>
              <a:rPr lang="de-CH" b="0" dirty="0" err="1"/>
              <a:t>sus</a:t>
            </a:r>
            <a:r>
              <a:rPr lang="de-CH" b="0" dirty="0"/>
              <a:t> </a:t>
            </a:r>
            <a:r>
              <a:rPr lang="de-CH" b="0" dirty="0" err="1"/>
              <a:t>preferencias</a:t>
            </a:r>
            <a:r>
              <a:rPr lang="de-CH" b="0" dirty="0"/>
              <a:t> a </a:t>
            </a:r>
            <a:r>
              <a:rPr lang="de-CH" b="0" dirty="0" err="1"/>
              <a:t>través</a:t>
            </a:r>
            <a:r>
              <a:rPr lang="de-CH" b="0" dirty="0"/>
              <a:t> de la </a:t>
            </a:r>
            <a:r>
              <a:rPr lang="de-CH" b="0" dirty="0" err="1"/>
              <a:t>visión</a:t>
            </a:r>
            <a:r>
              <a:rPr lang="de-CH" b="0" dirty="0"/>
              <a:t>, la </a:t>
            </a:r>
            <a:r>
              <a:rPr lang="de-CH" b="0" dirty="0" err="1"/>
              <a:t>audición</a:t>
            </a:r>
            <a:r>
              <a:rPr lang="de-CH" b="0" dirty="0"/>
              <a:t> </a:t>
            </a:r>
            <a:r>
              <a:rPr lang="de-CH" b="0" dirty="0" err="1"/>
              <a:t>y</a:t>
            </a:r>
            <a:r>
              <a:rPr lang="de-CH" b="0" dirty="0"/>
              <a:t> la </a:t>
            </a:r>
            <a:r>
              <a:rPr lang="de-CH" b="0" dirty="0" err="1"/>
              <a:t>cineestética</a:t>
            </a:r>
            <a:r>
              <a:rPr lang="de-CH" b="0" dirty="0"/>
              <a:t>, las </a:t>
            </a:r>
            <a:r>
              <a:rPr lang="de-CH" b="0" dirty="0" err="1"/>
              <a:t>diferentes</a:t>
            </a:r>
            <a:r>
              <a:rPr lang="de-CH" b="0" dirty="0"/>
              <a:t> </a:t>
            </a:r>
            <a:r>
              <a:rPr lang="de-CH" b="0" dirty="0" err="1"/>
              <a:t>formas</a:t>
            </a:r>
            <a:r>
              <a:rPr lang="de-CH" b="0" dirty="0"/>
              <a:t> en </a:t>
            </a:r>
            <a:r>
              <a:rPr lang="de-CH" b="0" dirty="0" err="1"/>
              <a:t>que</a:t>
            </a:r>
            <a:r>
              <a:rPr lang="de-CH" b="0" dirty="0"/>
              <a:t> los </a:t>
            </a:r>
            <a:r>
              <a:rPr lang="de-CH" b="0" dirty="0" err="1"/>
              <a:t>estudiantes</a:t>
            </a:r>
            <a:r>
              <a:rPr lang="de-CH" b="0" dirty="0"/>
              <a:t> </a:t>
            </a:r>
            <a:r>
              <a:rPr lang="de-CH" b="0" dirty="0" err="1"/>
              <a:t>hablan</a:t>
            </a:r>
            <a:r>
              <a:rPr lang="de-CH" b="0" dirty="0"/>
              <a:t> </a:t>
            </a:r>
            <a:r>
              <a:rPr lang="de-CH" b="0" dirty="0" err="1"/>
              <a:t>sobre</a:t>
            </a:r>
            <a:r>
              <a:rPr lang="de-CH" b="0" dirty="0"/>
              <a:t> </a:t>
            </a:r>
            <a:r>
              <a:rPr lang="de-CH" b="0" dirty="0" err="1"/>
              <a:t>cómo</a:t>
            </a:r>
            <a:r>
              <a:rPr lang="de-CH" b="0" dirty="0"/>
              <a:t> se </a:t>
            </a:r>
            <a:r>
              <a:rPr lang="de-CH" b="0" dirty="0" err="1"/>
              <a:t>sienten</a:t>
            </a:r>
            <a:r>
              <a:rPr lang="de-CH" b="0" dirty="0"/>
              <a:t> "a </a:t>
            </a:r>
            <a:r>
              <a:rPr lang="de-CH" b="0" dirty="0" err="1"/>
              <a:t>cargo</a:t>
            </a:r>
            <a:r>
              <a:rPr lang="de-CH" b="0" dirty="0"/>
              <a:t>" de </a:t>
            </a:r>
            <a:r>
              <a:rPr lang="de-CH" b="0" dirty="0" err="1"/>
              <a:t>su</a:t>
            </a:r>
            <a:r>
              <a:rPr lang="de-CH" b="0" dirty="0"/>
              <a:t> </a:t>
            </a:r>
            <a:r>
              <a:rPr lang="de-CH" b="0" dirty="0" err="1"/>
              <a:t>aprendizaje</a:t>
            </a:r>
            <a:r>
              <a:rPr lang="de-CH" b="0" dirty="0"/>
              <a:t> </a:t>
            </a:r>
            <a:r>
              <a:rPr lang="de-CH" b="0" dirty="0" err="1"/>
              <a:t>y</a:t>
            </a:r>
            <a:r>
              <a:rPr lang="de-CH" b="0" dirty="0"/>
              <a:t> las </a:t>
            </a:r>
            <a:r>
              <a:rPr lang="de-CH" b="0" dirty="0" err="1"/>
              <a:t>ideas</a:t>
            </a:r>
            <a:r>
              <a:rPr lang="de-CH" b="0" dirty="0"/>
              <a:t> </a:t>
            </a:r>
            <a:r>
              <a:rPr lang="de-CH" b="0" dirty="0" err="1"/>
              <a:t>detrás</a:t>
            </a:r>
            <a:r>
              <a:rPr lang="de-CH" b="0" dirty="0"/>
              <a:t> de la </a:t>
            </a:r>
            <a:r>
              <a:rPr lang="de-CH" b="0" dirty="0" err="1"/>
              <a:t>mentalidad</a:t>
            </a:r>
            <a:r>
              <a:rPr lang="de-CH" b="0" dirty="0"/>
              <a:t>, </a:t>
            </a:r>
            <a:r>
              <a:rPr lang="de-CH" b="0" dirty="0" err="1"/>
              <a:t>podemos</a:t>
            </a:r>
            <a:r>
              <a:rPr lang="de-CH" b="0" dirty="0"/>
              <a:t> </a:t>
            </a:r>
            <a:r>
              <a:rPr lang="de-CH" b="0" dirty="0" err="1"/>
              <a:t>comenzar</a:t>
            </a:r>
            <a:r>
              <a:rPr lang="de-CH" b="0" dirty="0"/>
              <a:t> a </a:t>
            </a:r>
            <a:r>
              <a:rPr lang="de-CH" b="0" dirty="0" err="1"/>
              <a:t>mapear</a:t>
            </a:r>
            <a:r>
              <a:rPr lang="de-CH" b="0" dirty="0"/>
              <a:t> las </a:t>
            </a:r>
            <a:r>
              <a:rPr lang="de-CH" b="0" dirty="0" err="1"/>
              <a:t>preferencias</a:t>
            </a:r>
            <a:r>
              <a:rPr lang="de-CH" b="0" dirty="0"/>
              <a:t> de los </a:t>
            </a:r>
            <a:r>
              <a:rPr lang="de-CH" b="0" dirty="0" err="1"/>
              <a:t>estudiantes</a:t>
            </a:r>
            <a:r>
              <a:rPr lang="de-CH" b="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dirty="0" err="1"/>
              <a:t>Cuando</a:t>
            </a:r>
            <a:r>
              <a:rPr lang="de-CH" b="0" dirty="0"/>
              <a:t> </a:t>
            </a:r>
            <a:r>
              <a:rPr lang="de-CH" b="0" dirty="0" err="1"/>
              <a:t>esto</a:t>
            </a:r>
            <a:r>
              <a:rPr lang="de-CH" b="0" dirty="0"/>
              <a:t> </a:t>
            </a:r>
            <a:r>
              <a:rPr lang="de-CH" b="0" dirty="0" err="1"/>
              <a:t>sucede</a:t>
            </a:r>
            <a:r>
              <a:rPr lang="de-CH" b="0" dirty="0"/>
              <a:t>, </a:t>
            </a:r>
            <a:r>
              <a:rPr lang="de-CH" b="0" dirty="0" err="1"/>
              <a:t>podemos</a:t>
            </a:r>
            <a:r>
              <a:rPr lang="de-CH" b="0" dirty="0"/>
              <a:t> </a:t>
            </a:r>
            <a:r>
              <a:rPr lang="de-CH" b="0" dirty="0" err="1"/>
              <a:t>crear</a:t>
            </a:r>
            <a:r>
              <a:rPr lang="de-CH" b="0" dirty="0"/>
              <a:t> </a:t>
            </a:r>
            <a:r>
              <a:rPr lang="de-CH" b="0" dirty="0" err="1"/>
              <a:t>puentes</a:t>
            </a:r>
            <a:r>
              <a:rPr lang="de-CH" b="0" dirty="0"/>
              <a:t> </a:t>
            </a:r>
            <a:r>
              <a:rPr lang="de-CH" b="0" dirty="0" err="1"/>
              <a:t>con</a:t>
            </a:r>
            <a:r>
              <a:rPr lang="de-CH" b="0" dirty="0"/>
              <a:t> los </a:t>
            </a:r>
            <a:r>
              <a:rPr lang="de-CH" b="0" dirty="0" err="1"/>
              <a:t>estudiantes</a:t>
            </a:r>
            <a:r>
              <a:rPr lang="de-CH" b="0" dirty="0"/>
              <a:t> </a:t>
            </a:r>
            <a:r>
              <a:rPr lang="de-CH" b="0" dirty="0" err="1"/>
              <a:t>haciendo</a:t>
            </a:r>
            <a:r>
              <a:rPr lang="de-CH" b="0" dirty="0"/>
              <a:t> </a:t>
            </a:r>
            <a:r>
              <a:rPr lang="de-CH" b="0" dirty="0" err="1"/>
              <a:t>un</a:t>
            </a:r>
            <a:r>
              <a:rPr lang="de-CH" b="0" dirty="0"/>
              <a:t> </a:t>
            </a:r>
            <a:r>
              <a:rPr lang="de-CH" b="0" dirty="0" err="1"/>
              <a:t>mayor</a:t>
            </a:r>
            <a:r>
              <a:rPr lang="de-CH" b="0" dirty="0"/>
              <a:t> </a:t>
            </a:r>
            <a:r>
              <a:rPr lang="de-CH" b="0" dirty="0" err="1"/>
              <a:t>esfuerzo</a:t>
            </a:r>
            <a:r>
              <a:rPr lang="de-CH" b="0" dirty="0"/>
              <a:t> </a:t>
            </a:r>
            <a:r>
              <a:rPr lang="de-CH" b="0" dirty="0" err="1"/>
              <a:t>para</a:t>
            </a:r>
            <a:r>
              <a:rPr lang="de-CH" b="0" dirty="0"/>
              <a:t> </a:t>
            </a:r>
            <a:r>
              <a:rPr lang="de-CH" b="0" dirty="0" err="1"/>
              <a:t>comprender</a:t>
            </a:r>
            <a:r>
              <a:rPr lang="de-CH" b="0" dirty="0"/>
              <a:t> al </a:t>
            </a:r>
            <a:r>
              <a:rPr lang="de-CH" b="0" dirty="0" err="1"/>
              <a:t>estudiante</a:t>
            </a:r>
            <a:r>
              <a:rPr lang="de-CH" b="0" dirty="0"/>
              <a:t>, </a:t>
            </a:r>
            <a:r>
              <a:rPr lang="de-CH" b="0" dirty="0" err="1"/>
              <a:t>demostrar</a:t>
            </a:r>
            <a:r>
              <a:rPr lang="de-CH" b="0" dirty="0"/>
              <a:t> </a:t>
            </a:r>
            <a:r>
              <a:rPr lang="de-CH" b="0" dirty="0" err="1"/>
              <a:t>aliento</a:t>
            </a:r>
            <a:r>
              <a:rPr lang="de-CH" b="0" dirty="0"/>
              <a:t> </a:t>
            </a:r>
            <a:r>
              <a:rPr lang="de-CH" b="0" dirty="0" err="1"/>
              <a:t>y</a:t>
            </a:r>
            <a:r>
              <a:rPr lang="de-CH" b="0" dirty="0"/>
              <a:t> </a:t>
            </a:r>
            <a:r>
              <a:rPr lang="de-CH" b="0" dirty="0" err="1"/>
              <a:t>presionar</a:t>
            </a:r>
            <a:r>
              <a:rPr lang="de-CH" b="0" dirty="0"/>
              <a:t> a los </a:t>
            </a:r>
            <a:r>
              <a:rPr lang="de-CH" b="0" dirty="0" err="1"/>
              <a:t>estudiantes</a:t>
            </a:r>
            <a:r>
              <a:rPr lang="de-CH" b="0" dirty="0"/>
              <a:t> a </a:t>
            </a:r>
            <a:r>
              <a:rPr lang="de-CH" b="0" dirty="0" err="1"/>
              <a:t>reflexionar</a:t>
            </a:r>
            <a:r>
              <a:rPr lang="de-CH" b="0" dirty="0"/>
              <a:t> </a:t>
            </a:r>
            <a:r>
              <a:rPr lang="de-CH" b="0" dirty="0" err="1"/>
              <a:t>con</a:t>
            </a:r>
            <a:r>
              <a:rPr lang="de-CH" b="0" dirty="0"/>
              <a:t> </a:t>
            </a:r>
            <a:r>
              <a:rPr lang="de-CH" b="0" dirty="0" err="1"/>
              <a:t>mayor</a:t>
            </a:r>
            <a:r>
              <a:rPr lang="de-CH" b="0" dirty="0"/>
              <a:t> </a:t>
            </a:r>
            <a:r>
              <a:rPr lang="de-CH" b="0" dirty="0" err="1"/>
              <a:t>detalle</a:t>
            </a:r>
            <a:r>
              <a:rPr lang="de-CH" b="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dirty="0" err="1"/>
              <a:t>Finalmente</a:t>
            </a:r>
            <a:r>
              <a:rPr lang="de-CH" b="0" dirty="0"/>
              <a:t>, </a:t>
            </a:r>
            <a:r>
              <a:rPr lang="de-CH" b="0" dirty="0" err="1"/>
              <a:t>podemos</a:t>
            </a:r>
            <a:r>
              <a:rPr lang="de-CH" b="0" dirty="0"/>
              <a:t> </a:t>
            </a:r>
            <a:r>
              <a:rPr lang="de-CH" b="0" dirty="0" err="1"/>
              <a:t>intentar</a:t>
            </a:r>
            <a:r>
              <a:rPr lang="de-CH" b="0" dirty="0"/>
              <a:t> </a:t>
            </a:r>
            <a:r>
              <a:rPr lang="de-CH" b="0" dirty="0" err="1"/>
              <a:t>crear</a:t>
            </a:r>
            <a:r>
              <a:rPr lang="de-CH" b="0" dirty="0"/>
              <a:t> </a:t>
            </a:r>
            <a:r>
              <a:rPr lang="de-CH" b="0" dirty="0" err="1"/>
              <a:t>formas</a:t>
            </a:r>
            <a:r>
              <a:rPr lang="de-CH" b="0" dirty="0"/>
              <a:t> de </a:t>
            </a:r>
            <a:r>
              <a:rPr lang="de-CH" b="0" dirty="0" err="1"/>
              <a:t>trabajar</a:t>
            </a:r>
            <a:r>
              <a:rPr lang="de-CH" b="0" dirty="0"/>
              <a:t> en </a:t>
            </a:r>
            <a:r>
              <a:rPr lang="de-CH" b="0" dirty="0" err="1"/>
              <a:t>nuestras</a:t>
            </a:r>
            <a:r>
              <a:rPr lang="de-CH" b="0" dirty="0"/>
              <a:t> </a:t>
            </a:r>
            <a:r>
              <a:rPr lang="de-CH" b="0" dirty="0" err="1"/>
              <a:t>aulas</a:t>
            </a:r>
            <a:r>
              <a:rPr lang="de-CH" b="0" dirty="0"/>
              <a:t> </a:t>
            </a:r>
            <a:r>
              <a:rPr lang="de-CH" b="0" dirty="0" err="1"/>
              <a:t>que</a:t>
            </a:r>
            <a:r>
              <a:rPr lang="de-CH" b="0" dirty="0"/>
              <a:t> </a:t>
            </a:r>
            <a:r>
              <a:rPr lang="de-CH" b="0" dirty="0" err="1"/>
              <a:t>reúnan</a:t>
            </a:r>
            <a:r>
              <a:rPr lang="de-CH" b="0" dirty="0"/>
              <a:t> </a:t>
            </a:r>
            <a:r>
              <a:rPr lang="de-CH" b="0" dirty="0" err="1"/>
              <a:t>varios</a:t>
            </a:r>
            <a:r>
              <a:rPr lang="de-CH" b="0" dirty="0"/>
              <a:t> </a:t>
            </a:r>
            <a:r>
              <a:rPr lang="de-CH" b="0" dirty="0" err="1"/>
              <a:t>aspectos</a:t>
            </a:r>
            <a:r>
              <a:rPr lang="de-CH" b="0" dirty="0"/>
              <a:t> de las </a:t>
            </a:r>
            <a:r>
              <a:rPr lang="de-CH" b="0" dirty="0" err="1"/>
              <a:t>preferencias</a:t>
            </a:r>
            <a:r>
              <a:rPr lang="de-CH" b="0" dirty="0"/>
              <a:t> de los </a:t>
            </a:r>
            <a:r>
              <a:rPr lang="de-CH" b="0" dirty="0" err="1"/>
              <a:t>estudiantes</a:t>
            </a:r>
            <a:r>
              <a:rPr lang="de-CH" b="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dirty="0" err="1"/>
              <a:t>Hemos</a:t>
            </a:r>
            <a:r>
              <a:rPr lang="de-CH" b="0" dirty="0"/>
              <a:t> </a:t>
            </a:r>
            <a:r>
              <a:rPr lang="de-CH" b="0" dirty="0" err="1"/>
              <a:t>llamado</a:t>
            </a:r>
            <a:r>
              <a:rPr lang="de-CH" b="0" dirty="0"/>
              <a:t> a </a:t>
            </a:r>
            <a:r>
              <a:rPr lang="de-CH" b="0" dirty="0" err="1"/>
              <a:t>esto</a:t>
            </a:r>
            <a:r>
              <a:rPr lang="de-CH" b="0" dirty="0"/>
              <a:t> </a:t>
            </a:r>
            <a:r>
              <a:rPr lang="de-CH" b="0" dirty="0" err="1"/>
              <a:t>mapeo</a:t>
            </a:r>
            <a:r>
              <a:rPr lang="de-CH" b="0" dirty="0"/>
              <a:t>, </a:t>
            </a:r>
            <a:r>
              <a:rPr lang="de-CH" b="0" dirty="0" err="1"/>
              <a:t>puente</a:t>
            </a:r>
            <a:r>
              <a:rPr lang="de-CH" b="0" dirty="0"/>
              <a:t> </a:t>
            </a:r>
            <a:r>
              <a:rPr lang="de-CH" b="0" dirty="0" err="1"/>
              <a:t>y</a:t>
            </a:r>
            <a:r>
              <a:rPr lang="de-CH" b="0" dirty="0"/>
              <a:t> </a:t>
            </a:r>
            <a:r>
              <a:rPr lang="de-CH" b="0" dirty="0" err="1"/>
              <a:t>co-creación</a:t>
            </a:r>
            <a:r>
              <a:rPr lang="de-CH" b="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dirty="0" err="1"/>
              <a:t>Tarea</a:t>
            </a: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dirty="0" err="1"/>
              <a:t>Haga</a:t>
            </a:r>
            <a:r>
              <a:rPr lang="de-CH" b="0" dirty="0"/>
              <a:t> </a:t>
            </a:r>
            <a:r>
              <a:rPr lang="de-CH" b="0" dirty="0" err="1"/>
              <a:t>que</a:t>
            </a:r>
            <a:r>
              <a:rPr lang="de-CH" b="0" dirty="0"/>
              <a:t> los </a:t>
            </a:r>
            <a:r>
              <a:rPr lang="de-CH" b="0" dirty="0" err="1"/>
              <a:t>maestros</a:t>
            </a:r>
            <a:r>
              <a:rPr lang="de-CH" b="0" dirty="0"/>
              <a:t> </a:t>
            </a:r>
            <a:r>
              <a:rPr lang="de-CH" b="0" dirty="0" err="1"/>
              <a:t>hagan</a:t>
            </a:r>
            <a:r>
              <a:rPr lang="de-CH" b="0" dirty="0"/>
              <a:t> </a:t>
            </a:r>
            <a:r>
              <a:rPr lang="de-CH" b="0" dirty="0" err="1"/>
              <a:t>una</a:t>
            </a:r>
            <a:r>
              <a:rPr lang="de-CH" b="0" dirty="0"/>
              <a:t> </a:t>
            </a:r>
            <a:r>
              <a:rPr lang="de-CH" b="0" dirty="0" err="1"/>
              <a:t>lluvia</a:t>
            </a:r>
            <a:r>
              <a:rPr lang="de-CH" b="0" dirty="0"/>
              <a:t> de </a:t>
            </a:r>
            <a:r>
              <a:rPr lang="de-CH" b="0" dirty="0" err="1"/>
              <a:t>ideas</a:t>
            </a:r>
            <a:r>
              <a:rPr lang="de-CH" b="0" dirty="0"/>
              <a:t> </a:t>
            </a:r>
            <a:r>
              <a:rPr lang="de-CH" b="0" dirty="0" err="1"/>
              <a:t>sobre</a:t>
            </a:r>
            <a:r>
              <a:rPr lang="de-CH" b="0" dirty="0"/>
              <a:t> </a:t>
            </a:r>
            <a:r>
              <a:rPr lang="de-CH" b="0" dirty="0" err="1"/>
              <a:t>diferentes</a:t>
            </a:r>
            <a:r>
              <a:rPr lang="de-CH" b="0" dirty="0"/>
              <a:t> </a:t>
            </a:r>
            <a:r>
              <a:rPr lang="de-CH" b="0" dirty="0" err="1"/>
              <a:t>estrategias</a:t>
            </a:r>
            <a:r>
              <a:rPr lang="de-CH" b="0" dirty="0"/>
              <a:t> </a:t>
            </a:r>
            <a:r>
              <a:rPr lang="de-CH" b="0" dirty="0" err="1"/>
              <a:t>para</a:t>
            </a:r>
            <a:r>
              <a:rPr lang="de-CH" b="0" dirty="0"/>
              <a:t> </a:t>
            </a:r>
            <a:r>
              <a:rPr lang="de-CH" b="0" dirty="0" err="1"/>
              <a:t>mapear</a:t>
            </a:r>
            <a:r>
              <a:rPr lang="de-CH" b="0" dirty="0"/>
              <a:t>, </a:t>
            </a:r>
            <a:r>
              <a:rPr lang="de-CH" b="0" dirty="0" err="1"/>
              <a:t>unir</a:t>
            </a:r>
            <a:r>
              <a:rPr lang="de-CH" b="0" dirty="0"/>
              <a:t> </a:t>
            </a:r>
            <a:r>
              <a:rPr lang="de-CH" b="0" dirty="0" err="1"/>
              <a:t>y</a:t>
            </a:r>
            <a:r>
              <a:rPr lang="de-CH" b="0" dirty="0"/>
              <a:t> </a:t>
            </a:r>
            <a:r>
              <a:rPr lang="de-CH" b="0" dirty="0" err="1"/>
              <a:t>cocrear</a:t>
            </a:r>
            <a:r>
              <a:rPr lang="de-CH" b="0" dirty="0"/>
              <a:t>. </a:t>
            </a:r>
            <a:r>
              <a:rPr lang="de-CH" b="0" dirty="0" err="1"/>
              <a:t>Entonces</a:t>
            </a:r>
            <a:r>
              <a:rPr lang="de-CH" b="0" dirty="0"/>
              <a:t> </a:t>
            </a:r>
            <a:r>
              <a:rPr lang="de-CH" b="0" dirty="0" err="1"/>
              <a:t>revelar</a:t>
            </a:r>
            <a:r>
              <a:rPr lang="de-CH" b="1" dirty="0"/>
              <a:t>.</a:t>
            </a:r>
            <a:endParaRPr dirty="0"/>
          </a:p>
        </p:txBody>
      </p:sp>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92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561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Trabajo</a:t>
            </a:r>
            <a:r>
              <a:rPr lang="de-CH" b="1" dirty="0"/>
              <a:t> </a:t>
            </a:r>
            <a:r>
              <a:rPr lang="de-CH" b="1" dirty="0" err="1"/>
              <a:t>grupal</a:t>
            </a:r>
            <a:r>
              <a:rPr lang="de-CH" b="1" dirty="0"/>
              <a:t> 10-15 </a:t>
            </a:r>
            <a:r>
              <a:rPr lang="de-CH" b="1" dirty="0" err="1"/>
              <a:t>minutos</a:t>
            </a:r>
            <a:endParaRPr lang="de-CH" b="1" dirty="0"/>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737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25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77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470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84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7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7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555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07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88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f8b7e016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4f8b7e016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95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91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80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Trabajo</a:t>
            </a:r>
            <a:r>
              <a:rPr lang="de-CH" b="1" dirty="0"/>
              <a:t> en </a:t>
            </a:r>
            <a:r>
              <a:rPr lang="de-CH" b="1" dirty="0" err="1"/>
              <a:t>grupo</a:t>
            </a:r>
            <a:r>
              <a:rPr lang="de-CH" b="1" dirty="0"/>
              <a:t>, 5-10 </a:t>
            </a:r>
            <a:r>
              <a:rPr lang="de-CH" b="1" dirty="0" err="1"/>
              <a:t>minutos</a:t>
            </a:r>
            <a:r>
              <a:rPr lang="de-CH" b="1" dirty="0"/>
              <a:t>, </a:t>
            </a:r>
            <a:r>
              <a:rPr lang="de-CH" b="1" dirty="0" err="1"/>
              <a:t>con</a:t>
            </a:r>
            <a:r>
              <a:rPr lang="de-CH" b="1" dirty="0"/>
              <a:t> </a:t>
            </a:r>
            <a:r>
              <a:rPr lang="de-CH" b="1" dirty="0" err="1"/>
              <a:t>comentarios</a:t>
            </a:r>
            <a:r>
              <a:rPr lang="de-CH" b="1" dirty="0"/>
              <a:t>.</a:t>
            </a:r>
            <a:endParaRPr b="1" dirty="0"/>
          </a:p>
        </p:txBody>
      </p:sp>
      <p:sp>
        <p:nvSpPr>
          <p:cNvPr id="253" name="Google Shape;25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055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57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f8b7e016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4f8b7e016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33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Debates</a:t>
            </a:r>
            <a:r>
              <a:rPr lang="de-CH" b="1" dirty="0"/>
              <a:t> </a:t>
            </a:r>
            <a:r>
              <a:rPr lang="de-CH" b="1" dirty="0" err="1"/>
              <a:t>grupales</a:t>
            </a:r>
            <a:r>
              <a:rPr lang="de-CH" b="1" dirty="0"/>
              <a:t> (5 </a:t>
            </a:r>
            <a:r>
              <a:rPr lang="de-CH" b="1" dirty="0" err="1"/>
              <a:t>minutos</a:t>
            </a:r>
            <a:r>
              <a:rPr lang="de-CH" b="1" dirty="0"/>
              <a:t>)</a:t>
            </a:r>
          </a:p>
          <a:p>
            <a:pPr marL="0" lvl="0" indent="0" algn="l" rtl="0">
              <a:spcBef>
                <a:spcPts val="0"/>
              </a:spcBef>
              <a:spcAft>
                <a:spcPts val="0"/>
              </a:spcAft>
              <a:buNone/>
            </a:pPr>
            <a:endParaRPr lang="de-CH" b="1" dirty="0"/>
          </a:p>
          <a:p>
            <a:pPr marL="171450" lvl="0" indent="-171450" algn="l" rtl="0">
              <a:spcBef>
                <a:spcPts val="0"/>
              </a:spcBef>
              <a:spcAft>
                <a:spcPts val="0"/>
              </a:spcAft>
            </a:pPr>
            <a:r>
              <a:rPr lang="de-CH" b="0" dirty="0"/>
              <a:t>¿</a:t>
            </a:r>
            <a:r>
              <a:rPr lang="de-CH" b="0" dirty="0" err="1"/>
              <a:t>Qué</a:t>
            </a:r>
            <a:r>
              <a:rPr lang="de-CH" b="0" dirty="0"/>
              <a:t> </a:t>
            </a:r>
            <a:r>
              <a:rPr lang="de-CH" b="0" dirty="0" err="1"/>
              <a:t>tipo</a:t>
            </a:r>
            <a:r>
              <a:rPr lang="de-CH" b="0" dirty="0"/>
              <a:t> de </a:t>
            </a:r>
            <a:r>
              <a:rPr lang="de-CH" b="0" dirty="0" err="1"/>
              <a:t>roles</a:t>
            </a:r>
            <a:r>
              <a:rPr lang="de-CH" b="0" dirty="0"/>
              <a:t> </a:t>
            </a:r>
            <a:r>
              <a:rPr lang="de-CH" b="0" dirty="0" err="1"/>
              <a:t>tienen</a:t>
            </a:r>
            <a:r>
              <a:rPr lang="de-CH" b="0" dirty="0"/>
              <a:t> </a:t>
            </a:r>
            <a:r>
              <a:rPr lang="de-CH" b="0" dirty="0" err="1"/>
              <a:t>el</a:t>
            </a:r>
            <a:r>
              <a:rPr lang="de-CH" b="0" dirty="0"/>
              <a:t> </a:t>
            </a:r>
            <a:r>
              <a:rPr lang="de-CH" b="0" dirty="0" err="1"/>
              <a:t>maestro</a:t>
            </a:r>
            <a:r>
              <a:rPr lang="de-CH" b="0" dirty="0"/>
              <a:t> </a:t>
            </a:r>
            <a:r>
              <a:rPr lang="de-CH" b="0" dirty="0" err="1"/>
              <a:t>y</a:t>
            </a:r>
            <a:r>
              <a:rPr lang="de-CH" b="0" dirty="0"/>
              <a:t> </a:t>
            </a:r>
            <a:r>
              <a:rPr lang="de-CH" b="0" dirty="0" err="1"/>
              <a:t>el</a:t>
            </a:r>
            <a:r>
              <a:rPr lang="de-CH" b="0" dirty="0"/>
              <a:t> </a:t>
            </a:r>
            <a:r>
              <a:rPr lang="de-CH" b="0" dirty="0" err="1"/>
              <a:t>alumno</a:t>
            </a:r>
            <a:r>
              <a:rPr lang="de-CH" b="0" dirty="0"/>
              <a:t> en </a:t>
            </a:r>
            <a:r>
              <a:rPr lang="de-CH" b="0" dirty="0" err="1"/>
              <a:t>esta</a:t>
            </a:r>
            <a:r>
              <a:rPr lang="de-CH" b="0" dirty="0"/>
              <a:t> </a:t>
            </a:r>
            <a:r>
              <a:rPr lang="de-CH" b="0" dirty="0" err="1"/>
              <a:t>conversación</a:t>
            </a:r>
            <a:r>
              <a:rPr lang="de-CH" b="0" dirty="0"/>
              <a:t>?</a:t>
            </a:r>
          </a:p>
          <a:p>
            <a:pPr marL="171450" lvl="0" indent="-171450" algn="l" rtl="0">
              <a:spcBef>
                <a:spcPts val="0"/>
              </a:spcBef>
              <a:spcAft>
                <a:spcPts val="0"/>
              </a:spcAft>
            </a:pPr>
            <a:r>
              <a:rPr lang="de-CH" b="0" dirty="0"/>
              <a:t>¿</a:t>
            </a:r>
            <a:r>
              <a:rPr lang="de-CH" b="0" dirty="0" err="1"/>
              <a:t>Cómo</a:t>
            </a:r>
            <a:r>
              <a:rPr lang="de-CH" b="0" dirty="0"/>
              <a:t> </a:t>
            </a:r>
            <a:r>
              <a:rPr lang="de-CH" b="0" dirty="0" err="1"/>
              <a:t>son</a:t>
            </a:r>
            <a:r>
              <a:rPr lang="de-CH" b="0" dirty="0"/>
              <a:t> </a:t>
            </a:r>
            <a:r>
              <a:rPr lang="de-CH" b="0" dirty="0" err="1"/>
              <a:t>similares</a:t>
            </a:r>
            <a:r>
              <a:rPr lang="de-CH" b="0" dirty="0"/>
              <a:t> / </a:t>
            </a:r>
            <a:r>
              <a:rPr lang="de-CH" b="0" dirty="0" err="1"/>
              <a:t>diferentes</a:t>
            </a:r>
            <a:r>
              <a:rPr lang="de-CH" b="0" dirty="0"/>
              <a:t> a los </a:t>
            </a:r>
            <a:r>
              <a:rPr lang="de-CH" b="0" dirty="0" err="1"/>
              <a:t>roles</a:t>
            </a:r>
            <a:r>
              <a:rPr lang="de-CH" b="0" dirty="0"/>
              <a:t> de </a:t>
            </a:r>
            <a:r>
              <a:rPr lang="de-CH" b="0" dirty="0" err="1"/>
              <a:t>un</a:t>
            </a:r>
            <a:r>
              <a:rPr lang="de-CH" b="0" dirty="0"/>
              <a:t> </a:t>
            </a:r>
            <a:r>
              <a:rPr lang="de-CH" b="0" dirty="0" err="1"/>
              <a:t>entrenador</a:t>
            </a:r>
            <a:r>
              <a:rPr lang="de-CH" b="0" dirty="0"/>
              <a:t> </a:t>
            </a:r>
            <a:r>
              <a:rPr lang="de-CH" b="0" dirty="0" err="1"/>
              <a:t>y</a:t>
            </a:r>
            <a:r>
              <a:rPr lang="de-CH" b="0" dirty="0"/>
              <a:t> </a:t>
            </a:r>
            <a:r>
              <a:rPr lang="de-CH" b="0" dirty="0" err="1"/>
              <a:t>un</a:t>
            </a:r>
            <a:r>
              <a:rPr lang="de-CH" b="0" dirty="0"/>
              <a:t> </a:t>
            </a:r>
            <a:r>
              <a:rPr lang="de-CH" b="0" dirty="0" err="1"/>
              <a:t>estudiante</a:t>
            </a:r>
            <a:r>
              <a:rPr lang="de-CH" b="0" dirty="0"/>
              <a:t>?</a:t>
            </a:r>
          </a:p>
          <a:p>
            <a:pPr marL="171450" lvl="0" indent="-171450" algn="l" rtl="0">
              <a:spcBef>
                <a:spcPts val="0"/>
              </a:spcBef>
              <a:spcAft>
                <a:spcPts val="0"/>
              </a:spcAft>
            </a:pPr>
            <a:r>
              <a:rPr lang="de-CH" b="0" dirty="0"/>
              <a:t>¿</a:t>
            </a:r>
            <a:r>
              <a:rPr lang="de-CH" b="0" dirty="0" err="1"/>
              <a:t>Qué</a:t>
            </a:r>
            <a:r>
              <a:rPr lang="de-CH" b="0" dirty="0"/>
              <a:t> </a:t>
            </a:r>
            <a:r>
              <a:rPr lang="de-CH" b="0" dirty="0" err="1"/>
              <a:t>consejo</a:t>
            </a:r>
            <a:r>
              <a:rPr lang="de-CH" b="0" dirty="0"/>
              <a:t> le </a:t>
            </a:r>
            <a:r>
              <a:rPr lang="de-CH" b="0" dirty="0" err="1"/>
              <a:t>darías</a:t>
            </a:r>
            <a:r>
              <a:rPr lang="de-CH" b="0" dirty="0"/>
              <a:t> a </a:t>
            </a:r>
            <a:r>
              <a:rPr lang="de-CH" b="0" dirty="0" err="1"/>
              <a:t>este</a:t>
            </a:r>
            <a:r>
              <a:rPr lang="de-CH" b="0" dirty="0"/>
              <a:t> </a:t>
            </a:r>
            <a:r>
              <a:rPr lang="de-CH" b="0" dirty="0" err="1"/>
              <a:t>maestro</a:t>
            </a:r>
            <a:r>
              <a:rPr lang="de-CH" b="0" dirty="0"/>
              <a:t> en </a:t>
            </a:r>
            <a:r>
              <a:rPr lang="de-CH" b="0" dirty="0" err="1"/>
              <a:t>esta</a:t>
            </a:r>
            <a:r>
              <a:rPr lang="de-CH" b="0" dirty="0"/>
              <a:t> </a:t>
            </a:r>
            <a:r>
              <a:rPr lang="de-CH" b="0" dirty="0" err="1"/>
              <a:t>conversación</a:t>
            </a:r>
            <a:r>
              <a:rPr lang="de-CH" b="0" dirty="0"/>
              <a:t>?</a:t>
            </a:r>
            <a:endParaRPr b="0" dirty="0"/>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40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f8b7e016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b="1" dirty="0" err="1"/>
              <a:t>Trabajo</a:t>
            </a:r>
            <a:r>
              <a:rPr lang="de-CH" b="1" dirty="0"/>
              <a:t> individual (5 </a:t>
            </a:r>
            <a:r>
              <a:rPr lang="de-CH" b="1" dirty="0" err="1"/>
              <a:t>minutos</a:t>
            </a:r>
            <a:r>
              <a:rPr lang="de-CH" b="1" dirty="0"/>
              <a:t>)</a:t>
            </a:r>
          </a:p>
          <a:p>
            <a:pPr marL="0" lvl="0" indent="0" algn="l" rtl="0">
              <a:spcBef>
                <a:spcPts val="0"/>
              </a:spcBef>
              <a:spcAft>
                <a:spcPts val="0"/>
              </a:spcAft>
              <a:buNone/>
            </a:pPr>
            <a:endParaRPr lang="de-CH" b="1" dirty="0"/>
          </a:p>
          <a:p>
            <a:pPr marL="0" lvl="0" indent="0" algn="l" rtl="0">
              <a:spcBef>
                <a:spcPts val="0"/>
              </a:spcBef>
              <a:spcAft>
                <a:spcPts val="0"/>
              </a:spcAft>
              <a:buNone/>
            </a:pPr>
            <a:r>
              <a:rPr lang="de-CH" b="1" dirty="0" err="1"/>
              <a:t>Responde</a:t>
            </a:r>
            <a:r>
              <a:rPr lang="de-CH" b="1" dirty="0"/>
              <a:t> a las </a:t>
            </a:r>
            <a:r>
              <a:rPr lang="de-CH" b="1" dirty="0" err="1"/>
              <a:t>preguntas</a:t>
            </a:r>
            <a:endParaRPr lang="de-CH" b="1" dirty="0"/>
          </a:p>
          <a:p>
            <a:pPr marL="0" lvl="0" indent="0" algn="l" rtl="0">
              <a:spcBef>
                <a:spcPts val="0"/>
              </a:spcBef>
              <a:spcAft>
                <a:spcPts val="0"/>
              </a:spcAft>
              <a:buNone/>
            </a:pPr>
            <a:endParaRPr lang="de-CH" b="1" dirty="0"/>
          </a:p>
          <a:p>
            <a:pPr marL="0" lvl="0" indent="0" algn="l" rtl="0">
              <a:spcBef>
                <a:spcPts val="0"/>
              </a:spcBef>
              <a:spcAft>
                <a:spcPts val="0"/>
              </a:spcAft>
              <a:buNone/>
            </a:pPr>
            <a:r>
              <a:rPr lang="de-CH" b="1" dirty="0" err="1"/>
              <a:t>Trabajo</a:t>
            </a:r>
            <a:r>
              <a:rPr lang="de-CH" b="1" dirty="0"/>
              <a:t> en </a:t>
            </a:r>
            <a:r>
              <a:rPr lang="de-CH" b="1" dirty="0" err="1"/>
              <a:t>grupo</a:t>
            </a:r>
            <a:r>
              <a:rPr lang="de-CH" b="1" dirty="0"/>
              <a:t> (10 </a:t>
            </a:r>
            <a:r>
              <a:rPr lang="de-CH" b="1" dirty="0" err="1"/>
              <a:t>minutos</a:t>
            </a:r>
            <a:r>
              <a:rPr lang="de-CH" b="1" dirty="0"/>
              <a:t>)</a:t>
            </a:r>
          </a:p>
          <a:p>
            <a:pPr marL="0" lvl="0" indent="0" algn="l" rtl="0">
              <a:spcBef>
                <a:spcPts val="0"/>
              </a:spcBef>
              <a:spcAft>
                <a:spcPts val="0"/>
              </a:spcAft>
              <a:buNone/>
            </a:pPr>
            <a:endParaRPr lang="de-CH" b="1" dirty="0"/>
          </a:p>
          <a:p>
            <a:pPr marL="0" lvl="0" indent="0" algn="l" rtl="0">
              <a:spcBef>
                <a:spcPts val="0"/>
              </a:spcBef>
              <a:spcAft>
                <a:spcPts val="0"/>
              </a:spcAft>
              <a:buNone/>
            </a:pPr>
            <a:r>
              <a:rPr lang="de-CH" b="0" dirty="0" err="1"/>
              <a:t>Totaliza</a:t>
            </a:r>
            <a:r>
              <a:rPr lang="de-CH" b="0" dirty="0"/>
              <a:t> </a:t>
            </a:r>
            <a:r>
              <a:rPr lang="de-CH" b="0" dirty="0" err="1"/>
              <a:t>tus</a:t>
            </a:r>
            <a:r>
              <a:rPr lang="de-CH" b="0" dirty="0"/>
              <a:t> </a:t>
            </a:r>
            <a:r>
              <a:rPr lang="de-CH" b="0" dirty="0" err="1"/>
              <a:t>respuestas</a:t>
            </a:r>
            <a:r>
              <a:rPr lang="de-CH" b="0" dirty="0"/>
              <a:t> </a:t>
            </a:r>
            <a:r>
              <a:rPr lang="de-CH" b="0" dirty="0" err="1"/>
              <a:t>y</a:t>
            </a:r>
            <a:r>
              <a:rPr lang="de-CH" b="0" dirty="0"/>
              <a:t> </a:t>
            </a:r>
            <a:r>
              <a:rPr lang="de-CH" b="0" dirty="0" err="1"/>
              <a:t>comparte</a:t>
            </a:r>
            <a:r>
              <a:rPr lang="de-CH" b="0" dirty="0"/>
              <a:t> </a:t>
            </a:r>
            <a:r>
              <a:rPr lang="de-CH" b="0" dirty="0" err="1"/>
              <a:t>con</a:t>
            </a:r>
            <a:r>
              <a:rPr lang="de-CH" b="0" dirty="0"/>
              <a:t> tu </a:t>
            </a:r>
            <a:r>
              <a:rPr lang="de-CH" b="0" dirty="0" err="1"/>
              <a:t>pareja</a:t>
            </a:r>
            <a:endParaRPr lang="de-CH" b="0" dirty="0"/>
          </a:p>
          <a:p>
            <a:pPr marL="0" lvl="0" indent="0" algn="l" rtl="0">
              <a:spcBef>
                <a:spcPts val="0"/>
              </a:spcBef>
              <a:spcAft>
                <a:spcPts val="0"/>
              </a:spcAft>
              <a:buNone/>
            </a:pPr>
            <a:r>
              <a:rPr lang="de-CH" b="0" dirty="0" err="1"/>
              <a:t>Pregunte</a:t>
            </a:r>
            <a:r>
              <a:rPr lang="de-CH" b="0" dirty="0"/>
              <a:t> a los </a:t>
            </a:r>
            <a:r>
              <a:rPr lang="de-CH" b="0" dirty="0" err="1"/>
              <a:t>maestros</a:t>
            </a:r>
            <a:r>
              <a:rPr lang="de-CH" b="0" dirty="0"/>
              <a:t> si </a:t>
            </a:r>
            <a:r>
              <a:rPr lang="de-CH" b="0" dirty="0" err="1"/>
              <a:t>saben</a:t>
            </a:r>
            <a:r>
              <a:rPr lang="de-CH" b="0" dirty="0"/>
              <a:t> de </a:t>
            </a:r>
            <a:r>
              <a:rPr lang="de-CH" b="0" dirty="0" err="1"/>
              <a:t>dónde</a:t>
            </a:r>
            <a:r>
              <a:rPr lang="de-CH" b="0" dirty="0"/>
              <a:t> </a:t>
            </a:r>
            <a:r>
              <a:rPr lang="de-CH" b="0" dirty="0" err="1"/>
              <a:t>viene</a:t>
            </a:r>
            <a:r>
              <a:rPr lang="de-CH" b="0" dirty="0"/>
              <a:t> </a:t>
            </a:r>
            <a:r>
              <a:rPr lang="de-CH" b="0" dirty="0" err="1"/>
              <a:t>esto</a:t>
            </a:r>
            <a:r>
              <a:rPr lang="de-CH" b="0" dirty="0"/>
              <a:t> </a:t>
            </a:r>
            <a:r>
              <a:rPr lang="de-CH" b="0" dirty="0" err="1"/>
              <a:t>y</a:t>
            </a:r>
            <a:r>
              <a:rPr lang="de-CH" b="0" dirty="0"/>
              <a:t> </a:t>
            </a:r>
            <a:r>
              <a:rPr lang="de-CH" b="0" dirty="0" err="1"/>
              <a:t>qué</a:t>
            </a:r>
            <a:r>
              <a:rPr lang="de-CH" b="0" dirty="0"/>
              <a:t> </a:t>
            </a:r>
            <a:r>
              <a:rPr lang="de-CH" b="0" dirty="0" err="1"/>
              <a:t>experiencia</a:t>
            </a:r>
            <a:r>
              <a:rPr lang="de-CH" b="0" dirty="0"/>
              <a:t> </a:t>
            </a:r>
            <a:r>
              <a:rPr lang="de-CH" b="0" dirty="0" err="1"/>
              <a:t>tienen</a:t>
            </a:r>
            <a:r>
              <a:rPr lang="de-CH" b="0" dirty="0"/>
              <a:t> de las </a:t>
            </a:r>
            <a:r>
              <a:rPr lang="de-CH" b="0" dirty="0" err="1"/>
              <a:t>preferencias</a:t>
            </a:r>
            <a:r>
              <a:rPr lang="de-CH" b="0" dirty="0"/>
              <a:t> de </a:t>
            </a:r>
            <a:r>
              <a:rPr lang="de-CH" b="0" dirty="0" err="1"/>
              <a:t>aprendizaje</a:t>
            </a:r>
            <a:r>
              <a:rPr lang="de-CH" b="0" dirty="0"/>
              <a:t>. ¿Los </a:t>
            </a:r>
            <a:r>
              <a:rPr lang="de-CH" b="0" dirty="0" err="1"/>
              <a:t>usan</a:t>
            </a:r>
            <a:r>
              <a:rPr lang="de-CH" b="0" dirty="0"/>
              <a:t>? ¿Los </a:t>
            </a:r>
            <a:r>
              <a:rPr lang="de-CH" b="0" dirty="0" err="1"/>
              <a:t>encontramos</a:t>
            </a:r>
            <a:r>
              <a:rPr lang="de-CH" b="0" dirty="0"/>
              <a:t> </a:t>
            </a:r>
            <a:r>
              <a:rPr lang="de-CH" b="0" dirty="0" err="1"/>
              <a:t>útiles</a:t>
            </a:r>
            <a:r>
              <a:rPr lang="de-CH" b="0" dirty="0"/>
              <a:t>? ¿</a:t>
            </a:r>
            <a:r>
              <a:rPr lang="de-CH" b="0" dirty="0" err="1"/>
              <a:t>Por</a:t>
            </a:r>
            <a:r>
              <a:rPr lang="de-CH" b="0" dirty="0"/>
              <a:t> </a:t>
            </a:r>
            <a:r>
              <a:rPr lang="de-CH" b="0" dirty="0" err="1"/>
              <a:t>qué</a:t>
            </a:r>
            <a:r>
              <a:rPr lang="de-CH" b="0" dirty="0"/>
              <a:t>? </a:t>
            </a:r>
            <a:r>
              <a:rPr lang="de-CH" b="0" dirty="0" err="1"/>
              <a:t>Por</a:t>
            </a:r>
            <a:r>
              <a:rPr lang="de-CH" b="0" dirty="0"/>
              <a:t> </a:t>
            </a:r>
            <a:r>
              <a:rPr lang="de-CH" b="0" dirty="0" err="1"/>
              <a:t>qué</a:t>
            </a:r>
            <a:r>
              <a:rPr lang="de-CH" b="0" dirty="0"/>
              <a:t> </a:t>
            </a:r>
            <a:r>
              <a:rPr lang="de-CH" b="0" dirty="0" err="1"/>
              <a:t>no</a:t>
            </a:r>
            <a:r>
              <a:rPr lang="de-CH" b="0" dirty="0"/>
              <a:t>?</a:t>
            </a:r>
          </a:p>
          <a:p>
            <a:pPr marL="0" lvl="0" indent="0" algn="l" rtl="0">
              <a:spcBef>
                <a:spcPts val="0"/>
              </a:spcBef>
              <a:spcAft>
                <a:spcPts val="0"/>
              </a:spcAft>
              <a:buNone/>
            </a:pPr>
            <a:endParaRPr lang="de-CH" b="0" dirty="0"/>
          </a:p>
          <a:p>
            <a:pPr marL="0" lvl="0" indent="0" algn="l" rtl="0">
              <a:spcBef>
                <a:spcPts val="0"/>
              </a:spcBef>
              <a:spcAft>
                <a:spcPts val="0"/>
              </a:spcAft>
              <a:buNone/>
            </a:pPr>
            <a:r>
              <a:rPr lang="de-CH" b="0" dirty="0"/>
              <a:t>Los materiales </a:t>
            </a:r>
            <a:r>
              <a:rPr lang="de-CH" b="0" dirty="0" err="1"/>
              <a:t>también</a:t>
            </a:r>
            <a:r>
              <a:rPr lang="de-CH" b="0" dirty="0"/>
              <a:t> se </a:t>
            </a:r>
            <a:r>
              <a:rPr lang="de-CH" b="0" dirty="0" err="1"/>
              <a:t>proporcionarán</a:t>
            </a:r>
            <a:r>
              <a:rPr lang="de-CH" b="0" dirty="0"/>
              <a:t> en </a:t>
            </a:r>
            <a:r>
              <a:rPr lang="de-CH" b="0" dirty="0" err="1"/>
              <a:t>el</a:t>
            </a:r>
            <a:r>
              <a:rPr lang="de-CH" b="0" dirty="0"/>
              <a:t> </a:t>
            </a:r>
            <a:r>
              <a:rPr lang="de-CH" b="0" dirty="0" err="1"/>
              <a:t>folleto</a:t>
            </a:r>
            <a:r>
              <a:rPr lang="de-CH" b="0" dirty="0"/>
              <a:t>.</a:t>
            </a:r>
            <a:endParaRPr lang="de-CH" b="0" i="1" dirty="0"/>
          </a:p>
        </p:txBody>
      </p:sp>
      <p:sp>
        <p:nvSpPr>
          <p:cNvPr id="125" name="Google Shape;125;g4f8b7e016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67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f8b7e016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4f8b7e016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31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8b7e016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4f8b7e016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8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f8b7e016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4f8b7e016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25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unsplash.com/search/photos/chat?utm_source=unsplash&amp;utm_medium=referral&amp;utm_content=creditCopyTex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nsplash.com/photos/-Xv7k95vOFA?utm_source=unsplash&amp;utm_medium=referral&amp;utm_content=creditCopyText" TargetMode="External"/><Relationship Id="rId5" Type="http://schemas.openxmlformats.org/officeDocument/2006/relationships/image" Target="../media/image6.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unsplash.com/search/photos/hot-weather?utm_source=unsplash&amp;utm_medium=referral&amp;utm_content=creditCopyTex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unsplash.com/photos/8PR1tT9UmmU?utm_source=unsplash&amp;utm_medium=referral&amp;utm_content=creditCopyText" TargetMode="External"/><Relationship Id="rId5" Type="http://schemas.openxmlformats.org/officeDocument/2006/relationships/image" Target="../media/image7.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unsplash.com/search/photos/frustrated?utm_source=unsplash&amp;utm_medium=referral&amp;utm_content=creditCopyTex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splash.com/photos/1K9T5YiZ2WU?utm_source=unsplash&amp;utm_medium=referral&amp;utm_content=creditCopyText" TargetMode="External"/><Relationship Id="rId5" Type="http://schemas.openxmlformats.org/officeDocument/2006/relationships/image" Target="../media/image8.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unsplash.com/search/photos/note-book?utm_source=unsplash&amp;utm_medium=referral&amp;utm_content=creditCopyTex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unsplash.com/photos/g3O5ZtRk2E4?utm_source=unsplash&amp;utm_medium=referral&amp;utm_content=creditCopyText" TargetMode="External"/><Relationship Id="rId5" Type="http://schemas.openxmlformats.org/officeDocument/2006/relationships/image" Target="../media/image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s://unsplash.com/search/photos/driving?utm_source=unsplash&amp;utm_medium=referral&amp;utm_content=creditCopyTex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unsplash.com/photos/dRsewnJa2_Q?utm_source=unsplash&amp;utm_medium=referral&amp;utm_content=creditCopyText"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2.xm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1122362"/>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endParaRPr sz="6000"/>
          </a:p>
        </p:txBody>
      </p:sp>
      <p:sp>
        <p:nvSpPr>
          <p:cNvPr id="85" name="Google Shape;85;p13"/>
          <p:cNvSpPr txBox="1">
            <a:spLocks noGrp="1"/>
          </p:cNvSpPr>
          <p:nvPr>
            <p:ph type="subTitle" idx="1"/>
          </p:nvPr>
        </p:nvSpPr>
        <p:spPr>
          <a:xfrm>
            <a:off x="1524000" y="3602037"/>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2400"/>
          </a:p>
        </p:txBody>
      </p:sp>
      <p:pic>
        <p:nvPicPr>
          <p:cNvPr id="86" name="Google Shape;86;p13"/>
          <p:cNvPicPr preferRelativeResize="0"/>
          <p:nvPr/>
        </p:nvPicPr>
        <p:blipFill rotWithShape="1">
          <a:blip r:embed="rId3">
            <a:alphaModFix/>
          </a:blip>
          <a:srcRect l="-422" r="422" b="16658"/>
          <a:stretch/>
        </p:blipFill>
        <p:spPr>
          <a:xfrm>
            <a:off x="-50800" y="-9525"/>
            <a:ext cx="12242800" cy="6880225"/>
          </a:xfrm>
          <a:prstGeom prst="rect">
            <a:avLst/>
          </a:prstGeom>
          <a:noFill/>
          <a:ln>
            <a:noFill/>
          </a:ln>
        </p:spPr>
      </p:pic>
      <p:pic>
        <p:nvPicPr>
          <p:cNvPr id="87" name="Google Shape;87;p13"/>
          <p:cNvPicPr preferRelativeResize="0"/>
          <p:nvPr/>
        </p:nvPicPr>
        <p:blipFill rotWithShape="1">
          <a:blip r:embed="rId4">
            <a:alphaModFix/>
          </a:blip>
          <a:srcRect/>
          <a:stretch/>
        </p:blipFill>
        <p:spPr>
          <a:xfrm>
            <a:off x="4624387" y="4641850"/>
            <a:ext cx="2892425" cy="973137"/>
          </a:xfrm>
          <a:prstGeom prst="rect">
            <a:avLst/>
          </a:prstGeom>
          <a:noFill/>
          <a:ln>
            <a:noFill/>
          </a:ln>
        </p:spPr>
      </p:pic>
      <p:pic>
        <p:nvPicPr>
          <p:cNvPr id="88" name="Google Shape;88;p13"/>
          <p:cNvPicPr preferRelativeResize="0"/>
          <p:nvPr/>
        </p:nvPicPr>
        <p:blipFill rotWithShape="1">
          <a:blip r:embed="rId5">
            <a:alphaModFix/>
          </a:blip>
          <a:srcRect/>
          <a:stretch/>
        </p:blipFill>
        <p:spPr>
          <a:xfrm>
            <a:off x="0" y="-9525"/>
            <a:ext cx="2106612" cy="601662"/>
          </a:xfrm>
          <a:prstGeom prst="rect">
            <a:avLst/>
          </a:prstGeom>
          <a:noFill/>
          <a:ln>
            <a:noFill/>
          </a:ln>
        </p:spPr>
      </p:pic>
      <p:sp>
        <p:nvSpPr>
          <p:cNvPr id="89" name="Google Shape;89;p13"/>
          <p:cNvSpPr txBox="1"/>
          <p:nvPr/>
        </p:nvSpPr>
        <p:spPr>
          <a:xfrm>
            <a:off x="9531350" y="5804534"/>
            <a:ext cx="2660650" cy="901066"/>
          </a:xfrm>
          <a:prstGeom prst="rect">
            <a:avLst/>
          </a:prstGeom>
          <a:noFill/>
          <a:ln>
            <a:noFill/>
          </a:ln>
        </p:spPr>
        <p:txBody>
          <a:bodyPr spcFirstLastPara="1" wrap="square" lIns="91425" tIns="45700" rIns="91425" bIns="45700" anchor="t" anchorCtr="0">
            <a:noAutofit/>
          </a:bodyPr>
          <a:lstStyle/>
          <a:p>
            <a:pPr lvl="0" algn="r">
              <a:lnSpc>
                <a:spcPct val="80000"/>
              </a:lnSpc>
              <a:spcBef>
                <a:spcPts val="440"/>
              </a:spcBef>
              <a:buClr>
                <a:schemeClr val="dk1"/>
              </a:buClr>
              <a:buSzPts val="2200"/>
            </a:pPr>
            <a:r>
              <a:rPr lang="en-US" sz="2200" b="1" dirty="0">
                <a:solidFill>
                  <a:schemeClr val="dk1"/>
                </a:solidFill>
                <a:latin typeface="Calibri"/>
                <a:ea typeface="Calibri"/>
                <a:cs typeface="Calibri"/>
                <a:sym typeface="Calibri"/>
              </a:rPr>
              <a:t>PREFERENCIAS </a:t>
            </a:r>
          </a:p>
          <a:p>
            <a:pPr lvl="0" algn="r">
              <a:lnSpc>
                <a:spcPct val="80000"/>
              </a:lnSpc>
              <a:spcBef>
                <a:spcPts val="440"/>
              </a:spcBef>
              <a:buClr>
                <a:schemeClr val="dk1"/>
              </a:buClr>
              <a:buSzPts val="2200"/>
            </a:pPr>
            <a:r>
              <a:rPr lang="en-US" sz="2200" b="1" dirty="0">
                <a:solidFill>
                  <a:schemeClr val="dk1"/>
                </a:solidFill>
                <a:latin typeface="Calibri"/>
                <a:ea typeface="Calibri"/>
                <a:cs typeface="Calibri"/>
                <a:sym typeface="Calibri"/>
              </a:rPr>
              <a:t>DE APRENDIZAJE</a:t>
            </a:r>
            <a:r>
              <a:rPr lang="en-US" sz="2300" b="1" i="0" u="none" strike="noStrike" cap="none" dirty="0">
                <a:solidFill>
                  <a:schemeClr val="dk1"/>
                </a:solidFill>
                <a:latin typeface="Calibri"/>
                <a:ea typeface="Calibri"/>
                <a:cs typeface="Calibri"/>
                <a:sym typeface="Calibri"/>
              </a:rPr>
              <a:t>  </a:t>
            </a:r>
            <a:endParaRPr dirty="0"/>
          </a:p>
          <a:p>
            <a:pPr marL="0" marR="0" lvl="0" indent="0" algn="r" rtl="0">
              <a:lnSpc>
                <a:spcPct val="80000"/>
              </a:lnSpc>
              <a:spcBef>
                <a:spcPts val="36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90" name="Google Shape;90;p13"/>
          <p:cNvSpPr txBox="1"/>
          <p:nvPr/>
        </p:nvSpPr>
        <p:spPr>
          <a:xfrm>
            <a:off x="9531350" y="-25400"/>
            <a:ext cx="2686050" cy="698500"/>
          </a:xfrm>
          <a:prstGeom prst="rect">
            <a:avLst/>
          </a:prstGeom>
          <a:solidFill>
            <a:srgbClr val="FF6B6B"/>
          </a:solidFill>
          <a:ln>
            <a:noFill/>
          </a:ln>
          <a:effectLst>
            <a:outerShdw blurRad="63500" dist="19050" dir="5400000">
              <a:srgbClr val="000000">
                <a:alpha val="62745"/>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a:solidFill>
                  <a:schemeClr val="dk1"/>
                </a:solidFill>
                <a:latin typeface="Calibri"/>
                <a:ea typeface="Calibri"/>
                <a:cs typeface="Calibri"/>
                <a:sym typeface="Calibri"/>
              </a:rPr>
              <a:t>CARE</a:t>
            </a:r>
            <a:br>
              <a:rPr lang="en-US" sz="2200" b="1" i="0" u="none">
                <a:solidFill>
                  <a:schemeClr val="dk1"/>
                </a:solidFill>
                <a:latin typeface="Calibri"/>
                <a:ea typeface="Calibri"/>
                <a:cs typeface="Calibri"/>
                <a:sym typeface="Calibri"/>
              </a:rPr>
            </a:br>
            <a:r>
              <a:rPr lang="en-US" sz="2200" b="1" i="0" u="none">
                <a:solidFill>
                  <a:schemeClr val="dk1"/>
                </a:solidFill>
                <a:latin typeface="Calibri"/>
                <a:ea typeface="Calibri"/>
                <a:cs typeface="Calibri"/>
                <a:sym typeface="Calibri"/>
              </a:rPr>
              <a:t>Relationship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2"/>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60" name="Google Shape;160;p22"/>
          <p:cNvSpPr txBox="1"/>
          <p:nvPr/>
        </p:nvSpPr>
        <p:spPr>
          <a:xfrm>
            <a:off x="628850" y="2179625"/>
            <a:ext cx="3579600" cy="4325100"/>
          </a:xfrm>
          <a:prstGeom prst="rect">
            <a:avLst/>
          </a:prstGeom>
          <a:noFill/>
          <a:ln>
            <a:noFill/>
          </a:ln>
        </p:spPr>
        <p:txBody>
          <a:bodyPr spcFirstLastPara="1" wrap="square" lIns="91425" tIns="45700" rIns="91425" bIns="45700" anchor="t" anchorCtr="0">
            <a:noAutofit/>
          </a:bodyPr>
          <a:lstStyle/>
          <a:p>
            <a:pPr marL="57150" lvl="0" indent="-57150" algn="l" rtl="0">
              <a:spcBef>
                <a:spcPts val="72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VISUAL</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2:.......................</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4:.......................</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6:.......................</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9:.......................</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13:.....................</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18:.....................</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total:............. x2= ……….</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pic>
        <p:nvPicPr>
          <p:cNvPr id="161" name="Google Shape;161;p22"/>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62" name="Google Shape;162;p22"/>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63" name="Google Shape;163;p22"/>
          <p:cNvSpPr txBox="1"/>
          <p:nvPr/>
        </p:nvSpPr>
        <p:spPr>
          <a:xfrm>
            <a:off x="698500" y="3125787"/>
            <a:ext cx="104427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800"/>
              </a:spcBef>
              <a:spcAft>
                <a:spcPts val="0"/>
              </a:spcAft>
              <a:buNone/>
            </a:pPr>
            <a:endParaRPr sz="1800" b="0" i="0" u="none">
              <a:solidFill>
                <a:schemeClr val="dk1"/>
              </a:solidFill>
              <a:latin typeface="Calibri"/>
              <a:ea typeface="Calibri"/>
              <a:cs typeface="Calibri"/>
              <a:sym typeface="Calibri"/>
            </a:endParaRPr>
          </a:p>
        </p:txBody>
      </p:sp>
      <p:sp>
        <p:nvSpPr>
          <p:cNvPr id="164" name="Google Shape;164;p22"/>
          <p:cNvSpPr txBox="1"/>
          <p:nvPr/>
        </p:nvSpPr>
        <p:spPr>
          <a:xfrm>
            <a:off x="4210250" y="2179625"/>
            <a:ext cx="3579600" cy="3732900"/>
          </a:xfrm>
          <a:prstGeom prst="rect">
            <a:avLst/>
          </a:prstGeom>
          <a:noFill/>
          <a:ln>
            <a:noFill/>
          </a:ln>
        </p:spPr>
        <p:txBody>
          <a:bodyPr spcFirstLastPara="1" wrap="square" lIns="91425" tIns="45700" rIns="91425" bIns="45700" anchor="t" anchorCtr="0">
            <a:noAutofit/>
          </a:bodyPr>
          <a:lstStyle/>
          <a:p>
            <a:pPr marL="57150" lvl="0" indent="-57150" algn="l" rtl="0">
              <a:spcBef>
                <a:spcPts val="720"/>
              </a:spcBef>
              <a:spcAft>
                <a:spcPts val="0"/>
              </a:spcAft>
              <a:buSzPts val="1100"/>
              <a:buNone/>
            </a:pPr>
            <a:r>
              <a:rPr lang="en-US" sz="2000" b="1" dirty="0">
                <a:solidFill>
                  <a:schemeClr val="dk1"/>
                </a:solidFill>
                <a:latin typeface="Calibri"/>
                <a:ea typeface="Calibri"/>
                <a:cs typeface="Calibri"/>
                <a:sym typeface="Calibri"/>
              </a:rPr>
              <a:t>AUDITIVO</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3:.......................</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7:.......................</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10:.....................</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11:.....................</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15:.....................</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17:.....................</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total:............ x2= …………</a:t>
            </a: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sp>
        <p:nvSpPr>
          <p:cNvPr id="165" name="Google Shape;165;p22"/>
          <p:cNvSpPr txBox="1"/>
          <p:nvPr/>
        </p:nvSpPr>
        <p:spPr>
          <a:xfrm>
            <a:off x="8051425" y="2179625"/>
            <a:ext cx="3579600" cy="4325100"/>
          </a:xfrm>
          <a:prstGeom prst="rect">
            <a:avLst/>
          </a:prstGeom>
          <a:noFill/>
          <a:ln>
            <a:noFill/>
          </a:ln>
        </p:spPr>
        <p:txBody>
          <a:bodyPr spcFirstLastPara="1" wrap="square" lIns="91425" tIns="45700" rIns="91425" bIns="45700" anchor="t" anchorCtr="0">
            <a:noAutofit/>
          </a:bodyPr>
          <a:lstStyle/>
          <a:p>
            <a:pPr marL="0" lvl="0" indent="0" algn="l" rtl="0">
              <a:spcBef>
                <a:spcPts val="720"/>
              </a:spcBef>
              <a:spcAft>
                <a:spcPts val="0"/>
              </a:spcAft>
              <a:buSzPts val="1100"/>
              <a:buNone/>
            </a:pPr>
            <a:r>
              <a:rPr lang="en-US" sz="2000" b="1" dirty="0">
                <a:solidFill>
                  <a:schemeClr val="dk1"/>
                </a:solidFill>
                <a:latin typeface="Calibri"/>
                <a:ea typeface="Calibri"/>
                <a:cs typeface="Calibri"/>
                <a:sym typeface="Calibri"/>
              </a:rPr>
              <a:t>KINESTESICO</a:t>
            </a:r>
            <a:endParaRPr sz="2000" b="1"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5:.......................</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8:.......................</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12:.....................</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14:.....................</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16:.....................</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r>
              <a:rPr lang="en-US" sz="2000" dirty="0">
                <a:solidFill>
                  <a:schemeClr val="dk1"/>
                </a:solidFill>
                <a:latin typeface="Calibri"/>
                <a:ea typeface="Calibri"/>
                <a:cs typeface="Calibri"/>
                <a:sym typeface="Calibri"/>
              </a:rPr>
              <a:t>total:.............. x2= ………</a:t>
            </a:r>
            <a:endParaRPr sz="2000" dirty="0">
              <a:solidFill>
                <a:schemeClr val="dk1"/>
              </a:solidFill>
              <a:latin typeface="Calibri"/>
              <a:ea typeface="Calibri"/>
              <a:cs typeface="Calibri"/>
              <a:sym typeface="Calibri"/>
            </a:endParaRPr>
          </a:p>
          <a:p>
            <a:pPr marL="57150" lvl="0" indent="-57150" algn="l" rtl="0">
              <a:spcBef>
                <a:spcPts val="720"/>
              </a:spcBef>
              <a:spcAft>
                <a:spcPts val="0"/>
              </a:spcAft>
              <a:buSzPts val="1100"/>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i="1"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6"/>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99" name="Google Shape;199;p26"/>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00" name="Google Shape;200;p26"/>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graphicFrame>
        <p:nvGraphicFramePr>
          <p:cNvPr id="4" name="Chart 3">
            <a:extLst>
              <a:ext uri="{FF2B5EF4-FFF2-40B4-BE49-F238E27FC236}">
                <a16:creationId xmlns:a16="http://schemas.microsoft.com/office/drawing/2014/main" id="{EECD97BA-0587-4C29-AC9D-7898F9DBE81F}"/>
              </a:ext>
            </a:extLst>
          </p:cNvPr>
          <p:cNvGraphicFramePr/>
          <p:nvPr>
            <p:extLst>
              <p:ext uri="{D42A27DB-BD31-4B8C-83A1-F6EECF244321}">
                <p14:modId xmlns:p14="http://schemas.microsoft.com/office/powerpoint/2010/main" val="3211262740"/>
              </p:ext>
            </p:extLst>
          </p:nvPr>
        </p:nvGraphicFramePr>
        <p:xfrm>
          <a:off x="3135745" y="1801091"/>
          <a:ext cx="5920509" cy="441113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7087D01A-19F6-4D3C-A720-3AEBAA393541}"/>
              </a:ext>
            </a:extLst>
          </p:cNvPr>
          <p:cNvSpPr txBox="1"/>
          <p:nvPr/>
        </p:nvSpPr>
        <p:spPr>
          <a:xfrm>
            <a:off x="4424218" y="2900218"/>
            <a:ext cx="1579418" cy="400110"/>
          </a:xfrm>
          <a:prstGeom prst="rect">
            <a:avLst/>
          </a:prstGeom>
          <a:noFill/>
        </p:spPr>
        <p:txBody>
          <a:bodyPr wrap="square" rtlCol="0">
            <a:spAutoFit/>
          </a:bodyPr>
          <a:lstStyle/>
          <a:p>
            <a:pPr algn="ctr"/>
            <a:r>
              <a:rPr lang="en-GB" sz="2000" b="1" dirty="0">
                <a:solidFill>
                  <a:schemeClr val="bg1"/>
                </a:solidFill>
                <a:latin typeface="Calibri" panose="020F0502020204030204" pitchFamily="34" charset="0"/>
                <a:cs typeface="Calibri" panose="020F0502020204030204" pitchFamily="34" charset="0"/>
              </a:rPr>
              <a:t>Visual</a:t>
            </a:r>
          </a:p>
        </p:txBody>
      </p:sp>
      <p:sp>
        <p:nvSpPr>
          <p:cNvPr id="11" name="TextBox 10">
            <a:extLst>
              <a:ext uri="{FF2B5EF4-FFF2-40B4-BE49-F238E27FC236}">
                <a16:creationId xmlns:a16="http://schemas.microsoft.com/office/drawing/2014/main" id="{D0A79BCC-174F-4CA8-8E5E-722584C12FD8}"/>
              </a:ext>
            </a:extLst>
          </p:cNvPr>
          <p:cNvSpPr txBox="1"/>
          <p:nvPr/>
        </p:nvSpPr>
        <p:spPr>
          <a:xfrm>
            <a:off x="6095999" y="2900217"/>
            <a:ext cx="1579418" cy="400110"/>
          </a:xfrm>
          <a:prstGeom prst="rect">
            <a:avLst/>
          </a:prstGeom>
          <a:noFill/>
        </p:spPr>
        <p:txBody>
          <a:bodyPr wrap="square" rtlCol="0">
            <a:spAutoFit/>
          </a:bodyPr>
          <a:lstStyle/>
          <a:p>
            <a:pPr lvl="1" algn="ctr"/>
            <a:r>
              <a:rPr lang="en-GB" sz="2000" b="1" dirty="0" err="1">
                <a:solidFill>
                  <a:schemeClr val="bg1"/>
                </a:solidFill>
                <a:latin typeface="Calibri" panose="020F0502020204030204" pitchFamily="34" charset="0"/>
                <a:cs typeface="Calibri" panose="020F0502020204030204" pitchFamily="34" charset="0"/>
              </a:rPr>
              <a:t>Auditivo</a:t>
            </a:r>
            <a:endParaRPr lang="en-GB" sz="2000" b="1"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8E5D75-3E88-41C9-8134-4731CFA6FCF8}"/>
              </a:ext>
            </a:extLst>
          </p:cNvPr>
          <p:cNvSpPr txBox="1"/>
          <p:nvPr/>
        </p:nvSpPr>
        <p:spPr>
          <a:xfrm>
            <a:off x="5306290" y="4881417"/>
            <a:ext cx="1579418" cy="400110"/>
          </a:xfrm>
          <a:prstGeom prst="rect">
            <a:avLst/>
          </a:prstGeom>
          <a:noFill/>
        </p:spPr>
        <p:txBody>
          <a:bodyPr wrap="square" rtlCol="0">
            <a:spAutoFit/>
          </a:bodyPr>
          <a:lstStyle/>
          <a:p>
            <a:pPr algn="ctr"/>
            <a:r>
              <a:rPr lang="en-GB" sz="2000" b="1" dirty="0" err="1">
                <a:solidFill>
                  <a:schemeClr val="bg1"/>
                </a:solidFill>
                <a:latin typeface="Calibri" panose="020F0502020204030204" pitchFamily="34" charset="0"/>
                <a:cs typeface="Calibri" panose="020F0502020204030204" pitchFamily="34" charset="0"/>
              </a:rPr>
              <a:t>Kinestesico</a:t>
            </a:r>
            <a:endParaRPr lang="en-GB"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205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71" name="Google Shape;171;p23"/>
          <p:cNvSpPr txBox="1"/>
          <p:nvPr/>
        </p:nvSpPr>
        <p:spPr>
          <a:xfrm>
            <a:off x="698500" y="1951037"/>
            <a:ext cx="10995000" cy="7746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Creo</a:t>
            </a:r>
            <a:r>
              <a:rPr lang="en-US" sz="2000" i="1" dirty="0">
                <a:solidFill>
                  <a:schemeClr val="dk1"/>
                </a:solidFill>
                <a:latin typeface="Calibri"/>
                <a:ea typeface="Calibri"/>
                <a:cs typeface="Calibri"/>
                <a:sym typeface="Calibri"/>
              </a:rPr>
              <a:t> que </a:t>
            </a:r>
            <a:r>
              <a:rPr lang="en-US" sz="2000" i="1" dirty="0" err="1">
                <a:solidFill>
                  <a:schemeClr val="dk1"/>
                </a:solidFill>
                <a:latin typeface="Calibri"/>
                <a:ea typeface="Calibri"/>
                <a:cs typeface="Calibri"/>
                <a:sym typeface="Calibri"/>
              </a:rPr>
              <a:t>sería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mejor</a:t>
            </a:r>
            <a:r>
              <a:rPr lang="en-US" sz="2000" i="1" dirty="0">
                <a:solidFill>
                  <a:schemeClr val="dk1"/>
                </a:solidFill>
                <a:latin typeface="Calibri"/>
                <a:ea typeface="Calibri"/>
                <a:cs typeface="Calibri"/>
                <a:sym typeface="Calibri"/>
              </a:rPr>
              <a:t> para </a:t>
            </a:r>
            <a:r>
              <a:rPr lang="en-US" sz="2000" i="1" dirty="0" err="1">
                <a:solidFill>
                  <a:schemeClr val="dk1"/>
                </a:solidFill>
                <a:latin typeface="Calibri"/>
                <a:ea typeface="Calibri"/>
                <a:cs typeface="Calibri"/>
                <a:sym typeface="Calibri"/>
              </a:rPr>
              <a:t>mí</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encontrar</a:t>
            </a:r>
            <a:r>
              <a:rPr lang="en-US" sz="2000" i="1" dirty="0">
                <a:solidFill>
                  <a:schemeClr val="dk1"/>
                </a:solidFill>
                <a:latin typeface="Calibri"/>
                <a:ea typeface="Calibri"/>
                <a:cs typeface="Calibri"/>
                <a:sym typeface="Calibri"/>
              </a:rPr>
              <a:t> un amigo de </a:t>
            </a:r>
            <a:r>
              <a:rPr lang="en-US" sz="2000" i="1" dirty="0" err="1">
                <a:solidFill>
                  <a:schemeClr val="dk1"/>
                </a:solidFill>
                <a:latin typeface="Calibri"/>
                <a:ea typeface="Calibri"/>
                <a:cs typeface="Calibri"/>
                <a:sym typeface="Calibri"/>
              </a:rPr>
              <a:t>habla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inglesa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hablas</a:t>
            </a:r>
            <a:r>
              <a:rPr lang="en-US" sz="2000" i="1" dirty="0">
                <a:solidFill>
                  <a:schemeClr val="dk1"/>
                </a:solidFill>
                <a:latin typeface="Calibri"/>
                <a:ea typeface="Calibri"/>
                <a:cs typeface="Calibri"/>
                <a:sym typeface="Calibri"/>
              </a:rPr>
              <a:t> con </a:t>
            </a:r>
            <a:r>
              <a:rPr lang="en-US" sz="2000" i="1" dirty="0" err="1">
                <a:solidFill>
                  <a:schemeClr val="dk1"/>
                </a:solidFill>
                <a:latin typeface="Calibri"/>
                <a:ea typeface="Calibri"/>
                <a:cs typeface="Calibri"/>
                <a:sym typeface="Calibri"/>
              </a:rPr>
              <a:t>alguien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aprendes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más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Así</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como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creo</a:t>
            </a:r>
            <a:r>
              <a:rPr lang="en-US" sz="2000" i="1" dirty="0">
                <a:solidFill>
                  <a:schemeClr val="dk1"/>
                </a:solidFill>
                <a:latin typeface="Calibri"/>
                <a:ea typeface="Calibri"/>
                <a:cs typeface="Calibri"/>
                <a:sym typeface="Calibri"/>
              </a:rPr>
              <a:t> que </a:t>
            </a:r>
            <a:r>
              <a:rPr lang="en-US" sz="2000" i="1" dirty="0" err="1">
                <a:solidFill>
                  <a:schemeClr val="dk1"/>
                </a:solidFill>
                <a:latin typeface="Calibri"/>
                <a:ea typeface="Calibri"/>
                <a:cs typeface="Calibri"/>
                <a:sym typeface="Calibri"/>
              </a:rPr>
              <a:t>aprendo</a:t>
            </a:r>
            <a:r>
              <a:rPr lang="en-US" sz="2000" i="1" dirty="0">
                <a:solidFill>
                  <a:schemeClr val="dk1"/>
                </a:solidFill>
                <a:latin typeface="Calibri"/>
                <a:ea typeface="Calibri"/>
                <a:cs typeface="Calibri"/>
                <a:sym typeface="Calibri"/>
              </a:rPr>
              <a:t>, de </a:t>
            </a:r>
            <a:r>
              <a:rPr lang="en-US" sz="2000" i="1" dirty="0" err="1">
                <a:solidFill>
                  <a:schemeClr val="dk1"/>
                </a:solidFill>
                <a:latin typeface="Calibri"/>
                <a:ea typeface="Calibri"/>
                <a:cs typeface="Calibri"/>
                <a:sym typeface="Calibri"/>
              </a:rPr>
              <a:t>todos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modos</a:t>
            </a:r>
            <a:r>
              <a:rPr lang="en-US" sz="2000" i="1" dirty="0">
                <a:solidFill>
                  <a:schemeClr val="dk1"/>
                </a:solidFill>
                <a:latin typeface="Calibri"/>
                <a:ea typeface="Calibri"/>
                <a:cs typeface="Calibri"/>
                <a:sym typeface="Calibri"/>
              </a:rPr>
              <a:t> "</a:t>
            </a:r>
            <a:endParaRPr sz="2000" b="0" i="1" u="none" dirty="0">
              <a:solidFill>
                <a:schemeClr val="dk1"/>
              </a:solidFill>
              <a:latin typeface="Calibri"/>
              <a:ea typeface="Calibri"/>
              <a:cs typeface="Calibri"/>
              <a:sym typeface="Calibri"/>
            </a:endParaRPr>
          </a:p>
        </p:txBody>
      </p:sp>
      <p:pic>
        <p:nvPicPr>
          <p:cNvPr id="172" name="Google Shape;172;p23"/>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73" name="Google Shape;173;p23"/>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74" name="Google Shape;174;p23"/>
          <p:cNvSpPr txBox="1"/>
          <p:nvPr/>
        </p:nvSpPr>
        <p:spPr>
          <a:xfrm>
            <a:off x="698500" y="2897187"/>
            <a:ext cx="10442700" cy="774600"/>
          </a:xfrm>
          <a:prstGeom prst="rect">
            <a:avLst/>
          </a:prstGeom>
          <a:noFill/>
          <a:ln>
            <a:noFill/>
          </a:ln>
        </p:spPr>
        <p:txBody>
          <a:bodyPr spcFirstLastPara="1" wrap="square" lIns="91425" tIns="45700" rIns="91425" bIns="45700" anchor="t" anchorCtr="0">
            <a:noAutofit/>
          </a:bodyPr>
          <a:lstStyle/>
          <a:p>
            <a:pPr lvl="0">
              <a:lnSpc>
                <a:spcPct val="107000"/>
              </a:lnSpc>
              <a:buClr>
                <a:schemeClr val="dk1"/>
              </a:buClr>
              <a:buSzPts val="1800"/>
            </a:pPr>
            <a:r>
              <a:rPr lang="en-US" sz="1800" dirty="0">
                <a:solidFill>
                  <a:schemeClr val="dk1"/>
                </a:solidFill>
                <a:latin typeface="Calibri"/>
                <a:ea typeface="Calibri"/>
                <a:cs typeface="Calibri"/>
                <a:sym typeface="Calibri"/>
              </a:rPr>
              <a:t>¿</a:t>
            </a:r>
            <a:r>
              <a:rPr lang="en-US" sz="1800" dirty="0" err="1">
                <a:solidFill>
                  <a:schemeClr val="dk1"/>
                </a:solidFill>
                <a:latin typeface="Calibri"/>
                <a:ea typeface="Calibri"/>
                <a:cs typeface="Calibri"/>
                <a:sym typeface="Calibri"/>
              </a:rPr>
              <a:t>Qué</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piensa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este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alumno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acerca</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cómo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otras</a:t>
            </a:r>
            <a:r>
              <a:rPr lang="en-US" sz="1800" dirty="0">
                <a:solidFill>
                  <a:schemeClr val="dk1"/>
                </a:solidFill>
                <a:latin typeface="Calibri"/>
                <a:ea typeface="Calibri"/>
                <a:cs typeface="Calibri"/>
                <a:sym typeface="Calibri"/>
              </a:rPr>
              <a:t> personas </a:t>
            </a:r>
            <a:r>
              <a:rPr lang="en-US" sz="1800" dirty="0" err="1">
                <a:solidFill>
                  <a:schemeClr val="dk1"/>
                </a:solidFill>
                <a:latin typeface="Calibri"/>
                <a:ea typeface="Calibri"/>
                <a:cs typeface="Calibri"/>
                <a:sym typeface="Calibri"/>
              </a:rPr>
              <a:t>pueden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ayudarlos</a:t>
            </a:r>
            <a:r>
              <a:rPr lang="en-US" sz="1800" dirty="0">
                <a:solidFill>
                  <a:schemeClr val="dk1"/>
                </a:solidFill>
                <a:latin typeface="Calibri"/>
                <a:ea typeface="Calibri"/>
                <a:cs typeface="Calibri"/>
                <a:sym typeface="Calibri"/>
              </a:rPr>
              <a:t> a </a:t>
            </a:r>
            <a:r>
              <a:rPr lang="en-US" sz="1800" dirty="0" err="1">
                <a:solidFill>
                  <a:schemeClr val="dk1"/>
                </a:solidFill>
                <a:latin typeface="Calibri"/>
                <a:ea typeface="Calibri"/>
                <a:cs typeface="Calibri"/>
                <a:sym typeface="Calibri"/>
              </a:rPr>
              <a:t>aprender</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inglés</a:t>
            </a:r>
            <a:r>
              <a:rPr lang="en-US" sz="1800" dirty="0">
                <a:solidFill>
                  <a:schemeClr val="dk1"/>
                </a:solidFill>
                <a:latin typeface="Calibri"/>
                <a:ea typeface="Calibri"/>
                <a:cs typeface="Calibri"/>
                <a:sym typeface="Calibri"/>
              </a:rPr>
              <a:t>?</a:t>
            </a:r>
            <a:endParaRPr sz="1800" b="0" i="0" u="none" dirty="0">
              <a:solidFill>
                <a:schemeClr val="dk1"/>
              </a:solidFill>
              <a:latin typeface="Calibri"/>
              <a:ea typeface="Calibri"/>
              <a:cs typeface="Calibri"/>
              <a:sym typeface="Calibri"/>
            </a:endParaRPr>
          </a:p>
        </p:txBody>
      </p:sp>
      <p:pic>
        <p:nvPicPr>
          <p:cNvPr id="3" name="Picture 2" descr="Two people standing in front of a building&#10;&#10;Description automatically generated">
            <a:extLst>
              <a:ext uri="{FF2B5EF4-FFF2-40B4-BE49-F238E27FC236}">
                <a16:creationId xmlns:a16="http://schemas.microsoft.com/office/drawing/2014/main" id="{F859932C-E964-4900-846C-36DB4A276A9E}"/>
              </a:ext>
            </a:extLst>
          </p:cNvPr>
          <p:cNvPicPr>
            <a:picLocks noChangeAspect="1"/>
          </p:cNvPicPr>
          <p:nvPr/>
        </p:nvPicPr>
        <p:blipFill>
          <a:blip r:embed="rId5"/>
          <a:stretch>
            <a:fillRect/>
          </a:stretch>
        </p:blipFill>
        <p:spPr>
          <a:xfrm>
            <a:off x="3835002" y="3476694"/>
            <a:ext cx="4521995" cy="3014663"/>
          </a:xfrm>
          <a:prstGeom prst="rect">
            <a:avLst/>
          </a:prstGeom>
        </p:spPr>
      </p:pic>
      <p:sp>
        <p:nvSpPr>
          <p:cNvPr id="4" name="Rectangle 3">
            <a:extLst>
              <a:ext uri="{FF2B5EF4-FFF2-40B4-BE49-F238E27FC236}">
                <a16:creationId xmlns:a16="http://schemas.microsoft.com/office/drawing/2014/main" id="{848044C5-DD56-4878-BA3C-47997684A0A4}"/>
              </a:ext>
            </a:extLst>
          </p:cNvPr>
          <p:cNvSpPr/>
          <p:nvPr/>
        </p:nvSpPr>
        <p:spPr>
          <a:xfrm>
            <a:off x="555546" y="6498430"/>
            <a:ext cx="3023585" cy="307777"/>
          </a:xfrm>
          <a:prstGeom prst="rect">
            <a:avLst/>
          </a:prstGeom>
        </p:spPr>
        <p:txBody>
          <a:bodyPr wrap="none">
            <a:spAutoFit/>
          </a:bodyPr>
          <a:lstStyle/>
          <a:p>
            <a:pPr lvl="0"/>
            <a:r>
              <a:rPr lang="en-GB" dirty="0"/>
              <a:t>Photo by </a:t>
            </a:r>
            <a:r>
              <a:rPr lang="en-GB" dirty="0">
                <a:hlinkClick r:id="rId6"/>
              </a:rPr>
              <a:t>Alexis Brown</a:t>
            </a:r>
            <a:r>
              <a:rPr lang="en-GB" dirty="0"/>
              <a:t> on </a:t>
            </a:r>
            <a:r>
              <a:rPr lang="en-GB" dirty="0" err="1">
                <a:hlinkClick r:id="rId7"/>
              </a:rPr>
              <a:t>Unsplash</a:t>
            </a:r>
            <a:endParaRPr lang="de-CH"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80" name="Google Shape;180;p24"/>
          <p:cNvSpPr txBox="1"/>
          <p:nvPr/>
        </p:nvSpPr>
        <p:spPr>
          <a:xfrm>
            <a:off x="698500" y="1951037"/>
            <a:ext cx="10995025" cy="719137"/>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“No </a:t>
            </a:r>
            <a:r>
              <a:rPr lang="en-US" sz="2000" i="1" dirty="0" err="1">
                <a:solidFill>
                  <a:schemeClr val="dk1"/>
                </a:solidFill>
                <a:latin typeface="Calibri"/>
                <a:ea typeface="Calibri"/>
                <a:cs typeface="Calibri"/>
                <a:sym typeface="Calibri"/>
              </a:rPr>
              <a:t>estoy</a:t>
            </a:r>
            <a:r>
              <a:rPr lang="en-US" sz="2000" i="1" dirty="0">
                <a:solidFill>
                  <a:schemeClr val="dk1"/>
                </a:solidFill>
                <a:latin typeface="Calibri"/>
                <a:ea typeface="Calibri"/>
                <a:cs typeface="Calibri"/>
                <a:sym typeface="Calibri"/>
              </a:rPr>
              <a:t> tan </a:t>
            </a:r>
            <a:r>
              <a:rPr lang="en-US" sz="2000" i="1" dirty="0" err="1">
                <a:solidFill>
                  <a:schemeClr val="dk1"/>
                </a:solidFill>
                <a:latin typeface="Calibri"/>
                <a:ea typeface="Calibri"/>
                <a:cs typeface="Calibri"/>
                <a:sym typeface="Calibri"/>
              </a:rPr>
              <a:t>motivado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verano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hace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calor</a:t>
            </a:r>
            <a:r>
              <a:rPr lang="en-US" sz="2000" i="1" dirty="0">
                <a:solidFill>
                  <a:schemeClr val="dk1"/>
                </a:solidFill>
                <a:latin typeface="Calibri"/>
                <a:ea typeface="Calibri"/>
                <a:cs typeface="Calibri"/>
                <a:sym typeface="Calibri"/>
              </a:rPr>
              <a:t>. Soy </a:t>
            </a:r>
            <a:r>
              <a:rPr lang="en-US" sz="2000" i="1" dirty="0" err="1">
                <a:solidFill>
                  <a:schemeClr val="dk1"/>
                </a:solidFill>
                <a:latin typeface="Calibri"/>
                <a:ea typeface="Calibri"/>
                <a:cs typeface="Calibri"/>
                <a:sym typeface="Calibri"/>
              </a:rPr>
              <a:t>más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productivo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invierno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hace</a:t>
            </a:r>
            <a:r>
              <a:rPr lang="en-US" sz="2000" i="1" dirty="0">
                <a:solidFill>
                  <a:schemeClr val="dk1"/>
                </a:solidFill>
                <a:latin typeface="Calibri"/>
                <a:ea typeface="Calibri"/>
                <a:cs typeface="Calibri"/>
                <a:sym typeface="Calibri"/>
              </a:rPr>
              <a:t> mal </a:t>
            </a:r>
            <a:r>
              <a:rPr lang="en-US" sz="2000" i="1" dirty="0" err="1">
                <a:solidFill>
                  <a:schemeClr val="dk1"/>
                </a:solidFill>
                <a:latin typeface="Calibri"/>
                <a:ea typeface="Calibri"/>
                <a:cs typeface="Calibri"/>
                <a:sym typeface="Calibri"/>
              </a:rPr>
              <a:t>tiempo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afuera</a:t>
            </a:r>
            <a:r>
              <a:rPr lang="en-US" sz="2000" i="1" dirty="0">
                <a:solidFill>
                  <a:schemeClr val="dk1"/>
                </a:solidFill>
                <a:latin typeface="Calibri"/>
                <a:ea typeface="Calibri"/>
                <a:cs typeface="Calibri"/>
                <a:sym typeface="Calibri"/>
              </a:rPr>
              <a:t>. Ese </a:t>
            </a:r>
            <a:r>
              <a:rPr lang="en-US" sz="2000" i="1" dirty="0" err="1">
                <a:solidFill>
                  <a:schemeClr val="dk1"/>
                </a:solidFill>
                <a:latin typeface="Calibri"/>
                <a:ea typeface="Calibri"/>
                <a:cs typeface="Calibri"/>
                <a:sym typeface="Calibri"/>
              </a:rPr>
              <a:t>es</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momento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que </a:t>
            </a:r>
            <a:r>
              <a:rPr lang="en-US" sz="2000" i="1" dirty="0" err="1">
                <a:solidFill>
                  <a:schemeClr val="dk1"/>
                </a:solidFill>
                <a:latin typeface="Calibri"/>
                <a:ea typeface="Calibri"/>
                <a:cs typeface="Calibri"/>
                <a:sym typeface="Calibri"/>
              </a:rPr>
              <a:t>estudio</a:t>
            </a:r>
            <a:r>
              <a:rPr lang="en-US" sz="2000" i="1" dirty="0">
                <a:solidFill>
                  <a:schemeClr val="dk1"/>
                </a:solidFill>
                <a:latin typeface="Calibri"/>
                <a:ea typeface="Calibri"/>
                <a:cs typeface="Calibri"/>
                <a:sym typeface="Calibri"/>
              </a:rPr>
              <a:t> lo </a:t>
            </a:r>
            <a:r>
              <a:rPr lang="en-US" sz="2000" i="1" dirty="0" err="1">
                <a:solidFill>
                  <a:schemeClr val="dk1"/>
                </a:solidFill>
                <a:latin typeface="Calibri"/>
                <a:ea typeface="Calibri"/>
                <a:cs typeface="Calibri"/>
                <a:sym typeface="Calibri"/>
              </a:rPr>
              <a:t>mejor</a:t>
            </a:r>
            <a:r>
              <a:rPr lang="en-US" sz="2000" i="1" dirty="0">
                <a:solidFill>
                  <a:schemeClr val="dk1"/>
                </a:solidFill>
                <a:latin typeface="Calibri"/>
                <a:ea typeface="Calibri"/>
                <a:cs typeface="Calibri"/>
                <a:sym typeface="Calibri"/>
              </a:rPr>
              <a:t> ".</a:t>
            </a:r>
            <a:endParaRPr sz="2000" b="0" i="1" u="none" dirty="0">
              <a:solidFill>
                <a:schemeClr val="dk1"/>
              </a:solidFill>
              <a:latin typeface="Calibri"/>
              <a:ea typeface="Calibri"/>
              <a:cs typeface="Calibri"/>
              <a:sym typeface="Calibri"/>
            </a:endParaRPr>
          </a:p>
        </p:txBody>
      </p:sp>
      <p:pic>
        <p:nvPicPr>
          <p:cNvPr id="181" name="Google Shape;181;p24"/>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82" name="Google Shape;182;p24"/>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83" name="Google Shape;183;p24"/>
          <p:cNvSpPr txBox="1"/>
          <p:nvPr/>
        </p:nvSpPr>
        <p:spPr>
          <a:xfrm>
            <a:off x="698500" y="2892425"/>
            <a:ext cx="10995025" cy="1173162"/>
          </a:xfrm>
          <a:prstGeom prst="rect">
            <a:avLst/>
          </a:prstGeom>
          <a:noFill/>
          <a:ln>
            <a:noFill/>
          </a:ln>
        </p:spPr>
        <p:txBody>
          <a:bodyPr spcFirstLastPara="1" wrap="square" lIns="91425" tIns="45700" rIns="91425" bIns="45700" anchor="t" anchorCtr="0">
            <a:noAutofit/>
          </a:bodyPr>
          <a:lstStyle/>
          <a:p>
            <a:pPr lvl="0">
              <a:lnSpc>
                <a:spcPct val="107000"/>
              </a:lnSpc>
              <a:buClr>
                <a:schemeClr val="dk1"/>
              </a:buClr>
              <a:buSzPts val="1800"/>
            </a:pPr>
            <a:r>
              <a:rPr lang="de-CH" sz="1800" dirty="0">
                <a:solidFill>
                  <a:schemeClr val="dk1"/>
                </a:solidFill>
                <a:latin typeface="Calibri"/>
                <a:ea typeface="Calibri"/>
                <a:cs typeface="Calibri"/>
                <a:sym typeface="Calibri"/>
              </a:rPr>
              <a:t>¿</a:t>
            </a:r>
            <a:r>
              <a:rPr lang="de-CH" sz="1800" dirty="0" err="1">
                <a:solidFill>
                  <a:schemeClr val="dk1"/>
                </a:solidFill>
                <a:latin typeface="Calibri"/>
                <a:ea typeface="Calibri"/>
                <a:cs typeface="Calibri"/>
                <a:sym typeface="Calibri"/>
              </a:rPr>
              <a:t>Qué</a:t>
            </a:r>
            <a:r>
              <a:rPr lang="de-CH" sz="1800" dirty="0">
                <a:solidFill>
                  <a:schemeClr val="dk1"/>
                </a:solidFill>
                <a:latin typeface="Calibri"/>
                <a:ea typeface="Calibri"/>
                <a:cs typeface="Calibri"/>
                <a:sym typeface="Calibri"/>
              </a:rPr>
              <a:t> le </a:t>
            </a:r>
            <a:r>
              <a:rPr lang="de-CH" sz="1800" dirty="0" err="1">
                <a:solidFill>
                  <a:schemeClr val="dk1"/>
                </a:solidFill>
                <a:latin typeface="Calibri"/>
                <a:ea typeface="Calibri"/>
                <a:cs typeface="Calibri"/>
                <a:sym typeface="Calibri"/>
              </a:rPr>
              <a:t>dice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esto</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sobre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cuán</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consciente</a:t>
            </a:r>
            <a:r>
              <a:rPr lang="de-CH" sz="1800" dirty="0">
                <a:solidFill>
                  <a:schemeClr val="dk1"/>
                </a:solidFill>
                <a:latin typeface="Calibri"/>
                <a:ea typeface="Calibri"/>
                <a:cs typeface="Calibri"/>
                <a:sym typeface="Calibri"/>
              </a:rPr>
              <a:t> es </a:t>
            </a:r>
            <a:r>
              <a:rPr lang="de-CH" sz="1800" dirty="0" err="1">
                <a:solidFill>
                  <a:schemeClr val="dk1"/>
                </a:solidFill>
                <a:latin typeface="Calibri"/>
                <a:ea typeface="Calibri"/>
                <a:cs typeface="Calibri"/>
                <a:sym typeface="Calibri"/>
              </a:rPr>
              <a:t>el</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alumno</a:t>
            </a:r>
            <a:r>
              <a:rPr lang="de-CH" sz="1800" dirty="0">
                <a:solidFill>
                  <a:schemeClr val="dk1"/>
                </a:solidFill>
                <a:latin typeface="Calibri"/>
                <a:ea typeface="Calibri"/>
                <a:cs typeface="Calibri"/>
                <a:sym typeface="Calibri"/>
              </a:rPr>
              <a:t> de </a:t>
            </a:r>
            <a:r>
              <a:rPr lang="de-CH" sz="1800" dirty="0" err="1">
                <a:solidFill>
                  <a:schemeClr val="dk1"/>
                </a:solidFill>
                <a:latin typeface="Calibri"/>
                <a:ea typeface="Calibri"/>
                <a:cs typeface="Calibri"/>
                <a:sym typeface="Calibri"/>
              </a:rPr>
              <a:t>sus</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preferencias</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para</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aprender</a:t>
            </a:r>
            <a:r>
              <a:rPr lang="de-CH" sz="1800" dirty="0">
                <a:solidFill>
                  <a:schemeClr val="dk1"/>
                </a:solidFill>
                <a:latin typeface="Calibri"/>
                <a:ea typeface="Calibri"/>
                <a:cs typeface="Calibri"/>
                <a:sym typeface="Calibri"/>
              </a:rPr>
              <a:t>?</a:t>
            </a:r>
            <a:endParaRPr sz="1800" b="0" i="0" u="none" dirty="0">
              <a:solidFill>
                <a:schemeClr val="dk1"/>
              </a:solidFill>
              <a:latin typeface="Calibri"/>
              <a:ea typeface="Calibri"/>
              <a:cs typeface="Calibri"/>
              <a:sym typeface="Calibri"/>
            </a:endParaRPr>
          </a:p>
        </p:txBody>
      </p:sp>
      <p:pic>
        <p:nvPicPr>
          <p:cNvPr id="3" name="Picture 2" descr="A group of people on a beach&#10;&#10;Description automatically generated">
            <a:extLst>
              <a:ext uri="{FF2B5EF4-FFF2-40B4-BE49-F238E27FC236}">
                <a16:creationId xmlns:a16="http://schemas.microsoft.com/office/drawing/2014/main" id="{5E7A5105-5734-46C6-88AB-93ED8EAB3919}"/>
              </a:ext>
            </a:extLst>
          </p:cNvPr>
          <p:cNvPicPr>
            <a:picLocks noChangeAspect="1"/>
          </p:cNvPicPr>
          <p:nvPr/>
        </p:nvPicPr>
        <p:blipFill>
          <a:blip r:embed="rId5"/>
          <a:stretch>
            <a:fillRect/>
          </a:stretch>
        </p:blipFill>
        <p:spPr>
          <a:xfrm>
            <a:off x="3876293" y="3405184"/>
            <a:ext cx="4639438" cy="3093246"/>
          </a:xfrm>
          <a:prstGeom prst="rect">
            <a:avLst/>
          </a:prstGeom>
        </p:spPr>
      </p:pic>
      <p:sp>
        <p:nvSpPr>
          <p:cNvPr id="4" name="Rectangle 3">
            <a:extLst>
              <a:ext uri="{FF2B5EF4-FFF2-40B4-BE49-F238E27FC236}">
                <a16:creationId xmlns:a16="http://schemas.microsoft.com/office/drawing/2014/main" id="{64C35C50-4DBC-43DE-A6F9-7FEAB2F1E427}"/>
              </a:ext>
            </a:extLst>
          </p:cNvPr>
          <p:cNvSpPr/>
          <p:nvPr/>
        </p:nvSpPr>
        <p:spPr>
          <a:xfrm>
            <a:off x="698499" y="6467368"/>
            <a:ext cx="2890535" cy="307777"/>
          </a:xfrm>
          <a:prstGeom prst="rect">
            <a:avLst/>
          </a:prstGeom>
        </p:spPr>
        <p:txBody>
          <a:bodyPr wrap="none">
            <a:spAutoFit/>
          </a:bodyPr>
          <a:lstStyle/>
          <a:p>
            <a:r>
              <a:rPr lang="en-GB" dirty="0">
                <a:solidFill>
                  <a:srgbClr val="111111"/>
                </a:solidFill>
                <a:latin typeface="-apple-system"/>
              </a:rPr>
              <a:t>Photo by </a:t>
            </a:r>
            <a:r>
              <a:rPr lang="en-GB" dirty="0">
                <a:solidFill>
                  <a:srgbClr val="999999"/>
                </a:solidFill>
                <a:latin typeface="-apple-system"/>
                <a:hlinkClick r:id="rId6"/>
              </a:rPr>
              <a:t>Nick </a:t>
            </a:r>
            <a:r>
              <a:rPr lang="en-GB" dirty="0" err="1">
                <a:solidFill>
                  <a:srgbClr val="999999"/>
                </a:solidFill>
                <a:latin typeface="-apple-system"/>
                <a:hlinkClick r:id="rId6"/>
              </a:rPr>
              <a:t>Karvounis</a:t>
            </a:r>
            <a:r>
              <a:rPr lang="en-GB" dirty="0">
                <a:solidFill>
                  <a:srgbClr val="111111"/>
                </a:solidFill>
                <a:latin typeface="-apple-system"/>
              </a:rPr>
              <a:t> on </a:t>
            </a:r>
            <a:r>
              <a:rPr lang="en-GB" dirty="0" err="1">
                <a:solidFill>
                  <a:srgbClr val="999999"/>
                </a:solidFill>
                <a:latin typeface="-apple-system"/>
                <a:hlinkClick r:id="rId7"/>
              </a:rPr>
              <a:t>Unsplash</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5"/>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89" name="Google Shape;189;p25"/>
          <p:cNvSpPr txBox="1"/>
          <p:nvPr/>
        </p:nvSpPr>
        <p:spPr>
          <a:xfrm>
            <a:off x="698500" y="1951037"/>
            <a:ext cx="10995025" cy="877887"/>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Siempre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seré</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malo</a:t>
            </a:r>
            <a:r>
              <a:rPr lang="en-US" sz="2000" i="1" dirty="0">
                <a:solidFill>
                  <a:schemeClr val="dk1"/>
                </a:solidFill>
                <a:latin typeface="Calibri"/>
                <a:ea typeface="Calibri"/>
                <a:cs typeface="Calibri"/>
                <a:sym typeface="Calibri"/>
              </a:rPr>
              <a:t> con la </a:t>
            </a:r>
            <a:r>
              <a:rPr lang="en-US" sz="2000" i="1" dirty="0" err="1">
                <a:solidFill>
                  <a:schemeClr val="dk1"/>
                </a:solidFill>
                <a:latin typeface="Calibri"/>
                <a:ea typeface="Calibri"/>
                <a:cs typeface="Calibri"/>
                <a:sym typeface="Calibri"/>
              </a:rPr>
              <a:t>gramática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Algunas</a:t>
            </a:r>
            <a:r>
              <a:rPr lang="en-US" sz="2000" i="1" dirty="0">
                <a:solidFill>
                  <a:schemeClr val="dk1"/>
                </a:solidFill>
                <a:latin typeface="Calibri"/>
                <a:ea typeface="Calibri"/>
                <a:cs typeface="Calibri"/>
                <a:sym typeface="Calibri"/>
              </a:rPr>
              <a:t> personas son </a:t>
            </a:r>
            <a:r>
              <a:rPr lang="en-US" sz="2000" i="1" dirty="0" err="1">
                <a:solidFill>
                  <a:schemeClr val="dk1"/>
                </a:solidFill>
                <a:latin typeface="Calibri"/>
                <a:ea typeface="Calibri"/>
                <a:cs typeface="Calibri"/>
                <a:sym typeface="Calibri"/>
              </a:rPr>
              <a:t>mejores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estas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cosas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Yo</a:t>
            </a:r>
            <a:r>
              <a:rPr lang="en-US" sz="2000" i="1" dirty="0">
                <a:solidFill>
                  <a:schemeClr val="dk1"/>
                </a:solidFill>
                <a:latin typeface="Calibri"/>
                <a:ea typeface="Calibri"/>
                <a:cs typeface="Calibri"/>
                <a:sym typeface="Calibri"/>
              </a:rPr>
              <a:t> no, no soy </a:t>
            </a:r>
            <a:r>
              <a:rPr lang="en-US" sz="2000" i="1" dirty="0" err="1">
                <a:solidFill>
                  <a:schemeClr val="dk1"/>
                </a:solidFill>
                <a:latin typeface="Calibri"/>
                <a:ea typeface="Calibri"/>
                <a:cs typeface="Calibri"/>
                <a:sym typeface="Calibri"/>
              </a:rPr>
              <a:t>bueno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gramática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Así</a:t>
            </a:r>
            <a:r>
              <a:rPr lang="en-US" sz="2000" i="1" dirty="0">
                <a:solidFill>
                  <a:schemeClr val="dk1"/>
                </a:solidFill>
                <a:latin typeface="Calibri"/>
                <a:ea typeface="Calibri"/>
                <a:cs typeface="Calibri"/>
                <a:sym typeface="Calibri"/>
              </a:rPr>
              <a:t> que no me </a:t>
            </a:r>
            <a:r>
              <a:rPr lang="en-US" sz="2000" i="1" dirty="0" err="1">
                <a:solidFill>
                  <a:schemeClr val="dk1"/>
                </a:solidFill>
                <a:latin typeface="Calibri"/>
                <a:ea typeface="Calibri"/>
                <a:cs typeface="Calibri"/>
                <a:sym typeface="Calibri"/>
              </a:rPr>
              <a:t>molesto</a:t>
            </a:r>
            <a:r>
              <a:rPr lang="en-US" sz="2000" i="1" dirty="0">
                <a:solidFill>
                  <a:schemeClr val="dk1"/>
                </a:solidFill>
                <a:latin typeface="Calibri"/>
                <a:ea typeface="Calibri"/>
                <a:cs typeface="Calibri"/>
                <a:sym typeface="Calibri"/>
              </a:rPr>
              <a:t> con la </a:t>
            </a:r>
            <a:r>
              <a:rPr lang="en-US" sz="2000" i="1" dirty="0" err="1">
                <a:solidFill>
                  <a:schemeClr val="dk1"/>
                </a:solidFill>
                <a:latin typeface="Calibri"/>
                <a:ea typeface="Calibri"/>
                <a:cs typeface="Calibri"/>
                <a:sym typeface="Calibri"/>
              </a:rPr>
              <a:t>gramática</a:t>
            </a:r>
            <a:r>
              <a:rPr lang="en-US" sz="2000" i="1" dirty="0">
                <a:solidFill>
                  <a:schemeClr val="dk1"/>
                </a:solidFill>
                <a:latin typeface="Calibri"/>
                <a:ea typeface="Calibri"/>
                <a:cs typeface="Calibri"/>
                <a:sym typeface="Calibri"/>
              </a:rPr>
              <a:t> ".</a:t>
            </a:r>
            <a:endParaRPr sz="2000" b="0" i="1" u="none" dirty="0">
              <a:solidFill>
                <a:schemeClr val="dk1"/>
              </a:solidFill>
              <a:latin typeface="Calibri"/>
              <a:ea typeface="Calibri"/>
              <a:cs typeface="Calibri"/>
              <a:sym typeface="Calibri"/>
            </a:endParaRPr>
          </a:p>
        </p:txBody>
      </p:sp>
      <p:pic>
        <p:nvPicPr>
          <p:cNvPr id="190" name="Google Shape;190;p25"/>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91" name="Google Shape;191;p25"/>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92" name="Google Shape;192;p25"/>
          <p:cNvSpPr txBox="1"/>
          <p:nvPr/>
        </p:nvSpPr>
        <p:spPr>
          <a:xfrm>
            <a:off x="698500" y="2830512"/>
            <a:ext cx="10995025" cy="1173162"/>
          </a:xfrm>
          <a:prstGeom prst="rect">
            <a:avLst/>
          </a:prstGeom>
          <a:noFill/>
          <a:ln>
            <a:noFill/>
          </a:ln>
        </p:spPr>
        <p:txBody>
          <a:bodyPr spcFirstLastPara="1" wrap="square" lIns="91425" tIns="45700" rIns="91425" bIns="45700" anchor="t" anchorCtr="0">
            <a:noAutofit/>
          </a:bodyPr>
          <a:lstStyle/>
          <a:p>
            <a:pPr lvl="0">
              <a:lnSpc>
                <a:spcPct val="107000"/>
              </a:lnSpc>
              <a:buClr>
                <a:schemeClr val="dk1"/>
              </a:buClr>
              <a:buSzPts val="1800"/>
            </a:pPr>
            <a:r>
              <a:rPr lang="de-CH" sz="1800" dirty="0">
                <a:solidFill>
                  <a:schemeClr val="dk1"/>
                </a:solidFill>
                <a:latin typeface="Calibri"/>
                <a:ea typeface="Calibri"/>
                <a:cs typeface="Calibri"/>
                <a:sym typeface="Calibri"/>
              </a:rPr>
              <a:t>¿</a:t>
            </a:r>
            <a:r>
              <a:rPr lang="de-CH" sz="1800" dirty="0" err="1">
                <a:solidFill>
                  <a:schemeClr val="dk1"/>
                </a:solidFill>
                <a:latin typeface="Calibri"/>
                <a:ea typeface="Calibri"/>
                <a:cs typeface="Calibri"/>
                <a:sym typeface="Calibri"/>
              </a:rPr>
              <a:t>Por</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qué</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crees</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que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este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estudiante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cree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que</a:t>
            </a:r>
            <a:r>
              <a:rPr lang="de-CH" sz="1800" dirty="0">
                <a:solidFill>
                  <a:schemeClr val="dk1"/>
                </a:solidFill>
                <a:latin typeface="Calibri"/>
                <a:ea typeface="Calibri"/>
                <a:cs typeface="Calibri"/>
                <a:sym typeface="Calibri"/>
              </a:rPr>
              <a:t> ha </a:t>
            </a:r>
            <a:r>
              <a:rPr lang="de-CH" sz="1800" dirty="0" err="1">
                <a:solidFill>
                  <a:schemeClr val="dk1"/>
                </a:solidFill>
                <a:latin typeface="Calibri"/>
                <a:ea typeface="Calibri"/>
                <a:cs typeface="Calibri"/>
                <a:sym typeface="Calibri"/>
              </a:rPr>
              <a:t>fallado</a:t>
            </a:r>
            <a:r>
              <a:rPr lang="de-CH" sz="1800" dirty="0">
                <a:solidFill>
                  <a:schemeClr val="dk1"/>
                </a:solidFill>
                <a:latin typeface="Calibri"/>
                <a:ea typeface="Calibri"/>
                <a:cs typeface="Calibri"/>
                <a:sym typeface="Calibri"/>
              </a:rPr>
              <a:t>?</a:t>
            </a:r>
          </a:p>
          <a:p>
            <a:pPr lvl="0">
              <a:lnSpc>
                <a:spcPct val="107000"/>
              </a:lnSpc>
              <a:buClr>
                <a:schemeClr val="dk1"/>
              </a:buClr>
              <a:buSzPts val="1800"/>
            </a:pPr>
            <a:r>
              <a:rPr lang="de-CH" sz="1800" dirty="0">
                <a:solidFill>
                  <a:schemeClr val="dk1"/>
                </a:solidFill>
                <a:latin typeface="Calibri"/>
                <a:ea typeface="Calibri"/>
                <a:cs typeface="Calibri"/>
                <a:sym typeface="Calibri"/>
              </a:rPr>
              <a:t>¿</a:t>
            </a:r>
            <a:r>
              <a:rPr lang="de-CH" sz="1800" dirty="0" err="1">
                <a:solidFill>
                  <a:schemeClr val="dk1"/>
                </a:solidFill>
                <a:latin typeface="Calibri"/>
                <a:ea typeface="Calibri"/>
                <a:cs typeface="Calibri"/>
                <a:sym typeface="Calibri"/>
              </a:rPr>
              <a:t>Cómo</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reflejan</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esto</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lo</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que</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creen</a:t>
            </a:r>
            <a:r>
              <a:rPr lang="de-CH" sz="1800" dirty="0">
                <a:solidFill>
                  <a:schemeClr val="dk1"/>
                </a:solidFill>
                <a:latin typeface="Calibri"/>
                <a:ea typeface="Calibri"/>
                <a:cs typeface="Calibri"/>
                <a:sym typeface="Calibri"/>
              </a:rPr>
              <a:t> de </a:t>
            </a:r>
            <a:r>
              <a:rPr lang="de-CH" sz="1800" dirty="0" err="1">
                <a:solidFill>
                  <a:schemeClr val="dk1"/>
                </a:solidFill>
                <a:latin typeface="Calibri"/>
                <a:ea typeface="Calibri"/>
                <a:cs typeface="Calibri"/>
                <a:sym typeface="Calibri"/>
              </a:rPr>
              <a:t>sí</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mismos</a:t>
            </a:r>
            <a:r>
              <a:rPr lang="de-CH" sz="1800" dirty="0">
                <a:solidFill>
                  <a:schemeClr val="dk1"/>
                </a:solidFill>
                <a:latin typeface="Calibri"/>
                <a:ea typeface="Calibri"/>
                <a:cs typeface="Calibri"/>
                <a:sym typeface="Calibri"/>
              </a:rPr>
              <a:t>?</a:t>
            </a:r>
          </a:p>
          <a:p>
            <a:pPr lvl="0">
              <a:lnSpc>
                <a:spcPct val="107000"/>
              </a:lnSpc>
              <a:buClr>
                <a:schemeClr val="dk1"/>
              </a:buClr>
              <a:buSzPts val="1800"/>
            </a:pPr>
            <a:r>
              <a:rPr lang="de-CH" sz="1800" dirty="0">
                <a:solidFill>
                  <a:schemeClr val="dk1"/>
                </a:solidFill>
                <a:latin typeface="Calibri"/>
                <a:ea typeface="Calibri"/>
                <a:cs typeface="Calibri"/>
                <a:sym typeface="Calibri"/>
              </a:rPr>
              <a:t>¿</a:t>
            </a:r>
            <a:r>
              <a:rPr lang="de-CH" sz="1800" dirty="0" err="1">
                <a:solidFill>
                  <a:schemeClr val="dk1"/>
                </a:solidFill>
                <a:latin typeface="Calibri"/>
                <a:ea typeface="Calibri"/>
                <a:cs typeface="Calibri"/>
                <a:sym typeface="Calibri"/>
              </a:rPr>
              <a:t>Están</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estas</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cosas</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bajo</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su</a:t>
            </a:r>
            <a:r>
              <a:rPr lang="de-CH" sz="1800" dirty="0">
                <a:solidFill>
                  <a:schemeClr val="dk1"/>
                </a:solidFill>
                <a:latin typeface="Calibri"/>
                <a:ea typeface="Calibri"/>
                <a:cs typeface="Calibri"/>
                <a:sym typeface="Calibri"/>
              </a:rPr>
              <a:t> </a:t>
            </a:r>
            <a:r>
              <a:rPr lang="de-CH" sz="1800" dirty="0" err="1">
                <a:solidFill>
                  <a:schemeClr val="dk1"/>
                </a:solidFill>
                <a:latin typeface="Calibri"/>
                <a:ea typeface="Calibri"/>
                <a:cs typeface="Calibri"/>
                <a:sym typeface="Calibri"/>
              </a:rPr>
              <a:t>control</a:t>
            </a:r>
            <a:r>
              <a:rPr lang="de-CH" sz="1800" dirty="0">
                <a:solidFill>
                  <a:schemeClr val="dk1"/>
                </a:solidFill>
                <a:latin typeface="Calibri"/>
                <a:ea typeface="Calibri"/>
                <a:cs typeface="Calibri"/>
                <a:sym typeface="Calibri"/>
              </a:rPr>
              <a:t>?</a:t>
            </a:r>
            <a:endParaRPr dirty="0"/>
          </a:p>
        </p:txBody>
      </p:sp>
      <p:pic>
        <p:nvPicPr>
          <p:cNvPr id="3" name="Picture 2" descr="A person standing in a room&#10;&#10;Description automatically generated">
            <a:extLst>
              <a:ext uri="{FF2B5EF4-FFF2-40B4-BE49-F238E27FC236}">
                <a16:creationId xmlns:a16="http://schemas.microsoft.com/office/drawing/2014/main" id="{79527DDB-55E9-4A68-852D-2B34254226DA}"/>
              </a:ext>
            </a:extLst>
          </p:cNvPr>
          <p:cNvPicPr>
            <a:picLocks noChangeAspect="1"/>
          </p:cNvPicPr>
          <p:nvPr/>
        </p:nvPicPr>
        <p:blipFill>
          <a:blip r:embed="rId5"/>
          <a:stretch>
            <a:fillRect/>
          </a:stretch>
        </p:blipFill>
        <p:spPr>
          <a:xfrm>
            <a:off x="6934862" y="2583954"/>
            <a:ext cx="4758663" cy="3180962"/>
          </a:xfrm>
          <a:prstGeom prst="rect">
            <a:avLst/>
          </a:prstGeom>
        </p:spPr>
      </p:pic>
      <p:sp>
        <p:nvSpPr>
          <p:cNvPr id="4" name="Rectangle 3">
            <a:extLst>
              <a:ext uri="{FF2B5EF4-FFF2-40B4-BE49-F238E27FC236}">
                <a16:creationId xmlns:a16="http://schemas.microsoft.com/office/drawing/2014/main" id="{B5A1EC29-F140-468C-9A32-CE3E62379BDE}"/>
              </a:ext>
            </a:extLst>
          </p:cNvPr>
          <p:cNvSpPr/>
          <p:nvPr/>
        </p:nvSpPr>
        <p:spPr>
          <a:xfrm>
            <a:off x="608978" y="6190653"/>
            <a:ext cx="2560316" cy="307777"/>
          </a:xfrm>
          <a:prstGeom prst="rect">
            <a:avLst/>
          </a:prstGeom>
        </p:spPr>
        <p:txBody>
          <a:bodyPr wrap="none">
            <a:spAutoFit/>
          </a:bodyPr>
          <a:lstStyle/>
          <a:p>
            <a:r>
              <a:rPr lang="en-GB" dirty="0">
                <a:solidFill>
                  <a:srgbClr val="111111"/>
                </a:solidFill>
                <a:latin typeface="-apple-system"/>
              </a:rPr>
              <a:t>Photo by </a:t>
            </a:r>
            <a:r>
              <a:rPr lang="en-GB" dirty="0">
                <a:solidFill>
                  <a:srgbClr val="999999"/>
                </a:solidFill>
                <a:latin typeface="-apple-system"/>
                <a:hlinkClick r:id="rId6"/>
              </a:rPr>
              <a:t>Tim </a:t>
            </a:r>
            <a:r>
              <a:rPr lang="en-GB" dirty="0" err="1">
                <a:solidFill>
                  <a:srgbClr val="999999"/>
                </a:solidFill>
                <a:latin typeface="-apple-system"/>
                <a:hlinkClick r:id="rId6"/>
              </a:rPr>
              <a:t>Gouw</a:t>
            </a:r>
            <a:r>
              <a:rPr lang="en-GB" dirty="0">
                <a:solidFill>
                  <a:srgbClr val="111111"/>
                </a:solidFill>
                <a:latin typeface="-apple-system"/>
              </a:rPr>
              <a:t> on </a:t>
            </a:r>
            <a:r>
              <a:rPr lang="en-GB" dirty="0" err="1">
                <a:solidFill>
                  <a:srgbClr val="999999"/>
                </a:solidFill>
                <a:latin typeface="-apple-system"/>
                <a:hlinkClick r:id="rId7"/>
              </a:rPr>
              <a:t>Unsplash</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6"/>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98" name="Google Shape;198;p26"/>
          <p:cNvSpPr txBox="1"/>
          <p:nvPr/>
        </p:nvSpPr>
        <p:spPr>
          <a:xfrm>
            <a:off x="698500" y="1951037"/>
            <a:ext cx="10995025" cy="809625"/>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Puedo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aprender</a:t>
            </a:r>
            <a:r>
              <a:rPr lang="en-US" sz="2000" i="1" dirty="0">
                <a:solidFill>
                  <a:schemeClr val="dk1"/>
                </a:solidFill>
                <a:latin typeface="Calibri"/>
                <a:ea typeface="Calibri"/>
                <a:cs typeface="Calibri"/>
                <a:sym typeface="Calibri"/>
              </a:rPr>
              <a:t> 10 palabras </a:t>
            </a:r>
            <a:r>
              <a:rPr lang="en-US" sz="2000" i="1" dirty="0" err="1">
                <a:solidFill>
                  <a:schemeClr val="dk1"/>
                </a:solidFill>
                <a:latin typeface="Calibri"/>
                <a:ea typeface="Calibri"/>
                <a:cs typeface="Calibri"/>
                <a:sym typeface="Calibri"/>
              </a:rPr>
              <a:t>nuevas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por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semana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si</a:t>
            </a:r>
            <a:r>
              <a:rPr lang="en-US" sz="2000" i="1" dirty="0">
                <a:solidFill>
                  <a:schemeClr val="dk1"/>
                </a:solidFill>
                <a:latin typeface="Calibri"/>
                <a:ea typeface="Calibri"/>
                <a:cs typeface="Calibri"/>
                <a:sym typeface="Calibri"/>
              </a:rPr>
              <a:t> las </a:t>
            </a:r>
            <a:r>
              <a:rPr lang="en-US" sz="2000" i="1" dirty="0" err="1">
                <a:solidFill>
                  <a:schemeClr val="dk1"/>
                </a:solidFill>
                <a:latin typeface="Calibri"/>
                <a:ea typeface="Calibri"/>
                <a:cs typeface="Calibri"/>
                <a:sym typeface="Calibri"/>
              </a:rPr>
              <a:t>traduzco</a:t>
            </a:r>
            <a:r>
              <a:rPr lang="en-US" sz="2000" i="1" dirty="0">
                <a:solidFill>
                  <a:schemeClr val="dk1"/>
                </a:solidFill>
                <a:latin typeface="Calibri"/>
                <a:ea typeface="Calibri"/>
                <a:cs typeface="Calibri"/>
                <a:sym typeface="Calibri"/>
              </a:rPr>
              <a:t> a mi </a:t>
            </a:r>
            <a:r>
              <a:rPr lang="en-US" sz="2000" i="1" dirty="0" err="1">
                <a:solidFill>
                  <a:schemeClr val="dk1"/>
                </a:solidFill>
                <a:latin typeface="Calibri"/>
                <a:ea typeface="Calibri"/>
                <a:cs typeface="Calibri"/>
                <a:sym typeface="Calibri"/>
              </a:rPr>
              <a:t>propio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idioma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Esto</a:t>
            </a:r>
            <a:r>
              <a:rPr lang="en-US" sz="2000" i="1" dirty="0">
                <a:solidFill>
                  <a:schemeClr val="dk1"/>
                </a:solidFill>
                <a:latin typeface="Calibri"/>
                <a:ea typeface="Calibri"/>
                <a:cs typeface="Calibri"/>
                <a:sym typeface="Calibri"/>
              </a:rPr>
              <a:t> me ha </a:t>
            </a:r>
            <a:r>
              <a:rPr lang="en-US" sz="2000" i="1" dirty="0" err="1">
                <a:solidFill>
                  <a:schemeClr val="dk1"/>
                </a:solidFill>
                <a:latin typeface="Calibri"/>
                <a:ea typeface="Calibri"/>
                <a:cs typeface="Calibri"/>
                <a:sym typeface="Calibri"/>
              </a:rPr>
              <a:t>funcionado</a:t>
            </a:r>
            <a:r>
              <a:rPr lang="en-US" sz="2000" i="1" dirty="0">
                <a:solidFill>
                  <a:schemeClr val="dk1"/>
                </a:solidFill>
                <a:latin typeface="Calibri"/>
                <a:ea typeface="Calibri"/>
                <a:cs typeface="Calibri"/>
                <a:sym typeface="Calibri"/>
              </a:rPr>
              <a:t> antes y </a:t>
            </a:r>
            <a:r>
              <a:rPr lang="en-US" sz="2000" i="1" dirty="0" err="1">
                <a:solidFill>
                  <a:schemeClr val="dk1"/>
                </a:solidFill>
                <a:latin typeface="Calibri"/>
                <a:ea typeface="Calibri"/>
                <a:cs typeface="Calibri"/>
                <a:sym typeface="Calibri"/>
              </a:rPr>
              <a:t>estoy</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seguro</a:t>
            </a:r>
            <a:r>
              <a:rPr lang="en-US" sz="2000" i="1" dirty="0">
                <a:solidFill>
                  <a:schemeClr val="dk1"/>
                </a:solidFill>
                <a:latin typeface="Calibri"/>
                <a:ea typeface="Calibri"/>
                <a:cs typeface="Calibri"/>
                <a:sym typeface="Calibri"/>
              </a:rPr>
              <a:t> de que </a:t>
            </a:r>
            <a:r>
              <a:rPr lang="en-US" sz="2000" i="1" dirty="0" err="1">
                <a:solidFill>
                  <a:schemeClr val="dk1"/>
                </a:solidFill>
                <a:latin typeface="Calibri"/>
                <a:ea typeface="Calibri"/>
                <a:cs typeface="Calibri"/>
                <a:sym typeface="Calibri"/>
              </a:rPr>
              <a:t>volverá</a:t>
            </a:r>
            <a:r>
              <a:rPr lang="en-US" sz="2000" i="1" dirty="0">
                <a:solidFill>
                  <a:schemeClr val="dk1"/>
                </a:solidFill>
                <a:latin typeface="Calibri"/>
                <a:ea typeface="Calibri"/>
                <a:cs typeface="Calibri"/>
                <a:sym typeface="Calibri"/>
              </a:rPr>
              <a:t> a </a:t>
            </a:r>
            <a:r>
              <a:rPr lang="en-US" sz="2000" i="1" dirty="0" err="1">
                <a:solidFill>
                  <a:schemeClr val="dk1"/>
                </a:solidFill>
                <a:latin typeface="Calibri"/>
                <a:ea typeface="Calibri"/>
                <a:cs typeface="Calibri"/>
                <a:sym typeface="Calibri"/>
              </a:rPr>
              <a:t>funcionar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futuro</a:t>
            </a:r>
            <a:r>
              <a:rPr lang="en-US" sz="2000" i="1" dirty="0">
                <a:solidFill>
                  <a:schemeClr val="dk1"/>
                </a:solidFill>
                <a:latin typeface="Calibri"/>
                <a:ea typeface="Calibri"/>
                <a:cs typeface="Calibri"/>
                <a:sym typeface="Calibri"/>
              </a:rPr>
              <a:t> ".</a:t>
            </a:r>
            <a:endParaRPr sz="3200" b="0" i="1" u="none" dirty="0">
              <a:solidFill>
                <a:schemeClr val="dk1"/>
              </a:solidFill>
              <a:latin typeface="Calibri"/>
              <a:ea typeface="Calibri"/>
              <a:cs typeface="Calibri"/>
              <a:sym typeface="Calibri"/>
            </a:endParaRPr>
          </a:p>
        </p:txBody>
      </p:sp>
      <p:pic>
        <p:nvPicPr>
          <p:cNvPr id="199" name="Google Shape;199;p26"/>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00" name="Google Shape;200;p26"/>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01" name="Google Shape;201;p26"/>
          <p:cNvSpPr txBox="1"/>
          <p:nvPr/>
        </p:nvSpPr>
        <p:spPr>
          <a:xfrm>
            <a:off x="698500" y="2830512"/>
            <a:ext cx="5291483" cy="1571625"/>
          </a:xfrm>
          <a:prstGeom prst="rect">
            <a:avLst/>
          </a:prstGeom>
          <a:noFill/>
          <a:ln>
            <a:noFill/>
          </a:ln>
        </p:spPr>
        <p:txBody>
          <a:bodyPr spcFirstLastPara="1" wrap="square" lIns="91425" tIns="45700" rIns="91425" bIns="45700" anchor="t" anchorCtr="0">
            <a:noAutofit/>
          </a:bodyPr>
          <a:lstStyle/>
          <a:p>
            <a:pPr lvl="0">
              <a:lnSpc>
                <a:spcPct val="107000"/>
              </a:lnSpc>
              <a:buClr>
                <a:schemeClr val="dk1"/>
              </a:buClr>
              <a:buSzPts val="1800"/>
            </a:pPr>
            <a:r>
              <a:rPr lang="en-US" sz="1800" dirty="0">
                <a:solidFill>
                  <a:schemeClr val="dk1"/>
                </a:solidFill>
                <a:latin typeface="Calibri"/>
                <a:ea typeface="Calibri"/>
                <a:cs typeface="Calibri"/>
                <a:sym typeface="Calibri"/>
              </a:rPr>
              <a:t>¿</a:t>
            </a:r>
            <a:r>
              <a:rPr lang="en-US" sz="1800" dirty="0" err="1">
                <a:solidFill>
                  <a:schemeClr val="dk1"/>
                </a:solidFill>
                <a:latin typeface="Calibri"/>
                <a:ea typeface="Calibri"/>
                <a:cs typeface="Calibri"/>
                <a:sym typeface="Calibri"/>
              </a:rPr>
              <a:t>Esto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está</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acuerdo</a:t>
            </a:r>
            <a:r>
              <a:rPr lang="en-US" sz="1800" dirty="0">
                <a:solidFill>
                  <a:schemeClr val="dk1"/>
                </a:solidFill>
                <a:latin typeface="Calibri"/>
                <a:ea typeface="Calibri"/>
                <a:cs typeface="Calibri"/>
                <a:sym typeface="Calibri"/>
              </a:rPr>
              <a:t> con </a:t>
            </a:r>
            <a:r>
              <a:rPr lang="en-US" sz="1800" dirty="0" err="1">
                <a:solidFill>
                  <a:schemeClr val="dk1"/>
                </a:solidFill>
                <a:latin typeface="Calibri"/>
                <a:ea typeface="Calibri"/>
                <a:cs typeface="Calibri"/>
                <a:sym typeface="Calibri"/>
              </a:rPr>
              <a:t>tus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preferencias</a:t>
            </a:r>
            <a:r>
              <a:rPr lang="en-US" sz="1800" dirty="0">
                <a:solidFill>
                  <a:schemeClr val="dk1"/>
                </a:solidFill>
                <a:latin typeface="Calibri"/>
                <a:ea typeface="Calibri"/>
                <a:cs typeface="Calibri"/>
                <a:sym typeface="Calibri"/>
              </a:rPr>
              <a:t> para </a:t>
            </a:r>
            <a:r>
              <a:rPr lang="en-US" sz="1800" dirty="0" err="1">
                <a:solidFill>
                  <a:schemeClr val="dk1"/>
                </a:solidFill>
                <a:latin typeface="Calibri"/>
                <a:ea typeface="Calibri"/>
                <a:cs typeface="Calibri"/>
                <a:sym typeface="Calibri"/>
              </a:rPr>
              <a:t>aprender</a:t>
            </a:r>
            <a:r>
              <a:rPr lang="en-US" sz="1800" dirty="0">
                <a:solidFill>
                  <a:schemeClr val="dk1"/>
                </a:solidFill>
                <a:latin typeface="Calibri"/>
                <a:ea typeface="Calibri"/>
                <a:cs typeface="Calibri"/>
                <a:sym typeface="Calibri"/>
              </a:rPr>
              <a:t>?</a:t>
            </a:r>
          </a:p>
          <a:p>
            <a:pPr lvl="0">
              <a:lnSpc>
                <a:spcPct val="107000"/>
              </a:lnSpc>
              <a:buClr>
                <a:schemeClr val="dk1"/>
              </a:buClr>
              <a:buSzPts val="1800"/>
            </a:pPr>
            <a:r>
              <a:rPr lang="en-US" sz="1800" dirty="0">
                <a:solidFill>
                  <a:schemeClr val="dk1"/>
                </a:solidFill>
                <a:latin typeface="Calibri"/>
                <a:ea typeface="Calibri"/>
                <a:cs typeface="Calibri"/>
                <a:sym typeface="Calibri"/>
              </a:rPr>
              <a:t>¿Este </a:t>
            </a:r>
            <a:r>
              <a:rPr lang="en-US" sz="1800" dirty="0" err="1">
                <a:solidFill>
                  <a:schemeClr val="dk1"/>
                </a:solidFill>
                <a:latin typeface="Calibri"/>
                <a:ea typeface="Calibri"/>
                <a:cs typeface="Calibri"/>
                <a:sym typeface="Calibri"/>
              </a:rPr>
              <a:t>alumno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cree</a:t>
            </a:r>
            <a:r>
              <a:rPr lang="en-US" sz="1800" dirty="0">
                <a:solidFill>
                  <a:schemeClr val="dk1"/>
                </a:solidFill>
                <a:latin typeface="Calibri"/>
                <a:ea typeface="Calibri"/>
                <a:cs typeface="Calibri"/>
                <a:sym typeface="Calibri"/>
              </a:rPr>
              <a:t> que </a:t>
            </a:r>
            <a:r>
              <a:rPr lang="en-US" sz="1800" dirty="0" err="1">
                <a:solidFill>
                  <a:schemeClr val="dk1"/>
                </a:solidFill>
                <a:latin typeface="Calibri"/>
                <a:ea typeface="Calibri"/>
                <a:cs typeface="Calibri"/>
                <a:sym typeface="Calibri"/>
              </a:rPr>
              <a:t>tiene</a:t>
            </a:r>
            <a:r>
              <a:rPr lang="en-US" sz="1800" dirty="0">
                <a:solidFill>
                  <a:schemeClr val="dk1"/>
                </a:solidFill>
                <a:latin typeface="Calibri"/>
                <a:ea typeface="Calibri"/>
                <a:cs typeface="Calibri"/>
                <a:sym typeface="Calibri"/>
              </a:rPr>
              <a:t> el </a:t>
            </a:r>
            <a:r>
              <a:rPr lang="en-US" sz="1800" dirty="0" err="1">
                <a:solidFill>
                  <a:schemeClr val="dk1"/>
                </a:solidFill>
                <a:latin typeface="Calibri"/>
                <a:ea typeface="Calibri"/>
                <a:cs typeface="Calibri"/>
                <a:sym typeface="Calibri"/>
              </a:rPr>
              <a:t>poder</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mejorarse</a:t>
            </a:r>
            <a:r>
              <a:rPr lang="en-US" sz="1800" dirty="0">
                <a:solidFill>
                  <a:schemeClr val="dk1"/>
                </a:solidFill>
                <a:latin typeface="Calibri"/>
                <a:ea typeface="Calibri"/>
                <a:cs typeface="Calibri"/>
                <a:sym typeface="Calibri"/>
              </a:rPr>
              <a:t>?</a:t>
            </a:r>
          </a:p>
          <a:p>
            <a:pPr lvl="0">
              <a:lnSpc>
                <a:spcPct val="107000"/>
              </a:lnSpc>
              <a:buClr>
                <a:schemeClr val="dk1"/>
              </a:buClr>
              <a:buSzPts val="1800"/>
            </a:pPr>
            <a:r>
              <a:rPr lang="en-US" sz="1800" dirty="0">
                <a:solidFill>
                  <a:schemeClr val="dk1"/>
                </a:solidFill>
                <a:latin typeface="Calibri"/>
                <a:ea typeface="Calibri"/>
                <a:cs typeface="Calibri"/>
                <a:sym typeface="Calibri"/>
              </a:rPr>
              <a:t>¿Este </a:t>
            </a:r>
            <a:r>
              <a:rPr lang="en-US" sz="1800" dirty="0" err="1">
                <a:solidFill>
                  <a:schemeClr val="dk1"/>
                </a:solidFill>
                <a:latin typeface="Calibri"/>
                <a:ea typeface="Calibri"/>
                <a:cs typeface="Calibri"/>
                <a:sym typeface="Calibri"/>
              </a:rPr>
              <a:t>alumno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cree</a:t>
            </a:r>
            <a:r>
              <a:rPr lang="en-US" sz="1800" dirty="0">
                <a:solidFill>
                  <a:schemeClr val="dk1"/>
                </a:solidFill>
                <a:latin typeface="Calibri"/>
                <a:ea typeface="Calibri"/>
                <a:cs typeface="Calibri"/>
                <a:sym typeface="Calibri"/>
              </a:rPr>
              <a:t> que </a:t>
            </a:r>
            <a:r>
              <a:rPr lang="en-US" sz="1800" dirty="0" err="1">
                <a:solidFill>
                  <a:schemeClr val="dk1"/>
                </a:solidFill>
                <a:latin typeface="Calibri"/>
                <a:ea typeface="Calibri"/>
                <a:cs typeface="Calibri"/>
                <a:sym typeface="Calibri"/>
              </a:rPr>
              <a:t>su</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preferencia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impactará</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positivamente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su</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aprendizaje</a:t>
            </a:r>
            <a:r>
              <a:rPr lang="en-US" sz="1800" dirty="0">
                <a:solidFill>
                  <a:schemeClr val="dk1"/>
                </a:solidFill>
                <a:latin typeface="Calibri"/>
                <a:ea typeface="Calibri"/>
                <a:cs typeface="Calibri"/>
                <a:sym typeface="Calibri"/>
              </a:rPr>
              <a:t>?</a:t>
            </a:r>
          </a:p>
          <a:p>
            <a:pPr lvl="0">
              <a:lnSpc>
                <a:spcPct val="107000"/>
              </a:lnSpc>
              <a:buClr>
                <a:schemeClr val="dk1"/>
              </a:buClr>
              <a:buSzPts val="1800"/>
            </a:pPr>
            <a:r>
              <a:rPr lang="en-US" sz="1800" dirty="0">
                <a:solidFill>
                  <a:schemeClr val="dk1"/>
                </a:solidFill>
                <a:latin typeface="Calibri"/>
                <a:ea typeface="Calibri"/>
                <a:cs typeface="Calibri"/>
                <a:sym typeface="Calibri"/>
              </a:rPr>
              <a:t>¿</a:t>
            </a:r>
            <a:r>
              <a:rPr lang="en-US" sz="1800" dirty="0" err="1">
                <a:solidFill>
                  <a:schemeClr val="dk1"/>
                </a:solidFill>
                <a:latin typeface="Calibri"/>
                <a:ea typeface="Calibri"/>
                <a:cs typeface="Calibri"/>
                <a:sym typeface="Calibri"/>
              </a:rPr>
              <a:t>Cómo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puede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mostrar</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sensibilidad</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por</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esta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preferencia</a:t>
            </a:r>
            <a:r>
              <a:rPr lang="en-US" sz="1800" dirty="0">
                <a:solidFill>
                  <a:schemeClr val="dk1"/>
                </a:solidFill>
                <a:latin typeface="Calibri"/>
                <a:ea typeface="Calibri"/>
                <a:cs typeface="Calibri"/>
                <a:sym typeface="Calibri"/>
              </a:rPr>
              <a:t>?</a:t>
            </a:r>
            <a:endParaRPr dirty="0"/>
          </a:p>
        </p:txBody>
      </p:sp>
      <p:pic>
        <p:nvPicPr>
          <p:cNvPr id="3" name="Picture 2" descr="A picture containing table, indoor, wooden, sitting&#10;&#10;Description automatically generated">
            <a:extLst>
              <a:ext uri="{FF2B5EF4-FFF2-40B4-BE49-F238E27FC236}">
                <a16:creationId xmlns:a16="http://schemas.microsoft.com/office/drawing/2014/main" id="{68BBA5A6-F586-4FC1-BDA7-444E43BAC06F}"/>
              </a:ext>
            </a:extLst>
          </p:cNvPr>
          <p:cNvPicPr>
            <a:picLocks noChangeAspect="1"/>
          </p:cNvPicPr>
          <p:nvPr/>
        </p:nvPicPr>
        <p:blipFill>
          <a:blip r:embed="rId5"/>
          <a:stretch>
            <a:fillRect/>
          </a:stretch>
        </p:blipFill>
        <p:spPr>
          <a:xfrm>
            <a:off x="6385716" y="2632867"/>
            <a:ext cx="5307809" cy="3538539"/>
          </a:xfrm>
          <a:prstGeom prst="rect">
            <a:avLst/>
          </a:prstGeom>
        </p:spPr>
      </p:pic>
      <p:sp>
        <p:nvSpPr>
          <p:cNvPr id="4" name="Rectangle 3">
            <a:extLst>
              <a:ext uri="{FF2B5EF4-FFF2-40B4-BE49-F238E27FC236}">
                <a16:creationId xmlns:a16="http://schemas.microsoft.com/office/drawing/2014/main" id="{0FA41708-2521-4892-894B-94AE1BA4819E}"/>
              </a:ext>
            </a:extLst>
          </p:cNvPr>
          <p:cNvSpPr/>
          <p:nvPr/>
        </p:nvSpPr>
        <p:spPr>
          <a:xfrm>
            <a:off x="698500" y="6498430"/>
            <a:ext cx="2722220" cy="307777"/>
          </a:xfrm>
          <a:prstGeom prst="rect">
            <a:avLst/>
          </a:prstGeom>
        </p:spPr>
        <p:txBody>
          <a:bodyPr wrap="none">
            <a:spAutoFit/>
          </a:bodyPr>
          <a:lstStyle/>
          <a:p>
            <a:r>
              <a:rPr lang="en-GB" dirty="0">
                <a:solidFill>
                  <a:srgbClr val="111111"/>
                </a:solidFill>
                <a:latin typeface="-apple-system"/>
              </a:rPr>
              <a:t>Photo by </a:t>
            </a:r>
            <a:r>
              <a:rPr lang="en-GB" dirty="0">
                <a:solidFill>
                  <a:srgbClr val="999999"/>
                </a:solidFill>
                <a:latin typeface="-apple-system"/>
                <a:hlinkClick r:id="rId6"/>
              </a:rPr>
              <a:t>Jan </a:t>
            </a:r>
            <a:r>
              <a:rPr lang="en-GB" dirty="0" err="1">
                <a:solidFill>
                  <a:srgbClr val="999999"/>
                </a:solidFill>
                <a:latin typeface="-apple-system"/>
                <a:hlinkClick r:id="rId6"/>
              </a:rPr>
              <a:t>Kahánek</a:t>
            </a:r>
            <a:r>
              <a:rPr lang="en-GB" dirty="0">
                <a:solidFill>
                  <a:srgbClr val="111111"/>
                </a:solidFill>
                <a:latin typeface="-apple-system"/>
              </a:rPr>
              <a:t> on </a:t>
            </a:r>
            <a:r>
              <a:rPr lang="en-GB" dirty="0" err="1">
                <a:solidFill>
                  <a:srgbClr val="999999"/>
                </a:solidFill>
                <a:latin typeface="-apple-system"/>
                <a:hlinkClick r:id="rId7"/>
              </a:rPr>
              <a:t>Unsplash</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4" name="Picture 3" descr="A person driving a car&#10;&#10;Description automatically generated">
            <a:extLst>
              <a:ext uri="{FF2B5EF4-FFF2-40B4-BE49-F238E27FC236}">
                <a16:creationId xmlns:a16="http://schemas.microsoft.com/office/drawing/2014/main" id="{31DD1E9D-4CA2-47DD-99E4-41619E60EF70}"/>
              </a:ext>
            </a:extLst>
          </p:cNvPr>
          <p:cNvPicPr>
            <a:picLocks noChangeAspect="1"/>
          </p:cNvPicPr>
          <p:nvPr/>
        </p:nvPicPr>
        <p:blipFill>
          <a:blip r:embed="rId3"/>
          <a:stretch>
            <a:fillRect/>
          </a:stretch>
        </p:blipFill>
        <p:spPr>
          <a:xfrm>
            <a:off x="2438400" y="2180734"/>
            <a:ext cx="7084738" cy="4696793"/>
          </a:xfrm>
          <a:prstGeom prst="rect">
            <a:avLst/>
          </a:prstGeom>
        </p:spPr>
      </p:pic>
      <p:pic>
        <p:nvPicPr>
          <p:cNvPr id="206" name="Google Shape;206;p27"/>
          <p:cNvPicPr preferRelativeResize="0"/>
          <p:nvPr/>
        </p:nvPicPr>
        <p:blipFill rotWithShape="1">
          <a:blip r:embed="rId4">
            <a:alphaModFix/>
          </a:blip>
          <a:srcRect/>
          <a:stretch/>
        </p:blipFill>
        <p:spPr>
          <a:xfrm>
            <a:off x="9674225" y="6138862"/>
            <a:ext cx="2517775" cy="719137"/>
          </a:xfrm>
          <a:prstGeom prst="rect">
            <a:avLst/>
          </a:prstGeom>
          <a:noFill/>
          <a:ln>
            <a:noFill/>
          </a:ln>
        </p:spPr>
      </p:pic>
      <p:pic>
        <p:nvPicPr>
          <p:cNvPr id="207" name="Google Shape;207;p27"/>
          <p:cNvPicPr preferRelativeResize="0"/>
          <p:nvPr/>
        </p:nvPicPr>
        <p:blipFill rotWithShape="1">
          <a:blip r:embed="rId5">
            <a:alphaModFix/>
          </a:blip>
          <a:srcRect t="17905" b="17964"/>
          <a:stretch/>
        </p:blipFill>
        <p:spPr>
          <a:xfrm>
            <a:off x="0" y="-12700"/>
            <a:ext cx="5754687" cy="1403350"/>
          </a:xfrm>
          <a:prstGeom prst="rect">
            <a:avLst/>
          </a:prstGeom>
          <a:noFill/>
          <a:ln>
            <a:noFill/>
          </a:ln>
        </p:spPr>
      </p:pic>
      <p:sp>
        <p:nvSpPr>
          <p:cNvPr id="208" name="Google Shape;208;p2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4" name="Google Shape;96;p14">
            <a:extLst>
              <a:ext uri="{FF2B5EF4-FFF2-40B4-BE49-F238E27FC236}">
                <a16:creationId xmlns:a16="http://schemas.microsoft.com/office/drawing/2014/main" id="{63F1978D-5A2D-4D04-AEA8-3BB268718A50}"/>
              </a:ext>
            </a:extLst>
          </p:cNvPr>
          <p:cNvSpPr txBox="1"/>
          <p:nvPr/>
        </p:nvSpPr>
        <p:spPr>
          <a:xfrm>
            <a:off x="1857238" y="1492734"/>
            <a:ext cx="8247062" cy="1985962"/>
          </a:xfrm>
          <a:prstGeom prst="rect">
            <a:avLst/>
          </a:prstGeom>
          <a:noFill/>
          <a:ln>
            <a:noFill/>
          </a:ln>
        </p:spPr>
        <p:txBody>
          <a:bodyPr spcFirstLastPara="1" wrap="square" lIns="91425" tIns="45700" rIns="91425" bIns="45700" anchor="t" anchorCtr="0">
            <a:noAutofit/>
          </a:bodyPr>
          <a:lstStyle/>
          <a:p>
            <a:pPr lvl="0" algn="ctr"/>
            <a:r>
              <a:rPr lang="de-CH" sz="2000" b="1" u="sng" dirty="0">
                <a:solidFill>
                  <a:schemeClr val="dk1"/>
                </a:solidFill>
                <a:latin typeface="Calibri"/>
                <a:ea typeface="Calibri"/>
                <a:cs typeface="Calibri"/>
                <a:sym typeface="Calibri"/>
              </a:rPr>
              <a:t>¿CÓMO EXPRESAN NUESTROS ESTUDIANTES EL SENTIDO DE SENTIRSE "A CARGO" DE SU APRENDIZAJE?</a:t>
            </a:r>
            <a:endParaRPr sz="2000" b="1" u="sng"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A116C083-82E3-4A9A-BAC4-4BA9E2A98E00}"/>
              </a:ext>
            </a:extLst>
          </p:cNvPr>
          <p:cNvSpPr/>
          <p:nvPr/>
        </p:nvSpPr>
        <p:spPr>
          <a:xfrm>
            <a:off x="0" y="6138863"/>
            <a:ext cx="1857238" cy="523220"/>
          </a:xfrm>
          <a:prstGeom prst="rect">
            <a:avLst/>
          </a:prstGeom>
        </p:spPr>
        <p:txBody>
          <a:bodyPr wrap="square">
            <a:spAutoFit/>
          </a:bodyPr>
          <a:lstStyle/>
          <a:p>
            <a:r>
              <a:rPr lang="fi-FI" dirty="0">
                <a:solidFill>
                  <a:srgbClr val="111111"/>
                </a:solidFill>
                <a:latin typeface="-apple-system"/>
              </a:rPr>
              <a:t>Photo by </a:t>
            </a:r>
            <a:r>
              <a:rPr lang="fi-FI" dirty="0">
                <a:solidFill>
                  <a:srgbClr val="999999"/>
                </a:solidFill>
                <a:latin typeface="-apple-system"/>
                <a:hlinkClick r:id="rId6"/>
              </a:rPr>
              <a:t>kevin laminto</a:t>
            </a:r>
            <a:r>
              <a:rPr lang="fi-FI" dirty="0">
                <a:solidFill>
                  <a:srgbClr val="111111"/>
                </a:solidFill>
                <a:latin typeface="-apple-system"/>
              </a:rPr>
              <a:t> on </a:t>
            </a:r>
            <a:r>
              <a:rPr lang="fi-FI" dirty="0">
                <a:solidFill>
                  <a:srgbClr val="999999"/>
                </a:solidFill>
                <a:latin typeface="-apple-system"/>
                <a:hlinkClick r:id="rId7"/>
              </a:rPr>
              <a:t>Unsplash</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93FCC862-B6C7-40F2-BA55-A3C4421ED134}"/>
              </a:ext>
            </a:extLst>
          </p:cNvPr>
          <p:cNvGraphicFramePr/>
          <p:nvPr>
            <p:extLst>
              <p:ext uri="{D42A27DB-BD31-4B8C-83A1-F6EECF244321}">
                <p14:modId xmlns:p14="http://schemas.microsoft.com/office/powerpoint/2010/main" val="1163686634"/>
              </p:ext>
            </p:extLst>
          </p:nvPr>
        </p:nvGraphicFramePr>
        <p:xfrm>
          <a:off x="3421069" y="1822404"/>
          <a:ext cx="4667235" cy="3627644"/>
        </p:xfrm>
        <a:graphic>
          <a:graphicData uri="http://schemas.openxmlformats.org/drawingml/2006/chart">
            <c:chart xmlns:c="http://schemas.openxmlformats.org/drawingml/2006/chart" xmlns:r="http://schemas.openxmlformats.org/officeDocument/2006/relationships" r:id="rId3"/>
          </a:graphicData>
        </a:graphic>
      </p:graphicFrame>
      <p:pic>
        <p:nvPicPr>
          <p:cNvPr id="206" name="Google Shape;206;p27"/>
          <p:cNvPicPr preferRelativeResize="0"/>
          <p:nvPr/>
        </p:nvPicPr>
        <p:blipFill rotWithShape="1">
          <a:blip r:embed="rId4">
            <a:alphaModFix/>
          </a:blip>
          <a:srcRect/>
          <a:stretch/>
        </p:blipFill>
        <p:spPr>
          <a:xfrm>
            <a:off x="9674225" y="6138862"/>
            <a:ext cx="2517775" cy="719137"/>
          </a:xfrm>
          <a:prstGeom prst="rect">
            <a:avLst/>
          </a:prstGeom>
          <a:noFill/>
          <a:ln>
            <a:noFill/>
          </a:ln>
        </p:spPr>
      </p:pic>
      <p:pic>
        <p:nvPicPr>
          <p:cNvPr id="207" name="Google Shape;207;p27"/>
          <p:cNvPicPr preferRelativeResize="0"/>
          <p:nvPr/>
        </p:nvPicPr>
        <p:blipFill rotWithShape="1">
          <a:blip r:embed="rId5">
            <a:alphaModFix/>
          </a:blip>
          <a:srcRect t="17905" b="17964"/>
          <a:stretch/>
        </p:blipFill>
        <p:spPr>
          <a:xfrm>
            <a:off x="0" y="-12700"/>
            <a:ext cx="5754687" cy="1403350"/>
          </a:xfrm>
          <a:prstGeom prst="rect">
            <a:avLst/>
          </a:prstGeom>
          <a:noFill/>
          <a:ln>
            <a:noFill/>
          </a:ln>
        </p:spPr>
      </p:pic>
      <p:sp>
        <p:nvSpPr>
          <p:cNvPr id="208" name="Google Shape;208;p2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pic>
        <p:nvPicPr>
          <p:cNvPr id="209" name="Google Shape;209;p27" descr="Group"/>
          <p:cNvPicPr preferRelativeResize="0"/>
          <p:nvPr/>
        </p:nvPicPr>
        <p:blipFill rotWithShape="1">
          <a:blip r:embed="rId6">
            <a:alphaModFix/>
          </a:blip>
          <a:srcRect/>
          <a:stretch/>
        </p:blipFill>
        <p:spPr>
          <a:xfrm>
            <a:off x="4499111" y="2711265"/>
            <a:ext cx="914400" cy="914400"/>
          </a:xfrm>
          <a:prstGeom prst="rect">
            <a:avLst/>
          </a:prstGeom>
          <a:noFill/>
          <a:ln>
            <a:noFill/>
          </a:ln>
        </p:spPr>
      </p:pic>
      <p:sp>
        <p:nvSpPr>
          <p:cNvPr id="210" name="Google Shape;210;p27"/>
          <p:cNvSpPr txBox="1"/>
          <p:nvPr/>
        </p:nvSpPr>
        <p:spPr>
          <a:xfrm>
            <a:off x="284162" y="2255492"/>
            <a:ext cx="3346934" cy="1831077"/>
          </a:xfrm>
          <a:prstGeom prst="rect">
            <a:avLst/>
          </a:prstGeom>
          <a:noFill/>
          <a:ln>
            <a:noFill/>
          </a:ln>
        </p:spPr>
        <p:txBody>
          <a:bodyPr spcFirstLastPara="1" wrap="square" lIns="91425" tIns="45700" rIns="91425" bIns="45700" anchor="t" anchorCtr="0">
            <a:noAutofit/>
          </a:bodyPr>
          <a:lstStyle/>
          <a:p>
            <a:pPr lvl="0">
              <a:lnSpc>
                <a:spcPct val="107000"/>
              </a:lnSpc>
              <a:buClr>
                <a:schemeClr val="dk1"/>
              </a:buClr>
              <a:buSzPts val="1800"/>
            </a:pPr>
            <a:r>
              <a:rPr lang="en-US" sz="1800" b="1" dirty="0">
                <a:solidFill>
                  <a:schemeClr val="dk1"/>
                </a:solidFill>
                <a:latin typeface="Calibri"/>
                <a:ea typeface="Calibri"/>
                <a:cs typeface="Calibri"/>
                <a:sym typeface="Calibri"/>
              </a:rPr>
              <a:t>Interpersonal</a:t>
            </a:r>
          </a:p>
          <a:p>
            <a:pPr lvl="0">
              <a:lnSpc>
                <a:spcPct val="107000"/>
              </a:lnSpc>
              <a:buClr>
                <a:schemeClr val="dk1"/>
              </a:buClr>
              <a:buSzPts val="1800"/>
            </a:pPr>
            <a:r>
              <a:rPr lang="en-US" sz="1800" dirty="0">
                <a:solidFill>
                  <a:schemeClr val="dk1"/>
                </a:solidFill>
                <a:latin typeface="Calibri"/>
                <a:ea typeface="Calibri"/>
                <a:cs typeface="Calibri"/>
                <a:sym typeface="Calibri"/>
              </a:rPr>
              <a:t>Personas que </a:t>
            </a:r>
            <a:r>
              <a:rPr lang="en-US" sz="1800" dirty="0" err="1">
                <a:solidFill>
                  <a:schemeClr val="dk1"/>
                </a:solidFill>
                <a:latin typeface="Calibri"/>
                <a:ea typeface="Calibri"/>
                <a:cs typeface="Calibri"/>
                <a:sym typeface="Calibri"/>
              </a:rPr>
              <a:t>pueden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facilitar</a:t>
            </a:r>
            <a:r>
              <a:rPr lang="en-US" sz="1800" dirty="0">
                <a:solidFill>
                  <a:schemeClr val="dk1"/>
                </a:solidFill>
                <a:latin typeface="Calibri"/>
                <a:ea typeface="Calibri"/>
                <a:cs typeface="Calibri"/>
                <a:sym typeface="Calibri"/>
              </a:rPr>
              <a:t> o </a:t>
            </a:r>
            <a:r>
              <a:rPr lang="en-US" sz="1800" dirty="0" err="1">
                <a:solidFill>
                  <a:schemeClr val="dk1"/>
                </a:solidFill>
                <a:latin typeface="Calibri"/>
                <a:ea typeface="Calibri"/>
                <a:cs typeface="Calibri"/>
                <a:sym typeface="Calibri"/>
              </a:rPr>
              <a:t>inhibir</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su</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aprendizaje</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idiomas</a:t>
            </a:r>
            <a:r>
              <a:rPr lang="en-US" sz="1800" dirty="0">
                <a:solidFill>
                  <a:schemeClr val="dk1"/>
                </a:solidFill>
                <a:latin typeface="Calibri"/>
                <a:ea typeface="Calibri"/>
                <a:cs typeface="Calibri"/>
                <a:sym typeface="Calibri"/>
              </a:rPr>
              <a:t> o </a:t>
            </a:r>
            <a:r>
              <a:rPr lang="en-US" sz="1800" dirty="0" err="1">
                <a:solidFill>
                  <a:schemeClr val="dk1"/>
                </a:solidFill>
                <a:latin typeface="Calibri"/>
                <a:ea typeface="Calibri"/>
                <a:cs typeface="Calibri"/>
                <a:sym typeface="Calibri"/>
              </a:rPr>
              <a:t>colaborar</a:t>
            </a:r>
            <a:r>
              <a:rPr lang="en-US" sz="1800" dirty="0">
                <a:solidFill>
                  <a:schemeClr val="dk1"/>
                </a:solidFill>
                <a:latin typeface="Calibri"/>
                <a:ea typeface="Calibri"/>
                <a:cs typeface="Calibri"/>
                <a:sym typeface="Calibri"/>
              </a:rPr>
              <a:t> con </a:t>
            </a:r>
            <a:r>
              <a:rPr lang="en-US" sz="1800" dirty="0" err="1">
                <a:solidFill>
                  <a:schemeClr val="dk1"/>
                </a:solidFill>
                <a:latin typeface="Calibri"/>
                <a:ea typeface="Calibri"/>
                <a:cs typeface="Calibri"/>
                <a:sym typeface="Calibri"/>
              </a:rPr>
              <a:t>otros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socios</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trabajo</a:t>
            </a:r>
            <a:r>
              <a:rPr lang="en-US" sz="1800" dirty="0">
                <a:solidFill>
                  <a:schemeClr val="dk1"/>
                </a:solidFill>
                <a:latin typeface="Calibri"/>
                <a:ea typeface="Calibri"/>
                <a:cs typeface="Calibri"/>
                <a:sym typeface="Calibri"/>
              </a:rPr>
              <a:t>.</a:t>
            </a:r>
            <a:endParaRPr dirty="0"/>
          </a:p>
        </p:txBody>
      </p:sp>
      <p:pic>
        <p:nvPicPr>
          <p:cNvPr id="213" name="Google Shape;213;p27" descr="Stopwatch"/>
          <p:cNvPicPr preferRelativeResize="0"/>
          <p:nvPr/>
        </p:nvPicPr>
        <p:blipFill rotWithShape="1">
          <a:blip r:embed="rId7">
            <a:alphaModFix/>
          </a:blip>
          <a:srcRect/>
          <a:stretch/>
        </p:blipFill>
        <p:spPr>
          <a:xfrm>
            <a:off x="5297486" y="4134210"/>
            <a:ext cx="914400" cy="914400"/>
          </a:xfrm>
          <a:prstGeom prst="rect">
            <a:avLst/>
          </a:prstGeom>
          <a:noFill/>
          <a:ln>
            <a:noFill/>
          </a:ln>
        </p:spPr>
      </p:pic>
      <p:sp>
        <p:nvSpPr>
          <p:cNvPr id="214" name="Google Shape;214;p27"/>
          <p:cNvSpPr txBox="1"/>
          <p:nvPr/>
        </p:nvSpPr>
        <p:spPr>
          <a:xfrm>
            <a:off x="2627173" y="5607474"/>
            <a:ext cx="6255025" cy="1406525"/>
          </a:xfrm>
          <a:prstGeom prst="rect">
            <a:avLst/>
          </a:prstGeom>
          <a:noFill/>
          <a:ln>
            <a:noFill/>
          </a:ln>
        </p:spPr>
        <p:txBody>
          <a:bodyPr spcFirstLastPara="1" wrap="square" lIns="91425" tIns="45700" rIns="91425" bIns="45700" anchor="t" anchorCtr="0">
            <a:noAutofit/>
          </a:bodyPr>
          <a:lstStyle/>
          <a:p>
            <a:pPr lvl="0" algn="ctr">
              <a:buClr>
                <a:schemeClr val="dk1"/>
              </a:buClr>
              <a:buSzPts val="1800"/>
            </a:pPr>
            <a:r>
              <a:rPr lang="en-US" sz="1800" b="1" dirty="0">
                <a:solidFill>
                  <a:schemeClr val="dk1"/>
                </a:solidFill>
                <a:latin typeface="Calibri"/>
                <a:ea typeface="Calibri"/>
                <a:cs typeface="Calibri"/>
                <a:sym typeface="Calibri"/>
              </a:rPr>
              <a:t>Temporal</a:t>
            </a:r>
          </a:p>
          <a:p>
            <a:pPr lvl="0" algn="ctr">
              <a:buClr>
                <a:schemeClr val="dk1"/>
              </a:buClr>
              <a:buSzPts val="1800"/>
            </a:pPr>
            <a:r>
              <a:rPr lang="en-US" sz="1800" dirty="0" err="1">
                <a:solidFill>
                  <a:schemeClr val="dk1"/>
                </a:solidFill>
                <a:latin typeface="Calibri"/>
                <a:ea typeface="Calibri"/>
                <a:cs typeface="Calibri"/>
                <a:sym typeface="Calibri"/>
              </a:rPr>
              <a:t>Cómo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interpretas</a:t>
            </a:r>
            <a:r>
              <a:rPr lang="en-US" sz="1800" dirty="0">
                <a:solidFill>
                  <a:schemeClr val="dk1"/>
                </a:solidFill>
                <a:latin typeface="Calibri"/>
                <a:ea typeface="Calibri"/>
                <a:cs typeface="Calibri"/>
                <a:sym typeface="Calibri"/>
              </a:rPr>
              <a:t> las </a:t>
            </a:r>
            <a:r>
              <a:rPr lang="en-US" sz="1800" dirty="0" err="1">
                <a:solidFill>
                  <a:schemeClr val="dk1"/>
                </a:solidFill>
                <a:latin typeface="Calibri"/>
                <a:ea typeface="Calibri"/>
                <a:cs typeface="Calibri"/>
                <a:sym typeface="Calibri"/>
              </a:rPr>
              <a:t>experiencias</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creencias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pasadas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Cómo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enfoca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esto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su</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agencia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eventos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presentes</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futuros</a:t>
            </a:r>
            <a:r>
              <a:rPr lang="en-US" sz="1800" dirty="0">
                <a:solidFill>
                  <a:schemeClr val="dk1"/>
                </a:solidFill>
                <a:latin typeface="Calibri"/>
                <a:ea typeface="Calibri"/>
                <a:cs typeface="Calibri"/>
                <a:sym typeface="Calibri"/>
              </a:rPr>
              <a:t>.</a:t>
            </a:r>
            <a:endParaRPr dirty="0"/>
          </a:p>
        </p:txBody>
      </p:sp>
      <p:sp>
        <p:nvSpPr>
          <p:cNvPr id="215" name="Google Shape;215;p27"/>
          <p:cNvSpPr txBox="1"/>
          <p:nvPr/>
        </p:nvSpPr>
        <p:spPr>
          <a:xfrm>
            <a:off x="8158491" y="2252927"/>
            <a:ext cx="4033510" cy="1831076"/>
          </a:xfrm>
          <a:prstGeom prst="rect">
            <a:avLst/>
          </a:prstGeom>
          <a:noFill/>
          <a:ln>
            <a:noFill/>
          </a:ln>
        </p:spPr>
        <p:txBody>
          <a:bodyPr spcFirstLastPara="1" wrap="square" lIns="91425" tIns="45700" rIns="91425" bIns="45700" anchor="t" anchorCtr="0">
            <a:noAutofit/>
          </a:bodyPr>
          <a:lstStyle/>
          <a:p>
            <a:pPr lvl="0">
              <a:buClr>
                <a:schemeClr val="dk1"/>
              </a:buClr>
              <a:buSzPts val="1800"/>
            </a:pPr>
            <a:r>
              <a:rPr lang="en-US" sz="1800" b="1" dirty="0">
                <a:solidFill>
                  <a:schemeClr val="dk1"/>
                </a:solidFill>
                <a:latin typeface="Calibri"/>
                <a:ea typeface="Calibri"/>
                <a:cs typeface="Calibri"/>
                <a:sym typeface="Calibri"/>
              </a:rPr>
              <a:t>Intrapersonal</a:t>
            </a:r>
          </a:p>
          <a:p>
            <a:pPr lvl="0">
              <a:buClr>
                <a:schemeClr val="dk1"/>
              </a:buClr>
              <a:buSzPts val="1800"/>
            </a:pPr>
            <a:r>
              <a:rPr lang="en-US" sz="1800" dirty="0" err="1">
                <a:solidFill>
                  <a:schemeClr val="dk1"/>
                </a:solidFill>
                <a:latin typeface="Calibri"/>
                <a:ea typeface="Calibri"/>
                <a:cs typeface="Calibri"/>
                <a:sym typeface="Calibri"/>
              </a:rPr>
              <a:t>Creencias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sobre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uno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mismo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aprendizaje</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idiomas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personalidad</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motivación</a:t>
            </a:r>
            <a:r>
              <a:rPr lang="en-US" sz="1800" dirty="0">
                <a:solidFill>
                  <a:schemeClr val="dk1"/>
                </a:solidFill>
                <a:latin typeface="Calibri"/>
                <a:ea typeface="Calibri"/>
                <a:cs typeface="Calibri"/>
                <a:sym typeface="Calibri"/>
              </a:rPr>
              <a:t>.</a:t>
            </a:r>
            <a:endParaRPr dirty="0"/>
          </a:p>
        </p:txBody>
      </p:sp>
      <p:pic>
        <p:nvPicPr>
          <p:cNvPr id="216" name="Google Shape;216;p27" descr="Man"/>
          <p:cNvPicPr preferRelativeResize="0"/>
          <p:nvPr/>
        </p:nvPicPr>
        <p:blipFill rotWithShape="1">
          <a:blip r:embed="rId8">
            <a:alphaModFix/>
          </a:blip>
          <a:srcRect/>
          <a:stretch/>
        </p:blipFill>
        <p:spPr>
          <a:xfrm>
            <a:off x="6096000" y="2729523"/>
            <a:ext cx="914400" cy="914400"/>
          </a:xfrm>
          <a:prstGeom prst="rect">
            <a:avLst/>
          </a:prstGeom>
          <a:noFill/>
          <a:ln>
            <a:noFill/>
          </a:ln>
        </p:spPr>
      </p:pic>
    </p:spTree>
    <p:extLst>
      <p:ext uri="{BB962C8B-B14F-4D97-AF65-F5344CB8AC3E}">
        <p14:creationId xmlns:p14="http://schemas.microsoft.com/office/powerpoint/2010/main" val="42287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22" name="Google Shape;222;p28"/>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23" name="Google Shape;223;p28"/>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pic>
        <p:nvPicPr>
          <p:cNvPr id="224" name="Google Shape;224;p28" descr="Thought bubble"/>
          <p:cNvPicPr preferRelativeResize="0"/>
          <p:nvPr/>
        </p:nvPicPr>
        <p:blipFill rotWithShape="1">
          <a:blip r:embed="rId5">
            <a:alphaModFix/>
          </a:blip>
          <a:srcRect/>
          <a:stretch/>
        </p:blipFill>
        <p:spPr>
          <a:xfrm>
            <a:off x="5873750" y="3086100"/>
            <a:ext cx="914400" cy="914400"/>
          </a:xfrm>
          <a:prstGeom prst="rect">
            <a:avLst/>
          </a:prstGeom>
          <a:noFill/>
          <a:ln>
            <a:noFill/>
          </a:ln>
        </p:spPr>
      </p:pic>
      <p:pic>
        <p:nvPicPr>
          <p:cNvPr id="225" name="Google Shape;225;p28" descr="Woman"/>
          <p:cNvPicPr preferRelativeResize="0"/>
          <p:nvPr/>
        </p:nvPicPr>
        <p:blipFill rotWithShape="1">
          <a:blip r:embed="rId6">
            <a:alphaModFix/>
          </a:blip>
          <a:srcRect/>
          <a:stretch/>
        </p:blipFill>
        <p:spPr>
          <a:xfrm>
            <a:off x="5337175" y="3771900"/>
            <a:ext cx="914400" cy="914400"/>
          </a:xfrm>
          <a:prstGeom prst="rect">
            <a:avLst/>
          </a:prstGeom>
          <a:noFill/>
          <a:ln>
            <a:noFill/>
          </a:ln>
        </p:spPr>
      </p:pic>
      <p:sp>
        <p:nvSpPr>
          <p:cNvPr id="226" name="Google Shape;226;p28"/>
          <p:cNvSpPr txBox="1"/>
          <p:nvPr/>
        </p:nvSpPr>
        <p:spPr>
          <a:xfrm>
            <a:off x="173037" y="1847850"/>
            <a:ext cx="4675477" cy="1823002"/>
          </a:xfrm>
          <a:prstGeom prst="rect">
            <a:avLst/>
          </a:prstGeom>
          <a:noFill/>
          <a:ln>
            <a:noFill/>
          </a:ln>
        </p:spPr>
        <p:txBody>
          <a:bodyPr spcFirstLastPara="1" wrap="square" lIns="91425" tIns="45700" rIns="91425" bIns="45700" anchor="t" anchorCtr="0">
            <a:noAutofit/>
          </a:bodyPr>
          <a:lstStyle/>
          <a:p>
            <a:pPr lvl="0">
              <a:buClr>
                <a:schemeClr val="dk1"/>
              </a:buClr>
              <a:buSzPts val="1800"/>
            </a:pPr>
            <a:r>
              <a:rPr lang="en-US" sz="1800" b="1" dirty="0">
                <a:solidFill>
                  <a:schemeClr val="dk1"/>
                </a:solidFill>
                <a:latin typeface="Calibri"/>
                <a:ea typeface="Calibri"/>
                <a:cs typeface="Calibri"/>
                <a:sym typeface="Calibri"/>
              </a:rPr>
              <a:t>Más </a:t>
            </a:r>
            <a:r>
              <a:rPr lang="en-US" sz="1800" b="1" dirty="0" err="1">
                <a:solidFill>
                  <a:schemeClr val="dk1"/>
                </a:solidFill>
                <a:latin typeface="Calibri"/>
                <a:ea typeface="Calibri"/>
                <a:cs typeface="Calibri"/>
                <a:sym typeface="Calibri"/>
              </a:rPr>
              <a:t>mentalidad</a:t>
            </a:r>
            <a:r>
              <a:rPr lang="en-US" sz="1800" b="1" dirty="0">
                <a:solidFill>
                  <a:schemeClr val="dk1"/>
                </a:solidFill>
                <a:latin typeface="Calibri"/>
                <a:ea typeface="Calibri"/>
                <a:cs typeface="Calibri"/>
                <a:sym typeface="Calibri"/>
              </a:rPr>
              <a:t> de </a:t>
            </a:r>
            <a:r>
              <a:rPr lang="en-US" sz="1800" b="1" dirty="0" err="1">
                <a:solidFill>
                  <a:schemeClr val="dk1"/>
                </a:solidFill>
                <a:latin typeface="Calibri"/>
                <a:ea typeface="Calibri"/>
                <a:cs typeface="Calibri"/>
                <a:sym typeface="Calibri"/>
              </a:rPr>
              <a:t>crecimiento</a:t>
            </a:r>
            <a:endParaRPr lang="en-US" sz="1800" b="1" dirty="0">
              <a:solidFill>
                <a:schemeClr val="dk1"/>
              </a:solidFill>
              <a:latin typeface="Calibri"/>
              <a:ea typeface="Calibri"/>
              <a:cs typeface="Calibri"/>
              <a:sym typeface="Calibri"/>
            </a:endParaRPr>
          </a:p>
          <a:p>
            <a:pPr lvl="0">
              <a:buClr>
                <a:schemeClr val="dk1"/>
              </a:buClr>
              <a:buSzPts val="1800"/>
            </a:pPr>
            <a:endParaRPr lang="en-US" sz="1800" b="1" dirty="0">
              <a:solidFill>
                <a:schemeClr val="dk1"/>
              </a:solidFill>
              <a:latin typeface="Calibri"/>
              <a:ea typeface="Calibri"/>
              <a:cs typeface="Calibri"/>
              <a:sym typeface="Calibri"/>
            </a:endParaRPr>
          </a:p>
          <a:p>
            <a:pPr lvl="0">
              <a:buClr>
                <a:schemeClr val="dk1"/>
              </a:buClr>
              <a:buSzPts val="1800"/>
            </a:pPr>
            <a:r>
              <a:rPr lang="en-US" sz="1800" dirty="0">
                <a:solidFill>
                  <a:schemeClr val="dk1"/>
                </a:solidFill>
                <a:latin typeface="Calibri"/>
                <a:ea typeface="Calibri"/>
                <a:cs typeface="Calibri"/>
                <a:sym typeface="Calibri"/>
              </a:rPr>
              <a:t>Mi </a:t>
            </a:r>
            <a:r>
              <a:rPr lang="en-US" sz="1800" dirty="0" err="1">
                <a:solidFill>
                  <a:schemeClr val="dk1"/>
                </a:solidFill>
                <a:latin typeface="Calibri"/>
                <a:ea typeface="Calibri"/>
                <a:cs typeface="Calibri"/>
                <a:sym typeface="Calibri"/>
              </a:rPr>
              <a:t>preferencia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por</a:t>
            </a:r>
            <a:r>
              <a:rPr lang="en-US" sz="1800" dirty="0">
                <a:solidFill>
                  <a:schemeClr val="dk1"/>
                </a:solidFill>
                <a:latin typeface="Calibri"/>
                <a:ea typeface="Calibri"/>
                <a:cs typeface="Calibri"/>
                <a:sym typeface="Calibri"/>
              </a:rPr>
              <a:t> el </a:t>
            </a:r>
            <a:r>
              <a:rPr lang="en-US" sz="1800" dirty="0" err="1">
                <a:solidFill>
                  <a:schemeClr val="dk1"/>
                </a:solidFill>
                <a:latin typeface="Calibri"/>
                <a:ea typeface="Calibri"/>
                <a:cs typeface="Calibri"/>
                <a:sym typeface="Calibri"/>
              </a:rPr>
              <a:t>aprendizaje</a:t>
            </a:r>
            <a:r>
              <a:rPr lang="en-US" sz="1800" dirty="0">
                <a:solidFill>
                  <a:schemeClr val="dk1"/>
                </a:solidFill>
                <a:latin typeface="Calibri"/>
                <a:ea typeface="Calibri"/>
                <a:cs typeface="Calibri"/>
                <a:sym typeface="Calibri"/>
              </a:rPr>
              <a:t> o la </a:t>
            </a:r>
            <a:r>
              <a:rPr lang="en-US" sz="1800" dirty="0" err="1">
                <a:solidFill>
                  <a:schemeClr val="dk1"/>
                </a:solidFill>
                <a:latin typeface="Calibri"/>
                <a:ea typeface="Calibri"/>
                <a:cs typeface="Calibri"/>
                <a:sym typeface="Calibri"/>
              </a:rPr>
              <a:t>estrategia</a:t>
            </a:r>
            <a:r>
              <a:rPr lang="en-US" sz="1800" dirty="0">
                <a:solidFill>
                  <a:schemeClr val="dk1"/>
                </a:solidFill>
                <a:latin typeface="Calibri"/>
                <a:ea typeface="Calibri"/>
                <a:cs typeface="Calibri"/>
                <a:sym typeface="Calibri"/>
              </a:rPr>
              <a:t> para </a:t>
            </a:r>
            <a:r>
              <a:rPr lang="en-US" sz="1800" dirty="0" err="1">
                <a:solidFill>
                  <a:schemeClr val="dk1"/>
                </a:solidFill>
                <a:latin typeface="Calibri"/>
                <a:ea typeface="Calibri"/>
                <a:cs typeface="Calibri"/>
                <a:sym typeface="Calibri"/>
              </a:rPr>
              <a:t>aprender</a:t>
            </a:r>
            <a:r>
              <a:rPr lang="en-US" sz="1800" dirty="0">
                <a:solidFill>
                  <a:schemeClr val="dk1"/>
                </a:solidFill>
                <a:latin typeface="Calibri"/>
                <a:ea typeface="Calibri"/>
                <a:cs typeface="Calibri"/>
                <a:sym typeface="Calibri"/>
              </a:rPr>
              <a:t> se </a:t>
            </a:r>
            <a:r>
              <a:rPr lang="en-US" sz="1800" dirty="0" err="1">
                <a:solidFill>
                  <a:schemeClr val="dk1"/>
                </a:solidFill>
                <a:latin typeface="Calibri"/>
                <a:ea typeface="Calibri"/>
                <a:cs typeface="Calibri"/>
                <a:sym typeface="Calibri"/>
              </a:rPr>
              <a:t>basa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a:t>
            </a:r>
            <a:r>
              <a:rPr lang="en-US" sz="1800" dirty="0">
                <a:solidFill>
                  <a:schemeClr val="dk1"/>
                </a:solidFill>
                <a:latin typeface="Calibri"/>
                <a:ea typeface="Calibri"/>
                <a:cs typeface="Calibri"/>
                <a:sym typeface="Calibri"/>
              </a:rPr>
              <a:t> la </a:t>
            </a:r>
            <a:r>
              <a:rPr lang="en-US" sz="1800" dirty="0" err="1">
                <a:solidFill>
                  <a:schemeClr val="dk1"/>
                </a:solidFill>
                <a:latin typeface="Calibri"/>
                <a:ea typeface="Calibri"/>
                <a:cs typeface="Calibri"/>
                <a:sym typeface="Calibri"/>
              </a:rPr>
              <a:t>creencia</a:t>
            </a:r>
            <a:r>
              <a:rPr lang="en-US" sz="1800" dirty="0">
                <a:solidFill>
                  <a:schemeClr val="dk1"/>
                </a:solidFill>
                <a:latin typeface="Calibri"/>
                <a:ea typeface="Calibri"/>
                <a:cs typeface="Calibri"/>
                <a:sym typeface="Calibri"/>
              </a:rPr>
              <a:t> de que </a:t>
            </a:r>
            <a:r>
              <a:rPr lang="en-US" sz="1800" dirty="0" err="1">
                <a:solidFill>
                  <a:schemeClr val="dk1"/>
                </a:solidFill>
                <a:latin typeface="Calibri"/>
                <a:ea typeface="Calibri"/>
                <a:cs typeface="Calibri"/>
                <a:sym typeface="Calibri"/>
              </a:rPr>
              <a:t>tengo</a:t>
            </a:r>
            <a:r>
              <a:rPr lang="en-US" sz="1800" dirty="0">
                <a:solidFill>
                  <a:schemeClr val="dk1"/>
                </a:solidFill>
                <a:latin typeface="Calibri"/>
                <a:ea typeface="Calibri"/>
                <a:cs typeface="Calibri"/>
                <a:sym typeface="Calibri"/>
              </a:rPr>
              <a:t> el </a:t>
            </a:r>
            <a:r>
              <a:rPr lang="en-US" sz="1800" dirty="0" err="1">
                <a:solidFill>
                  <a:schemeClr val="dk1"/>
                </a:solidFill>
                <a:latin typeface="Calibri"/>
                <a:ea typeface="Calibri"/>
                <a:cs typeface="Calibri"/>
                <a:sym typeface="Calibri"/>
              </a:rPr>
              <a:t>poder</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mejorar</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confío</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a:t>
            </a:r>
            <a:r>
              <a:rPr lang="en-US" sz="1800" dirty="0">
                <a:solidFill>
                  <a:schemeClr val="dk1"/>
                </a:solidFill>
                <a:latin typeface="Calibri"/>
                <a:ea typeface="Calibri"/>
                <a:cs typeface="Calibri"/>
                <a:sym typeface="Calibri"/>
              </a:rPr>
              <a:t> las </a:t>
            </a:r>
            <a:r>
              <a:rPr lang="en-US" sz="1800" dirty="0" err="1">
                <a:solidFill>
                  <a:schemeClr val="dk1"/>
                </a:solidFill>
                <a:latin typeface="Calibri"/>
                <a:ea typeface="Calibri"/>
                <a:cs typeface="Calibri"/>
                <a:sym typeface="Calibri"/>
              </a:rPr>
              <a:t>estrategias</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los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comportamientos</a:t>
            </a:r>
            <a:r>
              <a:rPr lang="en-US" sz="1800" dirty="0">
                <a:solidFill>
                  <a:schemeClr val="dk1"/>
                </a:solidFill>
                <a:latin typeface="Calibri"/>
                <a:ea typeface="Calibri"/>
                <a:cs typeface="Calibri"/>
                <a:sym typeface="Calibri"/>
              </a:rPr>
              <a:t> que me </a:t>
            </a:r>
            <a:r>
              <a:rPr lang="en-US" sz="1800" dirty="0" err="1">
                <a:solidFill>
                  <a:schemeClr val="dk1"/>
                </a:solidFill>
                <a:latin typeface="Calibri"/>
                <a:ea typeface="Calibri"/>
                <a:cs typeface="Calibri"/>
                <a:sym typeface="Calibri"/>
              </a:rPr>
              <a:t>llevan</a:t>
            </a:r>
            <a:r>
              <a:rPr lang="en-US" sz="1800" dirty="0">
                <a:solidFill>
                  <a:schemeClr val="dk1"/>
                </a:solidFill>
                <a:latin typeface="Calibri"/>
                <a:ea typeface="Calibri"/>
                <a:cs typeface="Calibri"/>
                <a:sym typeface="Calibri"/>
              </a:rPr>
              <a:t> a </a:t>
            </a:r>
            <a:r>
              <a:rPr lang="en-US" sz="1800" dirty="0" err="1">
                <a:solidFill>
                  <a:schemeClr val="dk1"/>
                </a:solidFill>
                <a:latin typeface="Calibri"/>
                <a:ea typeface="Calibri"/>
                <a:cs typeface="Calibri"/>
                <a:sym typeface="Calibri"/>
              </a:rPr>
              <a:t>este</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objetivo</a:t>
            </a:r>
            <a:r>
              <a:rPr lang="en-US" sz="1800" dirty="0">
                <a:solidFill>
                  <a:schemeClr val="dk1"/>
                </a:solidFill>
                <a:latin typeface="Calibri"/>
                <a:ea typeface="Calibri"/>
                <a:cs typeface="Calibri"/>
                <a:sym typeface="Calibri"/>
              </a:rPr>
              <a:t>.</a:t>
            </a:r>
            <a:r>
              <a:rPr lang="en-US" sz="1800" i="0" u="none" dirty="0">
                <a:solidFill>
                  <a:schemeClr val="dk1"/>
                </a:solidFill>
                <a:latin typeface="Calibri"/>
                <a:ea typeface="Calibri"/>
                <a:cs typeface="Calibri"/>
                <a:sym typeface="Calibri"/>
              </a:rPr>
              <a:t> </a:t>
            </a:r>
            <a:endParaRPr dirty="0"/>
          </a:p>
        </p:txBody>
      </p:sp>
      <p:sp>
        <p:nvSpPr>
          <p:cNvPr id="227" name="Google Shape;227;p28"/>
          <p:cNvSpPr txBox="1"/>
          <p:nvPr/>
        </p:nvSpPr>
        <p:spPr>
          <a:xfrm>
            <a:off x="1062037" y="5102225"/>
            <a:ext cx="10377487" cy="708025"/>
          </a:xfrm>
          <a:prstGeom prst="rect">
            <a:avLst/>
          </a:prstGeom>
          <a:noFill/>
          <a:ln>
            <a:noFill/>
          </a:ln>
        </p:spPr>
        <p:txBody>
          <a:bodyPr spcFirstLastPara="1" wrap="square" lIns="91425" tIns="45700" rIns="91425" bIns="45700" anchor="t" anchorCtr="0">
            <a:noAutofit/>
          </a:bodyPr>
          <a:lstStyle/>
          <a:p>
            <a:pPr lvl="0" algn="ctr">
              <a:buClr>
                <a:schemeClr val="dk1"/>
              </a:buClr>
              <a:buSzPts val="2000"/>
            </a:pPr>
            <a:r>
              <a:rPr lang="en-US" sz="2000" b="1" dirty="0">
                <a:solidFill>
                  <a:schemeClr val="dk1"/>
                </a:solidFill>
                <a:latin typeface="Calibri"/>
                <a:ea typeface="Calibri"/>
                <a:cs typeface="Calibri"/>
                <a:sym typeface="Calibri"/>
              </a:rPr>
              <a:t>La </a:t>
            </a:r>
            <a:r>
              <a:rPr lang="en-US" sz="2000" b="1" dirty="0" err="1">
                <a:solidFill>
                  <a:schemeClr val="dk1"/>
                </a:solidFill>
                <a:latin typeface="Calibri"/>
                <a:ea typeface="Calibri"/>
                <a:cs typeface="Calibri"/>
                <a:sym typeface="Calibri"/>
              </a:rPr>
              <a:t>estrategia</a:t>
            </a:r>
            <a:r>
              <a:rPr lang="en-US" sz="2000" b="1"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claramente</a:t>
            </a:r>
            <a:r>
              <a:rPr lang="en-US" sz="2000"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importante</a:t>
            </a:r>
            <a:r>
              <a:rPr lang="en-US" sz="2000" b="1"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a:t>
            </a:r>
            <a:r>
              <a:rPr lang="en-US" sz="2000" dirty="0">
                <a:solidFill>
                  <a:schemeClr val="dk1"/>
                </a:solidFill>
                <a:latin typeface="Calibri"/>
                <a:ea typeface="Calibri"/>
                <a:cs typeface="Calibri"/>
                <a:sym typeface="Calibri"/>
              </a:rPr>
              <a:t> el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cree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fundamentalmente</a:t>
            </a:r>
            <a:r>
              <a:rPr lang="en-US" sz="2000" dirty="0">
                <a:solidFill>
                  <a:schemeClr val="dk1"/>
                </a:solidFill>
                <a:latin typeface="Calibri"/>
                <a:ea typeface="Calibri"/>
                <a:cs typeface="Calibri"/>
                <a:sym typeface="Calibri"/>
              </a:rPr>
              <a:t> que la </a:t>
            </a:r>
            <a:r>
              <a:rPr lang="en-US" sz="2000" dirty="0" err="1">
                <a:solidFill>
                  <a:schemeClr val="dk1"/>
                </a:solidFill>
                <a:latin typeface="Calibri"/>
                <a:ea typeface="Calibri"/>
                <a:cs typeface="Calibri"/>
                <a:sym typeface="Calibri"/>
              </a:rPr>
              <a:t>estrategia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puede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tener</a:t>
            </a:r>
            <a:r>
              <a:rPr lang="en-US" sz="2000" dirty="0">
                <a:solidFill>
                  <a:schemeClr val="dk1"/>
                </a:solidFill>
                <a:latin typeface="Calibri"/>
                <a:ea typeface="Calibri"/>
                <a:cs typeface="Calibri"/>
                <a:sym typeface="Calibri"/>
              </a:rPr>
              <a:t> un </a:t>
            </a:r>
            <a:r>
              <a:rPr lang="en-US" sz="2000" dirty="0" err="1">
                <a:solidFill>
                  <a:schemeClr val="dk1"/>
                </a:solidFill>
                <a:latin typeface="Calibri"/>
                <a:ea typeface="Calibri"/>
                <a:cs typeface="Calibri"/>
                <a:sym typeface="Calibri"/>
              </a:rPr>
              <a:t>impacto</a:t>
            </a:r>
            <a:r>
              <a:rPr lang="en-US" sz="2000"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positivo</a:t>
            </a:r>
            <a:r>
              <a:rPr lang="en-US" sz="2000" b="1"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el </a:t>
            </a:r>
            <a:r>
              <a:rPr lang="en-US" sz="2000" dirty="0" err="1">
                <a:solidFill>
                  <a:schemeClr val="dk1"/>
                </a:solidFill>
                <a:latin typeface="Calibri"/>
                <a:ea typeface="Calibri"/>
                <a:cs typeface="Calibri"/>
                <a:sym typeface="Calibri"/>
              </a:rPr>
              <a:t>éxito</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su</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idiomas</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cree</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puede</a:t>
            </a:r>
            <a:r>
              <a:rPr lang="en-US" sz="2000"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mejorar</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por</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sí</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mismo</a:t>
            </a:r>
            <a:r>
              <a:rPr lang="en-US" sz="2000" b="1" dirty="0">
                <a:solidFill>
                  <a:schemeClr val="dk1"/>
                </a:solidFill>
                <a:latin typeface="Calibri"/>
                <a:ea typeface="Calibri"/>
                <a:cs typeface="Calibri"/>
                <a:sym typeface="Calibri"/>
              </a:rPr>
              <a:t>.</a:t>
            </a:r>
            <a:endParaRPr dirty="0"/>
          </a:p>
        </p:txBody>
      </p:sp>
      <p:pic>
        <p:nvPicPr>
          <p:cNvPr id="228" name="Google Shape;228;p28" descr="Thought bubble"/>
          <p:cNvPicPr preferRelativeResize="0"/>
          <p:nvPr/>
        </p:nvPicPr>
        <p:blipFill rotWithShape="1">
          <a:blip r:embed="rId5">
            <a:alphaModFix/>
          </a:blip>
          <a:srcRect/>
          <a:stretch/>
        </p:blipFill>
        <p:spPr>
          <a:xfrm flipH="1">
            <a:off x="4848514" y="3086100"/>
            <a:ext cx="847436" cy="914401"/>
          </a:xfrm>
          <a:prstGeom prst="rect">
            <a:avLst/>
          </a:prstGeom>
          <a:noFill/>
          <a:ln>
            <a:noFill/>
          </a:ln>
        </p:spPr>
      </p:pic>
      <p:sp>
        <p:nvSpPr>
          <p:cNvPr id="229" name="Google Shape;229;p28"/>
          <p:cNvSpPr txBox="1"/>
          <p:nvPr/>
        </p:nvSpPr>
        <p:spPr>
          <a:xfrm>
            <a:off x="6607175" y="1847850"/>
            <a:ext cx="5411787" cy="1406525"/>
          </a:xfrm>
          <a:prstGeom prst="rect">
            <a:avLst/>
          </a:prstGeom>
          <a:noFill/>
          <a:ln>
            <a:noFill/>
          </a:ln>
        </p:spPr>
        <p:txBody>
          <a:bodyPr spcFirstLastPara="1" wrap="square" lIns="91425" tIns="45700" rIns="91425" bIns="45700" anchor="t" anchorCtr="0">
            <a:noAutofit/>
          </a:bodyPr>
          <a:lstStyle/>
          <a:p>
            <a:pPr lvl="0">
              <a:buClr>
                <a:schemeClr val="dk1"/>
              </a:buClr>
              <a:buSzPts val="1800"/>
            </a:pPr>
            <a:r>
              <a:rPr lang="en-US" sz="1800" b="1" dirty="0" err="1">
                <a:solidFill>
                  <a:schemeClr val="dk1"/>
                </a:solidFill>
                <a:latin typeface="Calibri"/>
                <a:ea typeface="Calibri"/>
                <a:cs typeface="Calibri"/>
                <a:sym typeface="Calibri"/>
              </a:rPr>
              <a:t>Mentalidad</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más</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fija</a:t>
            </a:r>
            <a:endParaRPr lang="en-US" sz="1800" b="1" dirty="0">
              <a:solidFill>
                <a:schemeClr val="dk1"/>
              </a:solidFill>
              <a:latin typeface="Calibri"/>
              <a:ea typeface="Calibri"/>
              <a:cs typeface="Calibri"/>
              <a:sym typeface="Calibri"/>
            </a:endParaRPr>
          </a:p>
          <a:p>
            <a:pPr lvl="0">
              <a:buClr>
                <a:schemeClr val="dk1"/>
              </a:buClr>
              <a:buSzPts val="1800"/>
            </a:pPr>
            <a:endParaRPr lang="en-US" sz="1800" b="1" dirty="0">
              <a:solidFill>
                <a:schemeClr val="dk1"/>
              </a:solidFill>
              <a:latin typeface="Calibri"/>
              <a:ea typeface="Calibri"/>
              <a:cs typeface="Calibri"/>
              <a:sym typeface="Calibri"/>
            </a:endParaRPr>
          </a:p>
          <a:p>
            <a:pPr lvl="0">
              <a:buClr>
                <a:schemeClr val="dk1"/>
              </a:buClr>
              <a:buSzPts val="1800"/>
            </a:pPr>
            <a:r>
              <a:rPr lang="en-US" sz="1800" dirty="0">
                <a:solidFill>
                  <a:schemeClr val="dk1"/>
                </a:solidFill>
                <a:latin typeface="Calibri"/>
                <a:ea typeface="Calibri"/>
                <a:cs typeface="Calibri"/>
                <a:sym typeface="Calibri"/>
              </a:rPr>
              <a:t>Mi </a:t>
            </a:r>
            <a:r>
              <a:rPr lang="en-US" sz="1800" dirty="0" err="1">
                <a:solidFill>
                  <a:schemeClr val="dk1"/>
                </a:solidFill>
                <a:latin typeface="Calibri"/>
                <a:ea typeface="Calibri"/>
                <a:cs typeface="Calibri"/>
                <a:sym typeface="Calibri"/>
              </a:rPr>
              <a:t>preferencia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por</a:t>
            </a:r>
            <a:r>
              <a:rPr lang="en-US" sz="1800" dirty="0">
                <a:solidFill>
                  <a:schemeClr val="dk1"/>
                </a:solidFill>
                <a:latin typeface="Calibri"/>
                <a:ea typeface="Calibri"/>
                <a:cs typeface="Calibri"/>
                <a:sym typeface="Calibri"/>
              </a:rPr>
              <a:t> el </a:t>
            </a:r>
            <a:r>
              <a:rPr lang="en-US" sz="1800" dirty="0" err="1">
                <a:solidFill>
                  <a:schemeClr val="dk1"/>
                </a:solidFill>
                <a:latin typeface="Calibri"/>
                <a:ea typeface="Calibri"/>
                <a:cs typeface="Calibri"/>
                <a:sym typeface="Calibri"/>
              </a:rPr>
              <a:t>aprendizaje</a:t>
            </a:r>
            <a:r>
              <a:rPr lang="en-US" sz="1800" dirty="0">
                <a:solidFill>
                  <a:schemeClr val="dk1"/>
                </a:solidFill>
                <a:latin typeface="Calibri"/>
                <a:ea typeface="Calibri"/>
                <a:cs typeface="Calibri"/>
                <a:sym typeface="Calibri"/>
              </a:rPr>
              <a:t> o la </a:t>
            </a:r>
            <a:r>
              <a:rPr lang="en-US" sz="1800" dirty="0" err="1">
                <a:solidFill>
                  <a:schemeClr val="dk1"/>
                </a:solidFill>
                <a:latin typeface="Calibri"/>
                <a:ea typeface="Calibri"/>
                <a:cs typeface="Calibri"/>
                <a:sym typeface="Calibri"/>
              </a:rPr>
              <a:t>estrategia</a:t>
            </a:r>
            <a:r>
              <a:rPr lang="en-US" sz="1800" dirty="0">
                <a:solidFill>
                  <a:schemeClr val="dk1"/>
                </a:solidFill>
                <a:latin typeface="Calibri"/>
                <a:ea typeface="Calibri"/>
                <a:cs typeface="Calibri"/>
                <a:sym typeface="Calibri"/>
              </a:rPr>
              <a:t> para </a:t>
            </a:r>
            <a:r>
              <a:rPr lang="en-US" sz="1800" dirty="0" err="1">
                <a:solidFill>
                  <a:schemeClr val="dk1"/>
                </a:solidFill>
                <a:latin typeface="Calibri"/>
                <a:ea typeface="Calibri"/>
                <a:cs typeface="Calibri"/>
                <a:sym typeface="Calibri"/>
              </a:rPr>
              <a:t>aprender</a:t>
            </a:r>
            <a:r>
              <a:rPr lang="en-US" sz="1800" dirty="0">
                <a:solidFill>
                  <a:schemeClr val="dk1"/>
                </a:solidFill>
                <a:latin typeface="Calibri"/>
                <a:ea typeface="Calibri"/>
                <a:cs typeface="Calibri"/>
                <a:sym typeface="Calibri"/>
              </a:rPr>
              <a:t> no se </a:t>
            </a:r>
            <a:r>
              <a:rPr lang="en-US" sz="1800" dirty="0" err="1">
                <a:solidFill>
                  <a:schemeClr val="dk1"/>
                </a:solidFill>
                <a:latin typeface="Calibri"/>
                <a:ea typeface="Calibri"/>
                <a:cs typeface="Calibri"/>
                <a:sym typeface="Calibri"/>
              </a:rPr>
              <a:t>basa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en</a:t>
            </a:r>
            <a:r>
              <a:rPr lang="en-US" sz="1800" dirty="0">
                <a:solidFill>
                  <a:schemeClr val="dk1"/>
                </a:solidFill>
                <a:latin typeface="Calibri"/>
                <a:ea typeface="Calibri"/>
                <a:cs typeface="Calibri"/>
                <a:sym typeface="Calibri"/>
              </a:rPr>
              <a:t> la idea de que </a:t>
            </a:r>
            <a:r>
              <a:rPr lang="en-US" sz="1800" dirty="0" err="1">
                <a:solidFill>
                  <a:schemeClr val="dk1"/>
                </a:solidFill>
                <a:latin typeface="Calibri"/>
                <a:ea typeface="Calibri"/>
                <a:cs typeface="Calibri"/>
                <a:sym typeface="Calibri"/>
              </a:rPr>
              <a:t>tengo</a:t>
            </a:r>
            <a:r>
              <a:rPr lang="en-US" sz="1800" dirty="0">
                <a:solidFill>
                  <a:schemeClr val="dk1"/>
                </a:solidFill>
                <a:latin typeface="Calibri"/>
                <a:ea typeface="Calibri"/>
                <a:cs typeface="Calibri"/>
                <a:sym typeface="Calibri"/>
              </a:rPr>
              <a:t> el </a:t>
            </a:r>
            <a:r>
              <a:rPr lang="en-US" sz="1800" dirty="0" err="1">
                <a:solidFill>
                  <a:schemeClr val="dk1"/>
                </a:solidFill>
                <a:latin typeface="Calibri"/>
                <a:ea typeface="Calibri"/>
                <a:cs typeface="Calibri"/>
                <a:sym typeface="Calibri"/>
              </a:rPr>
              <a:t>poder</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mejorarme</a:t>
            </a:r>
            <a:r>
              <a:rPr lang="en-US" sz="1800" dirty="0">
                <a:solidFill>
                  <a:schemeClr val="dk1"/>
                </a:solidFill>
                <a:latin typeface="Calibri"/>
                <a:ea typeface="Calibri"/>
                <a:cs typeface="Calibri"/>
                <a:sym typeface="Calibri"/>
              </a:rPr>
              <a:t> y </a:t>
            </a:r>
            <a:r>
              <a:rPr lang="en-US" sz="1800" dirty="0" err="1">
                <a:solidFill>
                  <a:schemeClr val="dk1"/>
                </a:solidFill>
                <a:latin typeface="Calibri"/>
                <a:ea typeface="Calibri"/>
                <a:cs typeface="Calibri"/>
                <a:sym typeface="Calibri"/>
              </a:rPr>
              <a:t>los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esfuerzos</a:t>
            </a:r>
            <a:r>
              <a:rPr lang="en-US" sz="1800" dirty="0">
                <a:solidFill>
                  <a:schemeClr val="dk1"/>
                </a:solidFill>
                <a:latin typeface="Calibri"/>
                <a:ea typeface="Calibri"/>
                <a:cs typeface="Calibri"/>
                <a:sym typeface="Calibri"/>
              </a:rPr>
              <a:t> para </a:t>
            </a:r>
            <a:r>
              <a:rPr lang="en-US" sz="1800" dirty="0" err="1">
                <a:solidFill>
                  <a:schemeClr val="dk1"/>
                </a:solidFill>
                <a:latin typeface="Calibri"/>
                <a:ea typeface="Calibri"/>
                <a:cs typeface="Calibri"/>
                <a:sym typeface="Calibri"/>
              </a:rPr>
              <a:t>este</a:t>
            </a:r>
            <a:r>
              <a:rPr lang="en-US" sz="1800" dirty="0">
                <a:solidFill>
                  <a:schemeClr val="dk1"/>
                </a:solidFill>
                <a:latin typeface="Calibri"/>
                <a:ea typeface="Calibri"/>
                <a:cs typeface="Calibri"/>
                <a:sym typeface="Calibri"/>
              </a:rPr>
              <a:t> fin no son </a:t>
            </a:r>
            <a:r>
              <a:rPr lang="en-US" sz="1800" dirty="0" err="1">
                <a:solidFill>
                  <a:schemeClr val="dk1"/>
                </a:solidFill>
                <a:latin typeface="Calibri"/>
                <a:ea typeface="Calibri"/>
                <a:cs typeface="Calibri"/>
                <a:sym typeface="Calibri"/>
              </a:rPr>
              <a:t>fructíferos</a:t>
            </a:r>
            <a:r>
              <a:rPr lang="en-US" sz="1800" dirty="0">
                <a:solidFill>
                  <a:schemeClr val="dk1"/>
                </a:solidFill>
                <a:latin typeface="Calibri"/>
                <a:ea typeface="Calibri"/>
                <a:cs typeface="Calibri"/>
                <a:sym typeface="Calibri"/>
              </a:rPr>
              <a: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9"/>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36" name="Google Shape;236;p29"/>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37" name="Google Shape;237;p29"/>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101F50E8-CE80-4952-BB83-A16366670B98}"/>
              </a:ext>
            </a:extLst>
          </p:cNvPr>
          <p:cNvGraphicFramePr>
            <a:graphicFrameLocks noGrp="1"/>
          </p:cNvGraphicFramePr>
          <p:nvPr>
            <p:extLst>
              <p:ext uri="{D42A27DB-BD31-4B8C-83A1-F6EECF244321}">
                <p14:modId xmlns:p14="http://schemas.microsoft.com/office/powerpoint/2010/main" val="3353340109"/>
              </p:ext>
            </p:extLst>
          </p:nvPr>
        </p:nvGraphicFramePr>
        <p:xfrm>
          <a:off x="495178" y="1469230"/>
          <a:ext cx="11416146" cy="5029200"/>
        </p:xfrm>
        <a:graphic>
          <a:graphicData uri="http://schemas.openxmlformats.org/drawingml/2006/table">
            <a:tbl>
              <a:tblPr firstRow="1" bandRow="1">
                <a:tableStyleId>{5C22544A-7EE6-4342-B048-85BDC9FD1C3A}</a:tableStyleId>
              </a:tblPr>
              <a:tblGrid>
                <a:gridCol w="3805382">
                  <a:extLst>
                    <a:ext uri="{9D8B030D-6E8A-4147-A177-3AD203B41FA5}">
                      <a16:colId xmlns:a16="http://schemas.microsoft.com/office/drawing/2014/main" val="2795583283"/>
                    </a:ext>
                  </a:extLst>
                </a:gridCol>
                <a:gridCol w="3805382">
                  <a:extLst>
                    <a:ext uri="{9D8B030D-6E8A-4147-A177-3AD203B41FA5}">
                      <a16:colId xmlns:a16="http://schemas.microsoft.com/office/drawing/2014/main" val="3858449904"/>
                    </a:ext>
                  </a:extLst>
                </a:gridCol>
                <a:gridCol w="3805382">
                  <a:extLst>
                    <a:ext uri="{9D8B030D-6E8A-4147-A177-3AD203B41FA5}">
                      <a16:colId xmlns:a16="http://schemas.microsoft.com/office/drawing/2014/main" val="3430691775"/>
                    </a:ext>
                  </a:extLst>
                </a:gridCol>
              </a:tblGrid>
              <a:tr h="385977">
                <a:tc>
                  <a:txBody>
                    <a:bodyPr/>
                    <a:lstStyle/>
                    <a:p>
                      <a:pPr algn="ctr"/>
                      <a:r>
                        <a:rPr lang="en-GB" sz="2000" dirty="0" err="1">
                          <a:latin typeface="Calibri" panose="020F0502020204030204" pitchFamily="34" charset="0"/>
                          <a:cs typeface="Calibri" panose="020F0502020204030204" pitchFamily="34" charset="0"/>
                        </a:rPr>
                        <a:t>Mapear</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tc>
                  <a:txBody>
                    <a:bodyPr/>
                    <a:lstStyle/>
                    <a:p>
                      <a:pPr algn="ctr"/>
                      <a:r>
                        <a:rPr lang="en-GB" sz="2000" dirty="0" err="1">
                          <a:latin typeface="Calibri" panose="020F0502020204030204" pitchFamily="34" charset="0"/>
                          <a:cs typeface="Calibri" panose="020F0502020204030204" pitchFamily="34" charset="0"/>
                        </a:rPr>
                        <a:t>Puentear</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tc>
                  <a:txBody>
                    <a:bodyPr/>
                    <a:lstStyle/>
                    <a:p>
                      <a:pPr algn="ctr"/>
                      <a:r>
                        <a:rPr lang="en-GB" sz="2000" dirty="0">
                          <a:latin typeface="Calibri" panose="020F0502020204030204" pitchFamily="34" charset="0"/>
                          <a:cs typeface="Calibri" panose="020F0502020204030204" pitchFamily="34" charset="0"/>
                        </a:rPr>
                        <a:t>Co-</a:t>
                      </a:r>
                      <a:r>
                        <a:rPr lang="en-GB" sz="2000" dirty="0" err="1">
                          <a:latin typeface="Calibri" panose="020F0502020204030204" pitchFamily="34" charset="0"/>
                          <a:cs typeface="Calibri" panose="020F0502020204030204" pitchFamily="34" charset="0"/>
                        </a:rPr>
                        <a:t>crear</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B6B"/>
                    </a:solidFill>
                  </a:tcPr>
                </a:tc>
                <a:extLst>
                  <a:ext uri="{0D108BD9-81ED-4DB2-BD59-A6C34878D82A}">
                    <a16:rowId xmlns:a16="http://schemas.microsoft.com/office/drawing/2014/main" val="1371033788"/>
                  </a:ext>
                </a:extLst>
              </a:tr>
              <a:tr h="385977">
                <a:tc>
                  <a:txBody>
                    <a:bodyPr/>
                    <a:lstStyle/>
                    <a:p>
                      <a:r>
                        <a:rPr lang="en-GB" sz="2000" dirty="0" err="1">
                          <a:latin typeface="Calibri" panose="020F0502020204030204" pitchFamily="34" charset="0"/>
                          <a:cs typeface="Calibri" panose="020F0502020204030204" pitchFamily="34" charset="0"/>
                        </a:rPr>
                        <a:t>Discutir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estrategias</a:t>
                      </a:r>
                      <a:r>
                        <a:rPr lang="en-GB" sz="2000" dirty="0">
                          <a:latin typeface="Calibri" panose="020F0502020204030204" pitchFamily="34" charset="0"/>
                          <a:cs typeface="Calibri" panose="020F0502020204030204" pitchFamily="34" charset="0"/>
                        </a:rPr>
                        <a:t> y </a:t>
                      </a:r>
                      <a:r>
                        <a:rPr lang="en-GB" sz="2000" dirty="0" err="1">
                          <a:latin typeface="Calibri" panose="020F0502020204030204" pitchFamily="34" charset="0"/>
                          <a:cs typeface="Calibri" panose="020F0502020204030204" pitchFamily="34" charset="0"/>
                        </a:rPr>
                        <a:t>preferencias</a:t>
                      </a:r>
                      <a:r>
                        <a:rPr lang="en-GB" sz="2000" dirty="0">
                          <a:latin typeface="Calibri" panose="020F0502020204030204" pitchFamily="34" charset="0"/>
                          <a:cs typeface="Calibri" panose="020F0502020204030204" pitchFamily="34" charset="0"/>
                        </a:rPr>
                        <a:t> para </a:t>
                      </a:r>
                      <a:r>
                        <a:rPr lang="en-GB" sz="2000" dirty="0" err="1">
                          <a:latin typeface="Calibri" panose="020F0502020204030204" pitchFamily="34" charset="0"/>
                          <a:cs typeface="Calibri" panose="020F0502020204030204" pitchFamily="34" charset="0"/>
                        </a:rPr>
                        <a:t>aprender</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err="1">
                          <a:latin typeface="Calibri" panose="020F0502020204030204" pitchFamily="34" charset="0"/>
                          <a:cs typeface="Calibri" panose="020F0502020204030204" pitchFamily="34" charset="0"/>
                        </a:rPr>
                        <a:t>Vinculando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estrategias</a:t>
                      </a:r>
                      <a:r>
                        <a:rPr lang="en-GB" sz="2000" dirty="0">
                          <a:latin typeface="Calibri" panose="020F0502020204030204" pitchFamily="34" charset="0"/>
                          <a:cs typeface="Calibri" panose="020F0502020204030204" pitchFamily="34" charset="0"/>
                        </a:rPr>
                        <a:t> al </a:t>
                      </a:r>
                      <a:r>
                        <a:rPr lang="en-GB" sz="2000" dirty="0" err="1">
                          <a:latin typeface="Calibri" panose="020F0502020204030204" pitchFamily="34" charset="0"/>
                          <a:cs typeface="Calibri" panose="020F0502020204030204" pitchFamily="34" charset="0"/>
                        </a:rPr>
                        <a:t>éxito</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latin typeface="Calibri" panose="020F0502020204030204" pitchFamily="34" charset="0"/>
                          <a:cs typeface="Calibri" panose="020F0502020204030204" pitchFamily="34" charset="0"/>
                        </a:rPr>
                        <a:t>Ofrezca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opciones</a:t>
                      </a:r>
                      <a:r>
                        <a:rPr lang="en-GB" sz="2000" dirty="0">
                          <a:latin typeface="Calibri" panose="020F0502020204030204" pitchFamily="34" charset="0"/>
                          <a:cs typeface="Calibri" panose="020F0502020204030204" pitchFamily="34" charset="0"/>
                        </a:rPr>
                        <a:t> y </a:t>
                      </a:r>
                      <a:r>
                        <a:rPr lang="en-GB" sz="2000" dirty="0" err="1">
                          <a:latin typeface="Calibri" panose="020F0502020204030204" pitchFamily="34" charset="0"/>
                          <a:cs typeface="Calibri" panose="020F0502020204030204" pitchFamily="34" charset="0"/>
                        </a:rPr>
                        <a:t>permita</a:t>
                      </a:r>
                      <a:r>
                        <a:rPr lang="en-GB" sz="2000" dirty="0">
                          <a:latin typeface="Calibri" panose="020F0502020204030204" pitchFamily="34" charset="0"/>
                          <a:cs typeface="Calibri" panose="020F0502020204030204" pitchFamily="34" charset="0"/>
                        </a:rPr>
                        <a:t> a </a:t>
                      </a:r>
                      <a:r>
                        <a:rPr lang="en-GB" sz="2000" dirty="0" err="1">
                          <a:latin typeface="Calibri" panose="020F0502020204030204" pitchFamily="34" charset="0"/>
                          <a:cs typeface="Calibri" panose="020F0502020204030204" pitchFamily="34" charset="0"/>
                        </a:rPr>
                        <a:t>los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alumnos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elegir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una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combinación</a:t>
                      </a:r>
                      <a:r>
                        <a:rPr lang="en-GB" sz="2000" dirty="0">
                          <a:latin typeface="Calibri" panose="020F0502020204030204" pitchFamily="34" charset="0"/>
                          <a:cs typeface="Calibri" panose="020F0502020204030204" pitchFamily="34" charset="0"/>
                        </a:rPr>
                        <a:t> de </a:t>
                      </a:r>
                      <a:r>
                        <a:rPr lang="en-GB" sz="2000" dirty="0" err="1">
                          <a:latin typeface="Calibri" panose="020F0502020204030204" pitchFamily="34" charset="0"/>
                          <a:cs typeface="Calibri" panose="020F0502020204030204" pitchFamily="34" charset="0"/>
                        </a:rPr>
                        <a:t>estrategias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torno</a:t>
                      </a:r>
                      <a:r>
                        <a:rPr lang="en-GB" sz="2000" dirty="0">
                          <a:latin typeface="Calibri" panose="020F0502020204030204" pitchFamily="34" charset="0"/>
                          <a:cs typeface="Calibri" panose="020F0502020204030204" pitchFamily="34" charset="0"/>
                        </a:rPr>
                        <a:t> a sus </a:t>
                      </a:r>
                      <a:r>
                        <a:rPr lang="en-GB" sz="2000" dirty="0" err="1">
                          <a:latin typeface="Calibri" panose="020F0502020204030204" pitchFamily="34" charset="0"/>
                          <a:cs typeface="Calibri" panose="020F0502020204030204" pitchFamily="34" charset="0"/>
                        </a:rPr>
                        <a:t>preferencias</a:t>
                      </a:r>
                      <a:r>
                        <a:rPr lang="en-GB" sz="2000" dirty="0">
                          <a:latin typeface="Calibri" panose="020F0502020204030204" pitchFamily="34" charset="0"/>
                          <a:cs typeface="Calibri" panose="020F0502020204030204" pitchFamily="34" charset="0"/>
                        </a:rPr>
                        <a:t> de </a:t>
                      </a:r>
                      <a:r>
                        <a:rPr lang="en-GB" sz="2000" dirty="0" err="1">
                          <a:latin typeface="Calibri" panose="020F0502020204030204" pitchFamily="34" charset="0"/>
                          <a:cs typeface="Calibri" panose="020F0502020204030204" pitchFamily="34" charset="0"/>
                        </a:rPr>
                        <a:t>clase</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300744"/>
                  </a:ext>
                </a:extLst>
              </a:tr>
              <a:tr h="385977">
                <a:tc>
                  <a:txBody>
                    <a:bodyPr/>
                    <a:lstStyle/>
                    <a:p>
                      <a:r>
                        <a:rPr lang="en-GB" sz="2000" dirty="0" err="1">
                          <a:latin typeface="Calibri" panose="020F0502020204030204" pitchFamily="34" charset="0"/>
                          <a:cs typeface="Calibri" panose="020F0502020204030204" pitchFamily="34" charset="0"/>
                        </a:rPr>
                        <a:t>Preguntas</a:t>
                      </a:r>
                      <a:r>
                        <a:rPr lang="en-GB" sz="2000" dirty="0">
                          <a:latin typeface="Calibri" panose="020F0502020204030204" pitchFamily="34" charset="0"/>
                          <a:cs typeface="Calibri" panose="020F0502020204030204" pitchFamily="34" charset="0"/>
                        </a:rPr>
                        <a:t> para </a:t>
                      </a:r>
                      <a:r>
                        <a:rPr lang="en-GB" sz="2000" dirty="0" err="1">
                          <a:latin typeface="Calibri" panose="020F0502020204030204" pitchFamily="34" charset="0"/>
                          <a:cs typeface="Calibri" panose="020F0502020204030204" pitchFamily="34" charset="0"/>
                        </a:rPr>
                        <a:t>obtener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más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información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sobre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experiencias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esfuerzo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recompensa</a:t>
                      </a:r>
                      <a:r>
                        <a:rPr lang="en-GB" sz="2000" dirty="0">
                          <a:latin typeface="Calibri" panose="020F0502020204030204" pitchFamily="34" charset="0"/>
                          <a:cs typeface="Calibri" panose="020F0502020204030204" pitchFamily="34" charset="0"/>
                        </a:rPr>
                        <a:t> y </a:t>
                      </a:r>
                      <a:r>
                        <a:rPr lang="en-GB" sz="2000" dirty="0" err="1">
                          <a:latin typeface="Calibri" panose="020F0502020204030204" pitchFamily="34" charset="0"/>
                          <a:cs typeface="Calibri" panose="020F0502020204030204" pitchFamily="34" charset="0"/>
                        </a:rPr>
                        <a:t>resultados</a:t>
                      </a:r>
                      <a:r>
                        <a:rPr lang="en-GB" sz="2000"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latin typeface="Calibri" panose="020F0502020204030204" pitchFamily="34" charset="0"/>
                          <a:cs typeface="Calibri" panose="020F0502020204030204" pitchFamily="34" charset="0"/>
                        </a:rPr>
                        <a:t>Escuchando</a:t>
                      </a:r>
                      <a:r>
                        <a:rPr lang="en-GB" sz="2000" dirty="0">
                          <a:latin typeface="Calibri" panose="020F0502020204030204" pitchFamily="34" charset="0"/>
                          <a:cs typeface="Calibri" panose="020F0502020204030204" pitchFamily="34" charset="0"/>
                        </a:rPr>
                        <a:t> antes de </a:t>
                      </a:r>
                      <a:r>
                        <a:rPr lang="en-GB" sz="2000" dirty="0" err="1">
                          <a:latin typeface="Calibri" panose="020F0502020204030204" pitchFamily="34" charset="0"/>
                          <a:cs typeface="Calibri" panose="020F0502020204030204" pitchFamily="34" charset="0"/>
                        </a:rPr>
                        <a:t>decir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Aclarando</a:t>
                      </a:r>
                      <a:r>
                        <a:rPr lang="en-GB" sz="2000" dirty="0">
                          <a:latin typeface="Calibri" panose="020F0502020204030204" pitchFamily="34" charset="0"/>
                          <a:cs typeface="Calibri" panose="020F0502020204030204" pitchFamily="34" charset="0"/>
                        </a:rPr>
                        <a:t> antes de </a:t>
                      </a:r>
                      <a:r>
                        <a:rPr lang="en-GB" sz="2000" dirty="0" err="1">
                          <a:latin typeface="Calibri" panose="020F0502020204030204" pitchFamily="34" charset="0"/>
                          <a:cs typeface="Calibri" panose="020F0502020204030204" pitchFamily="34" charset="0"/>
                        </a:rPr>
                        <a:t>preguntar</a:t>
                      </a:r>
                      <a:r>
                        <a:rPr lang="en-GB" sz="2000"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latin typeface="Calibri" panose="020F0502020204030204" pitchFamily="34" charset="0"/>
                          <a:cs typeface="Calibri" panose="020F0502020204030204" pitchFamily="34" charset="0"/>
                        </a:rPr>
                        <a:t>Cree </a:t>
                      </a:r>
                      <a:r>
                        <a:rPr lang="en-GB" sz="2000" dirty="0" err="1">
                          <a:latin typeface="Calibri" panose="020F0502020204030204" pitchFamily="34" charset="0"/>
                          <a:cs typeface="Calibri" panose="020F0502020204030204" pitchFamily="34" charset="0"/>
                        </a:rPr>
                        <a:t>acuerdos</a:t>
                      </a:r>
                      <a:r>
                        <a:rPr lang="en-GB" sz="2000" dirty="0">
                          <a:latin typeface="Calibri" panose="020F0502020204030204" pitchFamily="34" charset="0"/>
                          <a:cs typeface="Calibri" panose="020F0502020204030204" pitchFamily="34" charset="0"/>
                        </a:rPr>
                        <a:t> de </a:t>
                      </a:r>
                      <a:r>
                        <a:rPr lang="en-GB" sz="2000" dirty="0" err="1">
                          <a:latin typeface="Calibri" panose="020F0502020204030204" pitchFamily="34" charset="0"/>
                          <a:cs typeface="Calibri" panose="020F0502020204030204" pitchFamily="34" charset="0"/>
                        </a:rPr>
                        <a:t>clase</a:t>
                      </a:r>
                      <a:r>
                        <a:rPr lang="en-GB" sz="2000" dirty="0">
                          <a:latin typeface="Calibri" panose="020F0502020204030204" pitchFamily="34" charset="0"/>
                          <a:cs typeface="Calibri" panose="020F0502020204030204" pitchFamily="34" charset="0"/>
                        </a:rPr>
                        <a:t> y </a:t>
                      </a:r>
                      <a:r>
                        <a:rPr lang="en-GB" sz="2000" dirty="0" err="1">
                          <a:latin typeface="Calibri" panose="020F0502020204030204" pitchFamily="34" charset="0"/>
                          <a:cs typeface="Calibri" panose="020F0502020204030204" pitchFamily="34" charset="0"/>
                        </a:rPr>
                        <a:t>refiérase</a:t>
                      </a:r>
                      <a:r>
                        <a:rPr lang="en-GB" sz="2000" dirty="0">
                          <a:latin typeface="Calibri" panose="020F0502020204030204" pitchFamily="34" charset="0"/>
                          <a:cs typeface="Calibri" panose="020F0502020204030204" pitchFamily="34" charset="0"/>
                        </a:rPr>
                        <a:t> a </a:t>
                      </a:r>
                      <a:r>
                        <a:rPr lang="en-GB" sz="2000" dirty="0" err="1">
                          <a:latin typeface="Calibri" panose="020F0502020204030204" pitchFamily="34" charset="0"/>
                          <a:cs typeface="Calibri" panose="020F0502020204030204" pitchFamily="34" charset="0"/>
                        </a:rPr>
                        <a:t>ellos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regularmente</a:t>
                      </a:r>
                      <a:r>
                        <a:rPr lang="en-GB" sz="2000" dirty="0">
                          <a:latin typeface="Calibri" panose="020F0502020204030204" pitchFamily="34" charset="0"/>
                          <a:cs typeface="Calibri" panose="020F0502020204030204" pitchFamily="34" charset="0"/>
                        </a:rPr>
                        <a:t>. Revise el </a:t>
                      </a:r>
                      <a:r>
                        <a:rPr lang="en-GB" sz="2000" dirty="0" err="1">
                          <a:latin typeface="Calibri" panose="020F0502020204030204" pitchFamily="34" charset="0"/>
                          <a:cs typeface="Calibri" panose="020F0502020204030204" pitchFamily="34" charset="0"/>
                        </a:rPr>
                        <a:t>éxito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periódicamente</a:t>
                      </a:r>
                      <a:r>
                        <a:rPr lang="en-GB" sz="2000" dirty="0">
                          <a:latin typeface="Calibri" panose="020F0502020204030204" pitchFamily="34" charset="0"/>
                          <a:cs typeface="Calibri" panose="020F0502020204030204" pitchFamily="34" charset="0"/>
                        </a:rPr>
                        <a:t> y </a:t>
                      </a:r>
                      <a:r>
                        <a:rPr lang="en-GB" sz="2000" dirty="0" err="1">
                          <a:latin typeface="Calibri" panose="020F0502020204030204" pitchFamily="34" charset="0"/>
                          <a:cs typeface="Calibri" panose="020F0502020204030204" pitchFamily="34" charset="0"/>
                        </a:rPr>
                        <a:t>redefina</a:t>
                      </a:r>
                      <a:r>
                        <a:rPr lang="en-GB" sz="2000" dirty="0">
                          <a:latin typeface="Calibri" panose="020F0502020204030204" pitchFamily="34" charset="0"/>
                          <a:cs typeface="Calibri" panose="020F0502020204030204" pitchFamily="34" charset="0"/>
                        </a:rPr>
                        <a:t> el plan </a:t>
                      </a:r>
                      <a:r>
                        <a:rPr lang="en-GB" sz="2000" dirty="0" err="1">
                          <a:latin typeface="Calibri" panose="020F0502020204030204" pitchFamily="34" charset="0"/>
                          <a:cs typeface="Calibri" panose="020F0502020204030204" pitchFamily="34" charset="0"/>
                        </a:rPr>
                        <a:t>donde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corresponda</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5192806"/>
                  </a:ext>
                </a:extLst>
              </a:tr>
              <a:tr h="385977">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latin typeface="Calibri" panose="020F0502020204030204" pitchFamily="34" charset="0"/>
                          <a:cs typeface="Calibri" panose="020F0502020204030204" pitchFamily="34" charset="0"/>
                        </a:rPr>
                        <a:t>Proporcione</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refuerzo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positivo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sobre</a:t>
                      </a:r>
                      <a:r>
                        <a:rPr lang="en-GB" sz="2000" dirty="0">
                          <a:latin typeface="Calibri" panose="020F0502020204030204" pitchFamily="34" charset="0"/>
                          <a:cs typeface="Calibri" panose="020F0502020204030204" pitchFamily="34" charset="0"/>
                        </a:rPr>
                        <a:t> lo que </a:t>
                      </a:r>
                      <a:r>
                        <a:rPr lang="en-GB" sz="2000" dirty="0" err="1">
                          <a:latin typeface="Calibri" panose="020F0502020204030204" pitchFamily="34" charset="0"/>
                          <a:cs typeface="Calibri" panose="020F0502020204030204" pitchFamily="34" charset="0"/>
                        </a:rPr>
                        <a:t>los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alumnos</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pueden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hacer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lugar</a:t>
                      </a:r>
                      <a:r>
                        <a:rPr lang="en-GB" sz="2000" dirty="0">
                          <a:latin typeface="Calibri" panose="020F0502020204030204" pitchFamily="34" charset="0"/>
                          <a:cs typeface="Calibri" panose="020F0502020204030204" pitchFamily="34" charset="0"/>
                        </a:rPr>
                        <a:t> de lo que no </a:t>
                      </a:r>
                      <a:r>
                        <a:rPr lang="en-GB" sz="2000" dirty="0" err="1">
                          <a:latin typeface="Calibri" panose="020F0502020204030204" pitchFamily="34" charset="0"/>
                          <a:cs typeface="Calibri" panose="020F0502020204030204" pitchFamily="34" charset="0"/>
                        </a:rPr>
                        <a:t>pueden</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hacer</a:t>
                      </a:r>
                      <a:r>
                        <a:rPr lang="en-GB" sz="2000"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8934595"/>
                  </a:ext>
                </a:extLst>
              </a:tr>
              <a:tr h="169077">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err="1">
                          <a:latin typeface="Calibri" panose="020F0502020204030204" pitchFamily="34" charset="0"/>
                          <a:cs typeface="Calibri" panose="020F0502020204030204" pitchFamily="34" charset="0"/>
                        </a:rPr>
                        <a:t>Mostrar</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empatía</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por</a:t>
                      </a:r>
                      <a:r>
                        <a:rPr lang="en-GB" sz="2000" dirty="0">
                          <a:latin typeface="Calibri" panose="020F0502020204030204" pitchFamily="34" charset="0"/>
                          <a:cs typeface="Calibri" panose="020F0502020204030204" pitchFamily="34" charset="0"/>
                        </a:rPr>
                        <a:t> las </a:t>
                      </a:r>
                      <a:r>
                        <a:rPr lang="en-GB" sz="2000" dirty="0" err="1">
                          <a:latin typeface="Calibri" panose="020F0502020204030204" pitchFamily="34" charset="0"/>
                          <a:cs typeface="Calibri" panose="020F0502020204030204" pitchFamily="34" charset="0"/>
                        </a:rPr>
                        <a:t>preferencias</a:t>
                      </a:r>
                      <a:r>
                        <a:rPr lang="en-GB" sz="2000" dirty="0">
                          <a:latin typeface="Calibri" panose="020F0502020204030204" pitchFamily="34" charset="0"/>
                          <a:cs typeface="Calibri" panose="020F0502020204030204" pitchFamily="34" charset="0"/>
                        </a:rPr>
                        <a:t> del </a:t>
                      </a:r>
                      <a:r>
                        <a:rPr lang="en-GB" sz="2000" dirty="0" err="1">
                          <a:latin typeface="Calibri" panose="020F0502020204030204" pitchFamily="34" charset="0"/>
                          <a:cs typeface="Calibri" panose="020F0502020204030204" pitchFamily="34" charset="0"/>
                        </a:rPr>
                        <a:t>alumno</a:t>
                      </a:r>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12065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4"/>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96" name="Google Shape;96;p14"/>
          <p:cNvSpPr txBox="1"/>
          <p:nvPr/>
        </p:nvSpPr>
        <p:spPr>
          <a:xfrm>
            <a:off x="1427162" y="2327275"/>
            <a:ext cx="8247062" cy="1985962"/>
          </a:xfrm>
          <a:prstGeom prst="rect">
            <a:avLst/>
          </a:prstGeom>
          <a:noFill/>
          <a:ln>
            <a:noFill/>
          </a:ln>
        </p:spPr>
        <p:txBody>
          <a:bodyPr spcFirstLastPara="1" wrap="square" lIns="91425" tIns="45700" rIns="91425" bIns="45700" anchor="t" anchorCtr="0">
            <a:noAutofit/>
          </a:bodyPr>
          <a:lstStyle/>
          <a:p>
            <a:pPr lvl="0"/>
            <a:r>
              <a:rPr lang="en-US" sz="2000" b="1" u="sng" dirty="0">
                <a:solidFill>
                  <a:schemeClr val="dk1"/>
                </a:solidFill>
                <a:latin typeface="Calibri"/>
                <a:ea typeface="Calibri"/>
                <a:cs typeface="Calibri"/>
                <a:sym typeface="Calibri"/>
              </a:rPr>
              <a:t>OBJETIVO</a:t>
            </a:r>
          </a:p>
          <a:p>
            <a:pPr lvl="0"/>
            <a:endParaRPr lang="en-US" sz="2000" b="1" u="sng" dirty="0">
              <a:solidFill>
                <a:schemeClr val="dk1"/>
              </a:solidFill>
              <a:latin typeface="Calibri"/>
              <a:ea typeface="Calibri"/>
              <a:cs typeface="Calibri"/>
              <a:sym typeface="Calibri"/>
            </a:endParaRPr>
          </a:p>
          <a:p>
            <a:pPr lvl="0"/>
            <a:r>
              <a:rPr lang="en-US" sz="2000" dirty="0">
                <a:solidFill>
                  <a:schemeClr val="dk1"/>
                </a:solidFill>
                <a:latin typeface="Calibri"/>
                <a:ea typeface="Calibri"/>
                <a:cs typeface="Calibri"/>
                <a:sym typeface="Calibri"/>
              </a:rPr>
              <a:t>El </a:t>
            </a:r>
            <a:r>
              <a:rPr lang="en-US" sz="2000" dirty="0" err="1">
                <a:solidFill>
                  <a:schemeClr val="dk1"/>
                </a:solidFill>
                <a:latin typeface="Calibri"/>
                <a:ea typeface="Calibri"/>
                <a:cs typeface="Calibri"/>
                <a:sym typeface="Calibri"/>
              </a:rPr>
              <a:t>objetivo</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tema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profesores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idiomas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comprendan</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diferentes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puedan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tener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creen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sensibilidad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hacia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diferencias</a:t>
            </a:r>
            <a:r>
              <a:rPr lang="en-US" sz="2000" dirty="0">
                <a:solidFill>
                  <a:schemeClr val="dk1"/>
                </a:solidFill>
                <a:latin typeface="Calibri"/>
                <a:ea typeface="Calibri"/>
                <a:cs typeface="Calibri"/>
                <a:sym typeface="Calibri"/>
              </a:rPr>
              <a:t>.</a:t>
            </a:r>
            <a:endParaRPr sz="2000" i="0" dirty="0">
              <a:solidFill>
                <a:schemeClr val="dk1"/>
              </a:solidFill>
              <a:latin typeface="Calibri"/>
              <a:ea typeface="Calibri"/>
              <a:cs typeface="Calibri"/>
              <a:sym typeface="Calibri"/>
            </a:endParaRPr>
          </a:p>
        </p:txBody>
      </p:sp>
      <p:pic>
        <p:nvPicPr>
          <p:cNvPr id="97" name="Google Shape;97;p14"/>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98" name="Google Shape;98;p14"/>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312389" y="1641672"/>
            <a:ext cx="12667250" cy="2913618"/>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44487" y="4668103"/>
            <a:ext cx="11447365" cy="111125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"No </a:t>
            </a:r>
            <a:r>
              <a:rPr lang="en-US" sz="2000" i="1" dirty="0" err="1">
                <a:solidFill>
                  <a:schemeClr val="dk1"/>
                </a:solidFill>
                <a:latin typeface="Calibri"/>
                <a:ea typeface="Calibri"/>
                <a:cs typeface="Calibri"/>
                <a:sym typeface="Calibri"/>
              </a:rPr>
              <a:t>estoy</a:t>
            </a:r>
            <a:r>
              <a:rPr lang="en-US" sz="2000" i="1" dirty="0">
                <a:solidFill>
                  <a:schemeClr val="dk1"/>
                </a:solidFill>
                <a:latin typeface="Calibri"/>
                <a:ea typeface="Calibri"/>
                <a:cs typeface="Calibri"/>
                <a:sym typeface="Calibri"/>
              </a:rPr>
              <a:t> tan </a:t>
            </a:r>
            <a:r>
              <a:rPr lang="en-US" sz="2000" i="1" dirty="0" err="1">
                <a:solidFill>
                  <a:schemeClr val="dk1"/>
                </a:solidFill>
                <a:latin typeface="Calibri"/>
                <a:ea typeface="Calibri"/>
                <a:cs typeface="Calibri"/>
                <a:sym typeface="Calibri"/>
              </a:rPr>
              <a:t>motivado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verano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hace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calor</a:t>
            </a:r>
            <a:r>
              <a:rPr lang="en-US" sz="2000" i="1" dirty="0">
                <a:solidFill>
                  <a:schemeClr val="dk1"/>
                </a:solidFill>
                <a:latin typeface="Calibri"/>
                <a:ea typeface="Calibri"/>
                <a:cs typeface="Calibri"/>
                <a:sym typeface="Calibri"/>
              </a:rPr>
              <a:t>. Soy </a:t>
            </a:r>
            <a:r>
              <a:rPr lang="en-US" sz="2000" i="1" dirty="0" err="1">
                <a:solidFill>
                  <a:schemeClr val="dk1"/>
                </a:solidFill>
                <a:latin typeface="Calibri"/>
                <a:ea typeface="Calibri"/>
                <a:cs typeface="Calibri"/>
                <a:sym typeface="Calibri"/>
              </a:rPr>
              <a:t>más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productivo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invierno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hace</a:t>
            </a:r>
            <a:r>
              <a:rPr lang="en-US" sz="2000" i="1" dirty="0">
                <a:solidFill>
                  <a:schemeClr val="dk1"/>
                </a:solidFill>
                <a:latin typeface="Calibri"/>
                <a:ea typeface="Calibri"/>
                <a:cs typeface="Calibri"/>
                <a:sym typeface="Calibri"/>
              </a:rPr>
              <a:t> mal </a:t>
            </a:r>
            <a:r>
              <a:rPr lang="en-US" sz="2000" i="1" dirty="0" err="1">
                <a:solidFill>
                  <a:schemeClr val="dk1"/>
                </a:solidFill>
                <a:latin typeface="Calibri"/>
                <a:ea typeface="Calibri"/>
                <a:cs typeface="Calibri"/>
                <a:sym typeface="Calibri"/>
              </a:rPr>
              <a:t>tiempo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afuera</a:t>
            </a:r>
            <a:r>
              <a:rPr lang="en-US" sz="2000" i="1" dirty="0">
                <a:solidFill>
                  <a:schemeClr val="dk1"/>
                </a:solidFill>
                <a:latin typeface="Calibri"/>
                <a:ea typeface="Calibri"/>
                <a:cs typeface="Calibri"/>
                <a:sym typeface="Calibri"/>
              </a:rPr>
              <a:t>. Ese </a:t>
            </a:r>
            <a:r>
              <a:rPr lang="en-US" sz="2000" i="1" dirty="0" err="1">
                <a:solidFill>
                  <a:schemeClr val="dk1"/>
                </a:solidFill>
                <a:latin typeface="Calibri"/>
                <a:ea typeface="Calibri"/>
                <a:cs typeface="Calibri"/>
                <a:sym typeface="Calibri"/>
              </a:rPr>
              <a:t>es</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momento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que </a:t>
            </a:r>
            <a:r>
              <a:rPr lang="en-US" sz="2000" i="1" dirty="0" err="1">
                <a:solidFill>
                  <a:schemeClr val="dk1"/>
                </a:solidFill>
                <a:latin typeface="Calibri"/>
                <a:ea typeface="Calibri"/>
                <a:cs typeface="Calibri"/>
                <a:sym typeface="Calibri"/>
              </a:rPr>
              <a:t>estudio</a:t>
            </a:r>
            <a:r>
              <a:rPr lang="en-US" sz="2000" i="1" dirty="0">
                <a:solidFill>
                  <a:schemeClr val="dk1"/>
                </a:solidFill>
                <a:latin typeface="Calibri"/>
                <a:ea typeface="Calibri"/>
                <a:cs typeface="Calibri"/>
                <a:sym typeface="Calibri"/>
              </a:rPr>
              <a:t> lo </a:t>
            </a:r>
            <a:r>
              <a:rPr lang="en-US" sz="2000" i="1" dirty="0" err="1">
                <a:solidFill>
                  <a:schemeClr val="dk1"/>
                </a:solidFill>
                <a:latin typeface="Calibri"/>
                <a:ea typeface="Calibri"/>
                <a:cs typeface="Calibri"/>
                <a:sym typeface="Calibri"/>
              </a:rPr>
              <a:t>mejor</a:t>
            </a:r>
            <a:r>
              <a:rPr lang="en-US" sz="2000" i="1" dirty="0">
                <a:solidFill>
                  <a:schemeClr val="dk1"/>
                </a:solidFill>
                <a:latin typeface="Calibri"/>
                <a:ea typeface="Calibri"/>
                <a:cs typeface="Calibri"/>
                <a:sym typeface="Calibri"/>
              </a:rPr>
              <a:t> ".</a:t>
            </a:r>
            <a:endParaRPr sz="2000" b="0" i="1" u="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50"/>
            <a:ext cx="11447365" cy="1111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a:solidFill>
                  <a:schemeClr val="dk1"/>
                </a:solidFill>
                <a:latin typeface="Calibri"/>
                <a:cs typeface="Calibri"/>
                <a:sym typeface="Calibri"/>
              </a:rPr>
              <a:t>Este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muy</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consciente</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factores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ambientales</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pueden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hacer</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aprenda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manera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más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efectiva</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dice </a:t>
            </a:r>
            <a:r>
              <a:rPr lang="en-US" sz="2000" i="1" dirty="0" err="1">
                <a:solidFill>
                  <a:schemeClr val="dk1"/>
                </a:solidFill>
                <a:latin typeface="Calibri"/>
                <a:cs typeface="Calibri"/>
                <a:sym typeface="Calibri"/>
              </a:rPr>
              <a:t>algo</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sugiera</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esto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positivo</a:t>
            </a:r>
            <a:r>
              <a:rPr lang="en-US" sz="2000" i="1" dirty="0">
                <a:solidFill>
                  <a:schemeClr val="dk1"/>
                </a:solidFill>
                <a:latin typeface="Calibri"/>
                <a:cs typeface="Calibri"/>
                <a:sym typeface="Calibri"/>
              </a:rPr>
              <a:t> o </a:t>
            </a:r>
            <a:r>
              <a:rPr lang="en-US" sz="2000" i="1" dirty="0" err="1">
                <a:solidFill>
                  <a:schemeClr val="dk1"/>
                </a:solidFill>
                <a:latin typeface="Calibri"/>
                <a:cs typeface="Calibri"/>
                <a:sym typeface="Calibri"/>
              </a:rPr>
              <a:t>negativo</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mapear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esto</a:t>
            </a:r>
            <a:r>
              <a:rPr lang="en-US" sz="2000" i="1" dirty="0">
                <a:solidFill>
                  <a:schemeClr val="dk1"/>
                </a:solidFill>
                <a:latin typeface="Calibri"/>
                <a:cs typeface="Calibri"/>
                <a:sym typeface="Calibri"/>
              </a:rPr>
              <a:t> con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uso</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técnicas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preguntas</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explorar</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esfuerzo</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dedica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resultados</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sus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reflexiones</a:t>
            </a:r>
            <a:r>
              <a:rPr lang="en-US" sz="2000" i="1" dirty="0">
                <a:solidFill>
                  <a:schemeClr val="dk1"/>
                </a:solidFill>
                <a:latin typeface="Calibri"/>
                <a:cs typeface="Calibri"/>
                <a:sym typeface="Calibri"/>
              </a:rPr>
              <a:t> al </a:t>
            </a:r>
            <a:r>
              <a:rPr lang="en-US" sz="2000" i="1" dirty="0" err="1">
                <a:solidFill>
                  <a:schemeClr val="dk1"/>
                </a:solidFill>
                <a:latin typeface="Calibri"/>
                <a:cs typeface="Calibri"/>
                <a:sym typeface="Calibri"/>
              </a:rPr>
              <a:t>respecto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ayudarían</a:t>
            </a:r>
            <a:r>
              <a:rPr lang="en-US" sz="2000" i="1" dirty="0">
                <a:solidFill>
                  <a:schemeClr val="dk1"/>
                </a:solidFill>
                <a:latin typeface="Calibri"/>
                <a:cs typeface="Calibri"/>
                <a:sym typeface="Calibri"/>
              </a:rPr>
              <a:t> al maestro a </a:t>
            </a:r>
            <a:r>
              <a:rPr lang="en-US" sz="2000" i="1" dirty="0" err="1">
                <a:solidFill>
                  <a:schemeClr val="dk1"/>
                </a:solidFill>
                <a:latin typeface="Calibri"/>
                <a:cs typeface="Calibri"/>
                <a:sym typeface="Calibri"/>
              </a:rPr>
              <a:t>comprender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cómo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aplica</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conciencia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sí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mismo</a:t>
            </a:r>
            <a:r>
              <a:rPr lang="en-US" sz="2000" i="1" dirty="0">
                <a:solidFill>
                  <a:schemeClr val="dk1"/>
                </a:solidFill>
                <a:latin typeface="Calibri"/>
                <a:cs typeface="Calibri"/>
                <a:sym typeface="Calibri"/>
              </a:rPr>
              <a:t>.</a:t>
            </a:r>
            <a:endParaRPr sz="200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92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312389" y="1611847"/>
            <a:ext cx="11760439" cy="2862322"/>
          </a:xfrm>
          <a:prstGeom prst="rect">
            <a:avLst/>
          </a:prstGeom>
        </p:spPr>
        <p:txBody>
          <a:bodyPr wrap="squar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p:txBody>
      </p:sp>
      <p:sp>
        <p:nvSpPr>
          <p:cNvPr id="8" name="Google Shape;246;p30">
            <a:extLst>
              <a:ext uri="{FF2B5EF4-FFF2-40B4-BE49-F238E27FC236}">
                <a16:creationId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era </a:t>
            </a:r>
            <a:r>
              <a:rPr lang="en-US" sz="2000" i="1" dirty="0" err="1">
                <a:solidFill>
                  <a:schemeClr val="dk1"/>
                </a:solidFill>
                <a:latin typeface="Calibri"/>
                <a:ea typeface="Calibri"/>
                <a:cs typeface="Calibri"/>
                <a:sym typeface="Calibri"/>
              </a:rPr>
              <a:t>joven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tenía</a:t>
            </a:r>
            <a:r>
              <a:rPr lang="en-US" sz="2000" i="1" dirty="0">
                <a:solidFill>
                  <a:schemeClr val="dk1"/>
                </a:solidFill>
                <a:latin typeface="Calibri"/>
                <a:ea typeface="Calibri"/>
                <a:cs typeface="Calibri"/>
                <a:sym typeface="Calibri"/>
              </a:rPr>
              <a:t> un amigo </a:t>
            </a:r>
            <a:r>
              <a:rPr lang="en-US" sz="2000" i="1" dirty="0" err="1">
                <a:solidFill>
                  <a:schemeClr val="dk1"/>
                </a:solidFill>
                <a:latin typeface="Calibri"/>
                <a:ea typeface="Calibri"/>
                <a:cs typeface="Calibri"/>
                <a:sym typeface="Calibri"/>
              </a:rPr>
              <a:t>por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correspondencia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inglés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Fue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agradable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porque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pudimos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escribirnos</a:t>
            </a:r>
            <a:r>
              <a:rPr lang="en-US" sz="2000" i="1" dirty="0">
                <a:solidFill>
                  <a:schemeClr val="dk1"/>
                </a:solidFill>
                <a:latin typeface="Calibri"/>
                <a:ea typeface="Calibri"/>
                <a:cs typeface="Calibri"/>
                <a:sym typeface="Calibri"/>
              </a:rPr>
              <a:t> y </a:t>
            </a:r>
            <a:r>
              <a:rPr lang="en-US" sz="2000" i="1" dirty="0" err="1">
                <a:solidFill>
                  <a:schemeClr val="dk1"/>
                </a:solidFill>
                <a:latin typeface="Calibri"/>
                <a:ea typeface="Calibri"/>
                <a:cs typeface="Calibri"/>
                <a:sym typeface="Calibri"/>
              </a:rPr>
              <a:t>puedes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pensar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lo que </a:t>
            </a:r>
            <a:r>
              <a:rPr lang="en-US" sz="2000" i="1" dirty="0" err="1">
                <a:solidFill>
                  <a:schemeClr val="dk1"/>
                </a:solidFill>
                <a:latin typeface="Calibri"/>
                <a:ea typeface="Calibri"/>
                <a:cs typeface="Calibri"/>
                <a:sym typeface="Calibri"/>
              </a:rPr>
              <a:t>quieres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decir</a:t>
            </a:r>
            <a:r>
              <a:rPr lang="en-US" sz="2000" i="1" dirty="0">
                <a:solidFill>
                  <a:schemeClr val="dk1"/>
                </a:solidFill>
                <a:latin typeface="Calibri"/>
                <a:ea typeface="Calibri"/>
                <a:cs typeface="Calibri"/>
                <a:sym typeface="Calibri"/>
              </a:rPr>
              <a:t> con </a:t>
            </a:r>
            <a:r>
              <a:rPr lang="en-US" sz="2000" i="1" dirty="0" err="1">
                <a:solidFill>
                  <a:schemeClr val="dk1"/>
                </a:solidFill>
                <a:latin typeface="Calibri"/>
                <a:ea typeface="Calibri"/>
                <a:cs typeface="Calibri"/>
                <a:sym typeface="Calibri"/>
              </a:rPr>
              <a:t>más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detalle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Disfruto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leyendo</a:t>
            </a:r>
            <a:r>
              <a:rPr lang="en-US" sz="2000" i="1" dirty="0">
                <a:solidFill>
                  <a:schemeClr val="dk1"/>
                </a:solidFill>
                <a:latin typeface="Calibri"/>
                <a:ea typeface="Calibri"/>
                <a:cs typeface="Calibri"/>
                <a:sym typeface="Calibri"/>
              </a:rPr>
              <a:t> las cartas </a:t>
            </a:r>
            <a:r>
              <a:rPr lang="en-US" sz="2000" i="1" dirty="0" err="1">
                <a:solidFill>
                  <a:schemeClr val="dk1"/>
                </a:solidFill>
                <a:latin typeface="Calibri"/>
                <a:ea typeface="Calibri"/>
                <a:cs typeface="Calibri"/>
                <a:sym typeface="Calibri"/>
              </a:rPr>
              <a:t>incluso</a:t>
            </a:r>
            <a:r>
              <a:rPr lang="en-US" sz="2000" i="1" dirty="0">
                <a:solidFill>
                  <a:schemeClr val="dk1"/>
                </a:solidFill>
                <a:latin typeface="Calibri"/>
                <a:ea typeface="Calibri"/>
                <a:cs typeface="Calibri"/>
                <a:sym typeface="Calibri"/>
              </a:rPr>
              <a:t> hoy! ”</a:t>
            </a:r>
            <a:endParaRPr dirty="0"/>
          </a:p>
        </p:txBody>
      </p:sp>
    </p:spTree>
    <p:extLst>
      <p:ext uri="{BB962C8B-B14F-4D97-AF65-F5344CB8AC3E}">
        <p14:creationId xmlns:p14="http://schemas.microsoft.com/office/powerpoint/2010/main" val="255625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un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está</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reflexionando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positivamente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sobre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experiencia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pasada</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tiene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buenos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recuerdos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tener</a:t>
            </a:r>
            <a:r>
              <a:rPr lang="en-US" sz="2000" i="1" dirty="0">
                <a:solidFill>
                  <a:schemeClr val="dk1"/>
                </a:solidFill>
                <a:latin typeface="Calibri"/>
                <a:cs typeface="Calibri"/>
                <a:sym typeface="Calibri"/>
              </a:rPr>
              <a:t> un amigo </a:t>
            </a:r>
            <a:r>
              <a:rPr lang="en-US" sz="2000" i="1" dirty="0" err="1">
                <a:solidFill>
                  <a:schemeClr val="dk1"/>
                </a:solidFill>
                <a:latin typeface="Calibri"/>
                <a:cs typeface="Calibri"/>
                <a:sym typeface="Calibri"/>
              </a:rPr>
              <a:t>por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correspondencia</a:t>
            </a:r>
            <a:r>
              <a:rPr lang="en-US" sz="2000" i="1" dirty="0">
                <a:solidFill>
                  <a:schemeClr val="dk1"/>
                </a:solidFill>
                <a:latin typeface="Calibri"/>
                <a:cs typeface="Calibri"/>
                <a:sym typeface="Calibri"/>
              </a:rPr>
              <a:t>. Si </a:t>
            </a:r>
            <a:r>
              <a:rPr lang="en-US" sz="2000" i="1" dirty="0" err="1">
                <a:solidFill>
                  <a:schemeClr val="dk1"/>
                </a:solidFill>
                <a:latin typeface="Calibri"/>
                <a:cs typeface="Calibri"/>
                <a:sym typeface="Calibri"/>
              </a:rPr>
              <a:t>bien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esto</a:t>
            </a:r>
            <a:r>
              <a:rPr lang="en-US" sz="2000" i="1" dirty="0">
                <a:solidFill>
                  <a:schemeClr val="dk1"/>
                </a:solidFill>
                <a:latin typeface="Calibri"/>
                <a:cs typeface="Calibri"/>
                <a:sym typeface="Calibri"/>
              </a:rPr>
              <a:t> no </a:t>
            </a:r>
            <a:r>
              <a:rPr lang="en-US" sz="2000" i="1" dirty="0" err="1">
                <a:solidFill>
                  <a:schemeClr val="dk1"/>
                </a:solidFill>
                <a:latin typeface="Calibri"/>
                <a:cs typeface="Calibri"/>
                <a:sym typeface="Calibri"/>
              </a:rPr>
              <a:t>muestra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preferencia</a:t>
            </a:r>
            <a:r>
              <a:rPr lang="en-US" sz="2000" i="1" dirty="0">
                <a:solidFill>
                  <a:schemeClr val="dk1"/>
                </a:solidFill>
                <a:latin typeface="Calibri"/>
                <a:cs typeface="Calibri"/>
                <a:sym typeface="Calibri"/>
              </a:rPr>
              <a:t> o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fuerte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valdría</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pena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mapear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esto</a:t>
            </a:r>
            <a:r>
              <a:rPr lang="en-US" sz="2000" i="1" dirty="0">
                <a:solidFill>
                  <a:schemeClr val="dk1"/>
                </a:solidFill>
                <a:latin typeface="Calibri"/>
                <a:cs typeface="Calibri"/>
                <a:sym typeface="Calibri"/>
              </a:rPr>
              <a:t> con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averiguar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cuál</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fue</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resultado</a:t>
            </a:r>
            <a:r>
              <a:rPr lang="en-US" sz="2000" i="1" dirty="0">
                <a:solidFill>
                  <a:schemeClr val="dk1"/>
                </a:solidFill>
                <a:latin typeface="Calibri"/>
                <a:cs typeface="Calibri"/>
                <a:sym typeface="Calibri"/>
              </a:rPr>
              <a:t>. ¿Su </a:t>
            </a:r>
            <a:r>
              <a:rPr lang="en-US" sz="2000" i="1" dirty="0" err="1">
                <a:solidFill>
                  <a:schemeClr val="dk1"/>
                </a:solidFill>
                <a:latin typeface="Calibri"/>
                <a:cs typeface="Calibri"/>
                <a:sym typeface="Calibri"/>
              </a:rPr>
              <a:t>habilidad</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lenguaje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mejoró</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resultado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Consideraría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reutilizar</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¿Se </a:t>
            </a:r>
            <a:r>
              <a:rPr lang="en-US" sz="2000" i="1" dirty="0" err="1">
                <a:solidFill>
                  <a:schemeClr val="dk1"/>
                </a:solidFill>
                <a:latin typeface="Calibri"/>
                <a:cs typeface="Calibri"/>
                <a:sym typeface="Calibri"/>
              </a:rPr>
              <a:t>beneficiarían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también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otras</a:t>
            </a:r>
            <a:r>
              <a:rPr lang="en-US" sz="2000" i="1" dirty="0">
                <a:solidFill>
                  <a:schemeClr val="dk1"/>
                </a:solidFill>
                <a:latin typeface="Calibri"/>
                <a:cs typeface="Calibri"/>
                <a:sym typeface="Calibri"/>
              </a:rPr>
              <a:t> personas? Los </a:t>
            </a:r>
            <a:r>
              <a:rPr lang="en-US" sz="2000" i="1" dirty="0" err="1">
                <a:solidFill>
                  <a:schemeClr val="dk1"/>
                </a:solidFill>
                <a:latin typeface="Calibri"/>
                <a:cs typeface="Calibri"/>
                <a:sym typeface="Calibri"/>
              </a:rPr>
              <a:t>aspectos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temporales</a:t>
            </a:r>
            <a:r>
              <a:rPr lang="en-US" sz="2000" i="1" dirty="0">
                <a:solidFill>
                  <a:schemeClr val="dk1"/>
                </a:solidFill>
                <a:latin typeface="Calibri"/>
                <a:cs typeface="Calibri"/>
                <a:sym typeface="Calibri"/>
              </a:rPr>
              <a:t> e </a:t>
            </a:r>
            <a:r>
              <a:rPr lang="en-US" sz="2000" i="1" dirty="0" err="1">
                <a:solidFill>
                  <a:schemeClr val="dk1"/>
                </a:solidFill>
                <a:latin typeface="Calibri"/>
                <a:cs typeface="Calibri"/>
                <a:sym typeface="Calibri"/>
              </a:rPr>
              <a:t>interpersonales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presentes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similares</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hacen</a:t>
            </a:r>
            <a:r>
              <a:rPr lang="en-US" sz="2000" i="1" dirty="0">
                <a:solidFill>
                  <a:schemeClr val="dk1"/>
                </a:solidFill>
                <a:latin typeface="Calibri"/>
                <a:cs typeface="Calibri"/>
                <a:sym typeface="Calibri"/>
              </a:rPr>
              <a:t> un </a:t>
            </a:r>
            <a:r>
              <a:rPr lang="en-US" sz="2000" i="1" dirty="0" err="1">
                <a:solidFill>
                  <a:schemeClr val="dk1"/>
                </a:solidFill>
                <a:latin typeface="Calibri"/>
                <a:cs typeface="Calibri"/>
                <a:sym typeface="Calibri"/>
              </a:rPr>
              <a:t>buen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uso</a:t>
            </a:r>
            <a:r>
              <a:rPr lang="en-US" sz="2000" i="1" dirty="0">
                <a:solidFill>
                  <a:schemeClr val="dk1"/>
                </a:solidFill>
                <a:latin typeface="Calibri"/>
                <a:cs typeface="Calibri"/>
                <a:sym typeface="Calibri"/>
              </a:rPr>
              <a:t> de las </a:t>
            </a:r>
            <a:r>
              <a:rPr lang="en-US" sz="2000" i="1" dirty="0" err="1">
                <a:solidFill>
                  <a:schemeClr val="dk1"/>
                </a:solidFill>
                <a:latin typeface="Calibri"/>
                <a:cs typeface="Calibri"/>
                <a:sym typeface="Calibri"/>
              </a:rPr>
              <a:t>relaciones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interpersonales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serían</a:t>
            </a:r>
            <a:r>
              <a:rPr lang="en-US" sz="2000" i="1" dirty="0">
                <a:solidFill>
                  <a:schemeClr val="dk1"/>
                </a:solidFill>
                <a:latin typeface="Calibri"/>
                <a:cs typeface="Calibri"/>
                <a:sym typeface="Calibri"/>
              </a:rPr>
              <a:t> un </a:t>
            </a:r>
            <a:r>
              <a:rPr lang="en-US" sz="2000" i="1" dirty="0" err="1">
                <a:solidFill>
                  <a:schemeClr val="dk1"/>
                </a:solidFill>
                <a:latin typeface="Calibri"/>
                <a:cs typeface="Calibri"/>
                <a:sym typeface="Calibri"/>
              </a:rPr>
              <a:t>punto</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partida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útil</a:t>
            </a:r>
            <a:r>
              <a:rPr lang="en-US" sz="2000" i="1" dirty="0">
                <a:solidFill>
                  <a:schemeClr val="dk1"/>
                </a:solidFill>
                <a:latin typeface="Calibri"/>
                <a:cs typeface="Calibri"/>
                <a:sym typeface="Calibri"/>
              </a:rPr>
              <a:t> para la </a:t>
            </a:r>
            <a:r>
              <a:rPr lang="en-US" sz="2000" i="1" dirty="0" err="1">
                <a:solidFill>
                  <a:schemeClr val="dk1"/>
                </a:solidFill>
                <a:latin typeface="Calibri"/>
                <a:cs typeface="Calibri"/>
                <a:sym typeface="Calibri"/>
              </a:rPr>
              <a:t>reflexión</a:t>
            </a:r>
            <a:r>
              <a:rPr lang="en-US" sz="2000" i="1" dirty="0">
                <a:solidFill>
                  <a:schemeClr val="dk1"/>
                </a:solidFill>
                <a:latin typeface="Calibri"/>
                <a:cs typeface="Calibri"/>
                <a:sym typeface="Calibri"/>
              </a:rPr>
              <a:t>.</a:t>
            </a:r>
            <a:endParaRPr sz="200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58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507761" y="1592062"/>
            <a:ext cx="11684239" cy="2862322"/>
          </a:xfrm>
          <a:prstGeom prst="rect">
            <a:avLst/>
          </a:prstGeom>
        </p:spPr>
        <p:txBody>
          <a:bodyPr wrap="squar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p:txBody>
      </p:sp>
      <p:sp>
        <p:nvSpPr>
          <p:cNvPr id="8" name="Google Shape;246;p30">
            <a:extLst>
              <a:ext uri="{FF2B5EF4-FFF2-40B4-BE49-F238E27FC236}">
                <a16:creationId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sz="2000" i="1" dirty="0">
                <a:solidFill>
                  <a:schemeClr val="dk1"/>
                </a:solidFill>
                <a:latin typeface="Calibri"/>
                <a:ea typeface="Calibri"/>
                <a:cs typeface="Calibri"/>
                <a:sym typeface="Calibri"/>
              </a:rPr>
              <a:t>“</a:t>
            </a:r>
            <a:r>
              <a:rPr lang="en-US" sz="2000" i="1" dirty="0" err="1">
                <a:solidFill>
                  <a:schemeClr val="dk1"/>
                </a:solidFill>
                <a:latin typeface="Calibri"/>
                <a:ea typeface="Calibri"/>
                <a:cs typeface="Calibri"/>
                <a:sym typeface="Calibri"/>
              </a:rPr>
              <a:t>Necesito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mejorar</a:t>
            </a:r>
            <a:r>
              <a:rPr lang="en-US" sz="2000" i="1" dirty="0">
                <a:solidFill>
                  <a:schemeClr val="dk1"/>
                </a:solidFill>
                <a:latin typeface="Calibri"/>
                <a:ea typeface="Calibri"/>
                <a:cs typeface="Calibri"/>
                <a:sym typeface="Calibri"/>
              </a:rPr>
              <a:t> mi </a:t>
            </a:r>
            <a:r>
              <a:rPr lang="en-US" sz="2000" i="1" dirty="0" err="1">
                <a:solidFill>
                  <a:schemeClr val="dk1"/>
                </a:solidFill>
                <a:latin typeface="Calibri"/>
                <a:ea typeface="Calibri"/>
                <a:cs typeface="Calibri"/>
                <a:sym typeface="Calibri"/>
              </a:rPr>
              <a:t>escucha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Solía</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ser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muy</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bueno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francés</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porque</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escuchaba</a:t>
            </a:r>
            <a:r>
              <a:rPr lang="en-US" sz="2000" i="1" dirty="0">
                <a:solidFill>
                  <a:schemeClr val="dk1"/>
                </a:solidFill>
                <a:latin typeface="Calibri"/>
                <a:ea typeface="Calibri"/>
                <a:cs typeface="Calibri"/>
                <a:sym typeface="Calibri"/>
              </a:rPr>
              <a:t> podcasts </a:t>
            </a:r>
            <a:r>
              <a:rPr lang="en-US" sz="2000" i="1" dirty="0" err="1">
                <a:solidFill>
                  <a:schemeClr val="dk1"/>
                </a:solidFill>
                <a:latin typeface="Calibri"/>
                <a:ea typeface="Calibri"/>
                <a:cs typeface="Calibri"/>
                <a:sym typeface="Calibri"/>
              </a:rPr>
              <a:t>todo</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tiempo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incluso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cuando</a:t>
            </a:r>
            <a:r>
              <a:rPr lang="en-US" sz="2000" i="1" dirty="0">
                <a:solidFill>
                  <a:schemeClr val="dk1"/>
                </a:solidFill>
                <a:latin typeface="Calibri"/>
                <a:ea typeface="Calibri"/>
                <a:cs typeface="Calibri"/>
                <a:sym typeface="Calibri"/>
              </a:rPr>
              <a:t> no </a:t>
            </a:r>
            <a:r>
              <a:rPr lang="en-US" sz="2000" i="1" dirty="0" err="1">
                <a:solidFill>
                  <a:schemeClr val="dk1"/>
                </a:solidFill>
                <a:latin typeface="Calibri"/>
                <a:ea typeface="Calibri"/>
                <a:cs typeface="Calibri"/>
                <a:sym typeface="Calibri"/>
              </a:rPr>
              <a:t>entendía</a:t>
            </a:r>
            <a:r>
              <a:rPr lang="en-US" sz="2000" i="1" dirty="0">
                <a:solidFill>
                  <a:schemeClr val="dk1"/>
                </a:solidFill>
                <a:latin typeface="Calibri"/>
                <a:ea typeface="Calibri"/>
                <a:cs typeface="Calibri"/>
                <a:sym typeface="Calibri"/>
              </a:rPr>
              <a:t> lo que </a:t>
            </a:r>
            <a:r>
              <a:rPr lang="en-US" sz="2000" i="1" dirty="0" err="1">
                <a:solidFill>
                  <a:schemeClr val="dk1"/>
                </a:solidFill>
                <a:latin typeface="Calibri"/>
                <a:ea typeface="Calibri"/>
                <a:cs typeface="Calibri"/>
                <a:sym typeface="Calibri"/>
              </a:rPr>
              <a:t>decían</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Tengo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tiempo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en</a:t>
            </a:r>
            <a:r>
              <a:rPr lang="en-US" sz="2000" i="1" dirty="0">
                <a:solidFill>
                  <a:schemeClr val="dk1"/>
                </a:solidFill>
                <a:latin typeface="Calibri"/>
                <a:ea typeface="Calibri"/>
                <a:cs typeface="Calibri"/>
                <a:sym typeface="Calibri"/>
              </a:rPr>
              <a:t> el </a:t>
            </a:r>
            <a:r>
              <a:rPr lang="en-US" sz="2000" i="1" dirty="0" err="1">
                <a:solidFill>
                  <a:schemeClr val="dk1"/>
                </a:solidFill>
                <a:latin typeface="Calibri"/>
                <a:ea typeface="Calibri"/>
                <a:cs typeface="Calibri"/>
                <a:sym typeface="Calibri"/>
              </a:rPr>
              <a:t>viaje</a:t>
            </a:r>
            <a:r>
              <a:rPr lang="en-US" sz="2000" i="1" dirty="0">
                <a:solidFill>
                  <a:schemeClr val="dk1"/>
                </a:solidFill>
                <a:latin typeface="Calibri"/>
                <a:ea typeface="Calibri"/>
                <a:cs typeface="Calibri"/>
                <a:sym typeface="Calibri"/>
              </a:rPr>
              <a:t> al </a:t>
            </a:r>
            <a:r>
              <a:rPr lang="en-US" sz="2000" i="1" dirty="0" err="1">
                <a:solidFill>
                  <a:schemeClr val="dk1"/>
                </a:solidFill>
                <a:latin typeface="Calibri"/>
                <a:ea typeface="Calibri"/>
                <a:cs typeface="Calibri"/>
                <a:sym typeface="Calibri"/>
              </a:rPr>
              <a:t>trabajo</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por</a:t>
            </a:r>
            <a:r>
              <a:rPr lang="en-US" sz="2000" i="1" dirty="0">
                <a:solidFill>
                  <a:schemeClr val="dk1"/>
                </a:solidFill>
                <a:latin typeface="Calibri"/>
                <a:ea typeface="Calibri"/>
                <a:cs typeface="Calibri"/>
                <a:sym typeface="Calibri"/>
              </a:rPr>
              <a:t> la </a:t>
            </a:r>
            <a:r>
              <a:rPr lang="en-US" sz="2000" i="1" dirty="0" err="1">
                <a:solidFill>
                  <a:schemeClr val="dk1"/>
                </a:solidFill>
                <a:latin typeface="Calibri"/>
                <a:ea typeface="Calibri"/>
                <a:cs typeface="Calibri"/>
                <a:sym typeface="Calibri"/>
              </a:rPr>
              <a:t>mañana</a:t>
            </a:r>
            <a:r>
              <a:rPr lang="en-US" sz="2000" i="1" dirty="0">
                <a:solidFill>
                  <a:schemeClr val="dk1"/>
                </a:solidFill>
                <a:latin typeface="Calibri"/>
                <a:ea typeface="Calibri"/>
                <a:cs typeface="Calibri"/>
                <a:sym typeface="Calibri"/>
              </a:rPr>
              <a:t>, para </a:t>
            </a:r>
            <a:r>
              <a:rPr lang="en-US" sz="2000" i="1" dirty="0" err="1">
                <a:solidFill>
                  <a:schemeClr val="dk1"/>
                </a:solidFill>
                <a:latin typeface="Calibri"/>
                <a:ea typeface="Calibri"/>
                <a:cs typeface="Calibri"/>
                <a:sym typeface="Calibri"/>
              </a:rPr>
              <a:t>poder</a:t>
            </a:r>
            <a:r>
              <a:rPr lang="en-US" sz="2000" i="1" dirty="0">
                <a:solidFill>
                  <a:schemeClr val="dk1"/>
                </a:solidFill>
                <a:latin typeface="Calibri"/>
                <a:ea typeface="Calibri"/>
                <a:cs typeface="Calibri"/>
                <a:sym typeface="Calibri"/>
              </a:rPr>
              <a:t> </a:t>
            </a:r>
            <a:r>
              <a:rPr lang="en-US" sz="2000" i="1" dirty="0" err="1">
                <a:solidFill>
                  <a:schemeClr val="dk1"/>
                </a:solidFill>
                <a:latin typeface="Calibri"/>
                <a:ea typeface="Calibri"/>
                <a:cs typeface="Calibri"/>
                <a:sym typeface="Calibri"/>
              </a:rPr>
              <a:t>escuchar</a:t>
            </a:r>
            <a:r>
              <a:rPr lang="en-US" sz="2000" i="1" dirty="0">
                <a:solidFill>
                  <a:schemeClr val="dk1"/>
                </a:solidFill>
                <a:latin typeface="Calibri"/>
                <a:ea typeface="Calibri"/>
                <a:cs typeface="Calibri"/>
                <a:sym typeface="Calibri"/>
              </a:rPr>
              <a:t> podcasts para </a:t>
            </a:r>
            <a:r>
              <a:rPr lang="en-US" sz="2000" i="1" dirty="0" err="1">
                <a:solidFill>
                  <a:schemeClr val="dk1"/>
                </a:solidFill>
                <a:latin typeface="Calibri"/>
                <a:ea typeface="Calibri"/>
                <a:cs typeface="Calibri"/>
                <a:sym typeface="Calibri"/>
              </a:rPr>
              <a:t>ayudar</a:t>
            </a:r>
            <a:r>
              <a:rPr lang="en-US" sz="2000" i="1" dirty="0">
                <a:solidFill>
                  <a:schemeClr val="dk1"/>
                </a:solidFill>
                <a:latin typeface="Calibri"/>
                <a:ea typeface="Calibri"/>
                <a:cs typeface="Calibri"/>
                <a:sym typeface="Calibri"/>
              </a:rPr>
              <a:t> a </a:t>
            </a:r>
            <a:r>
              <a:rPr lang="en-US" sz="2000" i="1" dirty="0" err="1">
                <a:solidFill>
                  <a:schemeClr val="dk1"/>
                </a:solidFill>
                <a:latin typeface="Calibri"/>
                <a:ea typeface="Calibri"/>
                <a:cs typeface="Calibri"/>
                <a:sym typeface="Calibri"/>
              </a:rPr>
              <a:t>mejorar</a:t>
            </a:r>
            <a:r>
              <a:rPr lang="en-US" sz="2000" i="1" dirty="0">
                <a:solidFill>
                  <a:schemeClr val="dk1"/>
                </a:solidFill>
                <a:latin typeface="Calibri"/>
                <a:ea typeface="Calibri"/>
                <a:cs typeface="Calibri"/>
                <a:sym typeface="Calibri"/>
              </a:rPr>
              <a:t> mi </a:t>
            </a:r>
            <a:r>
              <a:rPr lang="en-US" sz="2000" i="1" dirty="0" err="1">
                <a:solidFill>
                  <a:schemeClr val="dk1"/>
                </a:solidFill>
                <a:latin typeface="Calibri"/>
                <a:ea typeface="Calibri"/>
                <a:cs typeface="Calibri"/>
                <a:sym typeface="Calibri"/>
              </a:rPr>
              <a:t>idioma</a:t>
            </a:r>
            <a:r>
              <a:rPr lang="en-US" sz="2000" i="1" dirty="0">
                <a:solidFill>
                  <a:schemeClr val="dk1"/>
                </a:solidFill>
                <a:latin typeface="Calibri"/>
                <a:ea typeface="Calibri"/>
                <a:cs typeface="Calibri"/>
                <a:sym typeface="Calibri"/>
              </a:rPr>
              <a:t> ".</a:t>
            </a:r>
            <a:endParaRPr dirty="0"/>
          </a:p>
        </p:txBody>
      </p:sp>
    </p:spTree>
    <p:extLst>
      <p:ext uri="{BB962C8B-B14F-4D97-AF65-F5344CB8AC3E}">
        <p14:creationId xmlns:p14="http://schemas.microsoft.com/office/powerpoint/2010/main" val="2709775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a:solidFill>
                  <a:schemeClr val="dk1"/>
                </a:solidFill>
                <a:latin typeface="Calibri"/>
                <a:cs typeface="Calibri"/>
                <a:sym typeface="Calibri"/>
              </a:rPr>
              <a:t>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habla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sobre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experiencia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aprendizaje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exitosa</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reflexiona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sobre</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uso</a:t>
            </a:r>
            <a:r>
              <a:rPr lang="en-US" sz="2000" i="1" dirty="0">
                <a:solidFill>
                  <a:schemeClr val="dk1"/>
                </a:solidFill>
                <a:latin typeface="Calibri"/>
                <a:cs typeface="Calibri"/>
                <a:sym typeface="Calibri"/>
              </a:rPr>
              <a:t> de la </a:t>
            </a:r>
            <a:r>
              <a:rPr lang="en-US" sz="2000" i="1" dirty="0" err="1">
                <a:solidFill>
                  <a:schemeClr val="dk1"/>
                </a:solidFill>
                <a:latin typeface="Calibri"/>
                <a:cs typeface="Calibri"/>
                <a:sym typeface="Calibri"/>
              </a:rPr>
              <a:t>misma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sus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objetivos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aprendizaje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actuales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Existe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alta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conciencia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factores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ambientales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torno</a:t>
            </a:r>
            <a:r>
              <a:rPr lang="en-US" sz="2000" i="1" dirty="0">
                <a:solidFill>
                  <a:schemeClr val="dk1"/>
                </a:solidFill>
                <a:latin typeface="Calibri"/>
                <a:cs typeface="Calibri"/>
                <a:sym typeface="Calibri"/>
              </a:rPr>
              <a:t> a la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conmutación</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existir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preferencia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comentarios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auditivos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Algunas</a:t>
            </a:r>
            <a:r>
              <a:rPr lang="en-US" sz="2000" i="1" dirty="0">
                <a:solidFill>
                  <a:schemeClr val="dk1"/>
                </a:solidFill>
                <a:latin typeface="Calibri"/>
                <a:cs typeface="Calibri"/>
                <a:sym typeface="Calibri"/>
              </a:rPr>
              <a:t> personas </a:t>
            </a:r>
            <a:r>
              <a:rPr lang="en-US" sz="2000" i="1" dirty="0" err="1">
                <a:solidFill>
                  <a:schemeClr val="dk1"/>
                </a:solidFill>
                <a:latin typeface="Calibri"/>
                <a:cs typeface="Calibri"/>
                <a:sym typeface="Calibri"/>
              </a:rPr>
              <a:t>pueden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decir</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escuchar</a:t>
            </a:r>
            <a:r>
              <a:rPr lang="en-US" sz="2000" i="1" dirty="0">
                <a:solidFill>
                  <a:schemeClr val="dk1"/>
                </a:solidFill>
                <a:latin typeface="Calibri"/>
                <a:cs typeface="Calibri"/>
                <a:sym typeface="Calibri"/>
              </a:rPr>
              <a:t> entradas </a:t>
            </a:r>
            <a:r>
              <a:rPr lang="en-US" sz="2000" i="1" dirty="0" err="1">
                <a:solidFill>
                  <a:schemeClr val="dk1"/>
                </a:solidFill>
                <a:latin typeface="Calibri"/>
                <a:cs typeface="Calibri"/>
                <a:sym typeface="Calibri"/>
              </a:rPr>
              <a:t>auténticas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como</a:t>
            </a:r>
            <a:r>
              <a:rPr lang="en-US" sz="2000" i="1" dirty="0">
                <a:solidFill>
                  <a:schemeClr val="dk1"/>
                </a:solidFill>
                <a:latin typeface="Calibri"/>
                <a:cs typeface="Calibri"/>
                <a:sym typeface="Calibri"/>
              </a:rPr>
              <a:t> un podcast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demasiado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difícil</a:t>
            </a:r>
            <a:r>
              <a:rPr lang="en-US" sz="2000" i="1" dirty="0">
                <a:solidFill>
                  <a:schemeClr val="dk1"/>
                </a:solidFill>
                <a:latin typeface="Calibri"/>
                <a:cs typeface="Calibri"/>
                <a:sym typeface="Calibri"/>
              </a:rPr>
              <a:t> para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debe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haber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cierta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sensibilidad</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exploración</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cómo</a:t>
            </a:r>
            <a:r>
              <a:rPr lang="en-US" sz="2000" i="1" dirty="0">
                <a:solidFill>
                  <a:schemeClr val="dk1"/>
                </a:solidFill>
                <a:latin typeface="Calibri"/>
                <a:cs typeface="Calibri"/>
                <a:sym typeface="Calibri"/>
              </a:rPr>
              <a:t> se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implementar</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Después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todo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ha </a:t>
            </a:r>
            <a:r>
              <a:rPr lang="en-US" sz="2000" i="1" dirty="0" err="1">
                <a:solidFill>
                  <a:schemeClr val="dk1"/>
                </a:solidFill>
                <a:latin typeface="Calibri"/>
                <a:cs typeface="Calibri"/>
                <a:sym typeface="Calibri"/>
              </a:rPr>
              <a:t>tenido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éxito</a:t>
            </a:r>
            <a:r>
              <a:rPr lang="en-US" sz="2000" i="1" dirty="0">
                <a:solidFill>
                  <a:schemeClr val="dk1"/>
                </a:solidFill>
                <a:latin typeface="Calibri"/>
                <a:cs typeface="Calibri"/>
                <a:sym typeface="Calibri"/>
              </a:rPr>
              <a:t> antes y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tener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éxito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nuevamente</a:t>
            </a:r>
            <a:r>
              <a:rPr lang="en-US" sz="2000" i="1" dirty="0">
                <a:solidFill>
                  <a:schemeClr val="dk1"/>
                </a:solidFill>
                <a:latin typeface="Calibri"/>
                <a:cs typeface="Calibri"/>
                <a:sym typeface="Calibri"/>
              </a:rPr>
              <a:t>.</a:t>
            </a:r>
            <a:endParaRPr sz="200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1278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312389" y="1641672"/>
            <a:ext cx="12667250" cy="2913618"/>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a:t>
            </a:r>
            <a:r>
              <a:rPr lang="en-GB" sz="2000" i="1" dirty="0" err="1">
                <a:solidFill>
                  <a:schemeClr val="dk1"/>
                </a:solidFill>
                <a:latin typeface="Calibri"/>
                <a:ea typeface="Calibri"/>
                <a:cs typeface="Calibri"/>
                <a:sym typeface="Calibri"/>
              </a:rPr>
              <a:t>Siempre</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seré</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malo</a:t>
            </a:r>
            <a:r>
              <a:rPr lang="en-GB" sz="2000" i="1" dirty="0">
                <a:solidFill>
                  <a:schemeClr val="dk1"/>
                </a:solidFill>
                <a:latin typeface="Calibri"/>
                <a:ea typeface="Calibri"/>
                <a:cs typeface="Calibri"/>
                <a:sym typeface="Calibri"/>
              </a:rPr>
              <a:t> con la </a:t>
            </a:r>
            <a:r>
              <a:rPr lang="en-GB" sz="2000" i="1" dirty="0" err="1">
                <a:solidFill>
                  <a:schemeClr val="dk1"/>
                </a:solidFill>
                <a:latin typeface="Calibri"/>
                <a:ea typeface="Calibri"/>
                <a:cs typeface="Calibri"/>
                <a:sym typeface="Calibri"/>
              </a:rPr>
              <a:t>gramática</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Algunas</a:t>
            </a:r>
            <a:r>
              <a:rPr lang="en-GB" sz="2000" i="1" dirty="0">
                <a:solidFill>
                  <a:schemeClr val="dk1"/>
                </a:solidFill>
                <a:latin typeface="Calibri"/>
                <a:ea typeface="Calibri"/>
                <a:cs typeface="Calibri"/>
                <a:sym typeface="Calibri"/>
              </a:rPr>
              <a:t> personas son </a:t>
            </a:r>
            <a:r>
              <a:rPr lang="en-GB" sz="2000" i="1" dirty="0" err="1">
                <a:solidFill>
                  <a:schemeClr val="dk1"/>
                </a:solidFill>
                <a:latin typeface="Calibri"/>
                <a:ea typeface="Calibri"/>
                <a:cs typeface="Calibri"/>
                <a:sym typeface="Calibri"/>
              </a:rPr>
              <a:t>mejores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estas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cosas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Yo</a:t>
            </a:r>
            <a:r>
              <a:rPr lang="en-GB" sz="2000" i="1" dirty="0">
                <a:solidFill>
                  <a:schemeClr val="dk1"/>
                </a:solidFill>
                <a:latin typeface="Calibri"/>
                <a:ea typeface="Calibri"/>
                <a:cs typeface="Calibri"/>
                <a:sym typeface="Calibri"/>
              </a:rPr>
              <a:t> no, no soy </a:t>
            </a:r>
            <a:r>
              <a:rPr lang="en-GB" sz="2000" i="1" dirty="0" err="1">
                <a:solidFill>
                  <a:schemeClr val="dk1"/>
                </a:solidFill>
                <a:latin typeface="Calibri"/>
                <a:ea typeface="Calibri"/>
                <a:cs typeface="Calibri"/>
                <a:sym typeface="Calibri"/>
              </a:rPr>
              <a:t>bueno</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gramática</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Así</a:t>
            </a:r>
            <a:r>
              <a:rPr lang="en-GB" sz="2000" i="1" dirty="0">
                <a:solidFill>
                  <a:schemeClr val="dk1"/>
                </a:solidFill>
                <a:latin typeface="Calibri"/>
                <a:ea typeface="Calibri"/>
                <a:cs typeface="Calibri"/>
                <a:sym typeface="Calibri"/>
              </a:rPr>
              <a:t> que no me </a:t>
            </a:r>
            <a:r>
              <a:rPr lang="en-GB" sz="2000" i="1" dirty="0" err="1">
                <a:solidFill>
                  <a:schemeClr val="dk1"/>
                </a:solidFill>
                <a:latin typeface="Calibri"/>
                <a:ea typeface="Calibri"/>
                <a:cs typeface="Calibri"/>
                <a:sym typeface="Calibri"/>
              </a:rPr>
              <a:t>molesto</a:t>
            </a:r>
            <a:r>
              <a:rPr lang="en-GB" sz="2000" i="1" dirty="0">
                <a:solidFill>
                  <a:schemeClr val="dk1"/>
                </a:solidFill>
                <a:latin typeface="Calibri"/>
                <a:ea typeface="Calibri"/>
                <a:cs typeface="Calibri"/>
                <a:sym typeface="Calibri"/>
              </a:rPr>
              <a:t> con la </a:t>
            </a:r>
            <a:r>
              <a:rPr lang="en-GB" sz="2000" i="1" dirty="0" err="1">
                <a:solidFill>
                  <a:schemeClr val="dk1"/>
                </a:solidFill>
                <a:latin typeface="Calibri"/>
                <a:ea typeface="Calibri"/>
                <a:cs typeface="Calibri"/>
                <a:sym typeface="Calibri"/>
              </a:rPr>
              <a:t>gramática</a:t>
            </a:r>
            <a:r>
              <a:rPr lang="en-GB" sz="2000" i="1" dirty="0">
                <a:solidFill>
                  <a:schemeClr val="dk1"/>
                </a:solidFill>
                <a:latin typeface="Calibri"/>
                <a:ea typeface="Calibri"/>
                <a:cs typeface="Calibri"/>
                <a:sym typeface="Calibri"/>
              </a:rPr>
              <a:t> "</a:t>
            </a:r>
            <a:endParaRPr lang="en-GB" sz="2000" dirty="0"/>
          </a:p>
        </p:txBody>
      </p:sp>
    </p:spTree>
    <p:extLst>
      <p:ext uri="{BB962C8B-B14F-4D97-AF65-F5344CB8AC3E}">
        <p14:creationId xmlns:p14="http://schemas.microsoft.com/office/powerpoint/2010/main" val="346232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a:solidFill>
                  <a:schemeClr val="dk1"/>
                </a:solidFill>
                <a:latin typeface="Calibri"/>
                <a:cs typeface="Calibri"/>
                <a:sym typeface="Calibri"/>
              </a:rPr>
              <a:t>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parece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tener</a:t>
            </a:r>
            <a:r>
              <a:rPr lang="en-US" sz="2000" i="1" dirty="0">
                <a:solidFill>
                  <a:schemeClr val="dk1"/>
                </a:solidFill>
                <a:latin typeface="Calibri"/>
                <a:cs typeface="Calibri"/>
                <a:sym typeface="Calibri"/>
              </a:rPr>
              <a:t> un </a:t>
            </a:r>
            <a:r>
              <a:rPr lang="en-US" sz="2000" i="1" dirty="0" err="1">
                <a:solidFill>
                  <a:schemeClr val="dk1"/>
                </a:solidFill>
                <a:latin typeface="Calibri"/>
                <a:cs typeface="Calibri"/>
                <a:sym typeface="Calibri"/>
              </a:rPr>
              <a:t>sentido</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destino</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nunca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entenderá</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algo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basado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eventos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pasados</a:t>
            </a:r>
            <a:r>
              <a:rPr lang="en-US" sz="2000" i="1" dirty="0">
                <a:solidFill>
                  <a:schemeClr val="dk1"/>
                </a:solidFill>
                <a:latin typeface="Calibri"/>
                <a:cs typeface="Calibri"/>
                <a:sym typeface="Calibri"/>
              </a:rPr>
              <a:t>. Los </a:t>
            </a:r>
            <a:r>
              <a:rPr lang="en-US" sz="2000" i="1" dirty="0" err="1">
                <a:solidFill>
                  <a:schemeClr val="dk1"/>
                </a:solidFill>
                <a:latin typeface="Calibri"/>
                <a:cs typeface="Calibri"/>
                <a:sym typeface="Calibri"/>
              </a:rPr>
              <a:t>factores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temporales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podrían</a:t>
            </a:r>
            <a:r>
              <a:rPr lang="en-US" sz="2000" i="1" dirty="0">
                <a:solidFill>
                  <a:schemeClr val="dk1"/>
                </a:solidFill>
                <a:latin typeface="Calibri"/>
                <a:cs typeface="Calibri"/>
                <a:sym typeface="Calibri"/>
              </a:rPr>
              <a:t> verse </a:t>
            </a:r>
            <a:r>
              <a:rPr lang="en-US" sz="2000" i="1" dirty="0" err="1">
                <a:solidFill>
                  <a:schemeClr val="dk1"/>
                </a:solidFill>
                <a:latin typeface="Calibri"/>
                <a:cs typeface="Calibri"/>
                <a:sym typeface="Calibri"/>
              </a:rPr>
              <a:t>como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limitantes</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puede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cierto</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caso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tiene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mentalidad</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fija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sobre</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gramática</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sensibilidad</a:t>
            </a:r>
            <a:r>
              <a:rPr lang="en-US" sz="2000" i="1" dirty="0">
                <a:solidFill>
                  <a:schemeClr val="dk1"/>
                </a:solidFill>
                <a:latin typeface="Calibri"/>
                <a:cs typeface="Calibri"/>
                <a:sym typeface="Calibri"/>
              </a:rPr>
              <a:t> con </a:t>
            </a:r>
            <a:r>
              <a:rPr lang="en-US" sz="2000" i="1" dirty="0" err="1">
                <a:solidFill>
                  <a:schemeClr val="dk1"/>
                </a:solidFill>
                <a:latin typeface="Calibri"/>
                <a:cs typeface="Calibri"/>
                <a:sym typeface="Calibri"/>
              </a:rPr>
              <a:t>empatía</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escucha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activa</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puente</a:t>
            </a:r>
            <a:r>
              <a:rPr lang="en-US" sz="2000" i="1" dirty="0">
                <a:solidFill>
                  <a:schemeClr val="dk1"/>
                </a:solidFill>
                <a:latin typeface="Calibri"/>
                <a:cs typeface="Calibri"/>
                <a:sym typeface="Calibri"/>
              </a:rPr>
              <a:t> al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importante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conversación</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oración</a:t>
            </a:r>
            <a:r>
              <a:rPr lang="en-US" sz="2000" i="1" dirty="0">
                <a:solidFill>
                  <a:schemeClr val="dk1"/>
                </a:solidFill>
                <a:latin typeface="Calibri"/>
                <a:cs typeface="Calibri"/>
                <a:sym typeface="Calibri"/>
              </a:rPr>
              <a:t> final "</a:t>
            </a:r>
            <a:r>
              <a:rPr lang="en-US" sz="2000" i="1" dirty="0" err="1">
                <a:solidFill>
                  <a:schemeClr val="dk1"/>
                </a:solidFill>
                <a:latin typeface="Calibri"/>
                <a:cs typeface="Calibri"/>
                <a:sym typeface="Calibri"/>
              </a:rPr>
              <a:t>Simplemente</a:t>
            </a:r>
            <a:r>
              <a:rPr lang="en-US" sz="2000" i="1" dirty="0">
                <a:solidFill>
                  <a:schemeClr val="dk1"/>
                </a:solidFill>
                <a:latin typeface="Calibri"/>
                <a:cs typeface="Calibri"/>
                <a:sym typeface="Calibri"/>
              </a:rPr>
              <a:t> no me </a:t>
            </a:r>
            <a:r>
              <a:rPr lang="en-US" sz="2000" i="1" dirty="0" err="1">
                <a:solidFill>
                  <a:schemeClr val="dk1"/>
                </a:solidFill>
                <a:latin typeface="Calibri"/>
                <a:cs typeface="Calibri"/>
                <a:sym typeface="Calibri"/>
              </a:rPr>
              <a:t>molesto</a:t>
            </a:r>
            <a:r>
              <a:rPr lang="en-US" sz="2000" i="1" dirty="0">
                <a:solidFill>
                  <a:schemeClr val="dk1"/>
                </a:solidFill>
                <a:latin typeface="Calibri"/>
                <a:cs typeface="Calibri"/>
                <a:sym typeface="Calibri"/>
              </a:rPr>
              <a:t> con la </a:t>
            </a:r>
            <a:r>
              <a:rPr lang="en-US" sz="2000" i="1" dirty="0" err="1">
                <a:solidFill>
                  <a:schemeClr val="dk1"/>
                </a:solidFill>
                <a:latin typeface="Calibri"/>
                <a:cs typeface="Calibri"/>
                <a:sym typeface="Calibri"/>
              </a:rPr>
              <a:t>gramática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controvertida</a:t>
            </a:r>
            <a:r>
              <a:rPr lang="en-US" sz="2000" i="1" dirty="0">
                <a:solidFill>
                  <a:schemeClr val="dk1"/>
                </a:solidFill>
                <a:latin typeface="Calibri"/>
                <a:cs typeface="Calibri"/>
                <a:sym typeface="Calibri"/>
              </a:rPr>
              <a:t> para un maestro, </a:t>
            </a:r>
            <a:r>
              <a:rPr lang="en-US" sz="2000" i="1" dirty="0" err="1">
                <a:solidFill>
                  <a:schemeClr val="dk1"/>
                </a:solidFill>
                <a:latin typeface="Calibri"/>
                <a:cs typeface="Calibri"/>
                <a:sym typeface="Calibri"/>
              </a:rPr>
              <a:t>especialmente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si</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curso</a:t>
            </a:r>
            <a:r>
              <a:rPr lang="en-US" sz="2000" i="1" dirty="0">
                <a:solidFill>
                  <a:schemeClr val="dk1"/>
                </a:solidFill>
                <a:latin typeface="Calibri"/>
                <a:cs typeface="Calibri"/>
                <a:sym typeface="Calibri"/>
              </a:rPr>
              <a:t> se </a:t>
            </a:r>
            <a:r>
              <a:rPr lang="en-US" sz="2000" i="1" dirty="0" err="1">
                <a:solidFill>
                  <a:schemeClr val="dk1"/>
                </a:solidFill>
                <a:latin typeface="Calibri"/>
                <a:cs typeface="Calibri"/>
                <a:sym typeface="Calibri"/>
              </a:rPr>
              <a:t>centra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gramática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donde</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empatía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importante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ya</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tomar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posición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opuesta</a:t>
            </a:r>
            <a:r>
              <a:rPr lang="en-US" sz="2000" i="1" dirty="0">
                <a:solidFill>
                  <a:schemeClr val="dk1"/>
                </a:solidFill>
                <a:latin typeface="Calibri"/>
                <a:cs typeface="Calibri"/>
                <a:sym typeface="Calibri"/>
              </a:rPr>
              <a:t> solo </a:t>
            </a:r>
            <a:r>
              <a:rPr lang="en-US" sz="2000" i="1" dirty="0" err="1">
                <a:solidFill>
                  <a:schemeClr val="dk1"/>
                </a:solidFill>
                <a:latin typeface="Calibri"/>
                <a:cs typeface="Calibri"/>
                <a:sym typeface="Calibri"/>
              </a:rPr>
              <a:t>puede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hacer</a:t>
            </a:r>
            <a:r>
              <a:rPr lang="en-US" sz="2000" i="1" dirty="0">
                <a:solidFill>
                  <a:schemeClr val="dk1"/>
                </a:solidFill>
                <a:latin typeface="Calibri"/>
                <a:cs typeface="Calibri"/>
                <a:sym typeface="Calibri"/>
              </a:rPr>
              <a:t> que la </a:t>
            </a:r>
            <a:r>
              <a:rPr lang="en-US" sz="2000" i="1" dirty="0" err="1">
                <a:solidFill>
                  <a:schemeClr val="dk1"/>
                </a:solidFill>
                <a:latin typeface="Calibri"/>
                <a:cs typeface="Calibri"/>
                <a:sym typeface="Calibri"/>
              </a:rPr>
              <a:t>creencia</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sobre</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aprendizaje</a:t>
            </a:r>
            <a:r>
              <a:rPr lang="en-US" sz="2000" i="1" dirty="0">
                <a:solidFill>
                  <a:schemeClr val="dk1"/>
                </a:solidFill>
                <a:latin typeface="Calibri"/>
                <a:cs typeface="Calibri"/>
                <a:sym typeface="Calibri"/>
              </a:rPr>
              <a:t> sea </a:t>
            </a:r>
            <a:r>
              <a:rPr lang="en-US" sz="2000" i="1" dirty="0" err="1">
                <a:solidFill>
                  <a:schemeClr val="dk1"/>
                </a:solidFill>
                <a:latin typeface="Calibri"/>
                <a:cs typeface="Calibri"/>
                <a:sym typeface="Calibri"/>
              </a:rPr>
              <a:t>aún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más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fuerte</a:t>
            </a:r>
            <a:r>
              <a:rPr lang="en-US" sz="2000" i="1" dirty="0">
                <a:solidFill>
                  <a:schemeClr val="dk1"/>
                </a:solidFill>
                <a:latin typeface="Calibri"/>
                <a:cs typeface="Calibri"/>
                <a:sym typeface="Calibri"/>
              </a:rPr>
              <a:t>.</a:t>
            </a:r>
            <a:endParaRPr sz="2000" i="1" u="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89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312389" y="1641672"/>
            <a:ext cx="12667250" cy="2913618"/>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a:t>
            </a:r>
            <a:r>
              <a:rPr lang="en-GB" sz="2000" i="1" dirty="0" err="1">
                <a:solidFill>
                  <a:schemeClr val="dk1"/>
                </a:solidFill>
                <a:latin typeface="Calibri"/>
                <a:ea typeface="Calibri"/>
                <a:cs typeface="Calibri"/>
                <a:sym typeface="Calibri"/>
              </a:rPr>
              <a:t>Prefiero</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ver</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programas</a:t>
            </a:r>
            <a:r>
              <a:rPr lang="en-GB" sz="2000" i="1" dirty="0">
                <a:solidFill>
                  <a:schemeClr val="dk1"/>
                </a:solidFill>
                <a:latin typeface="Calibri"/>
                <a:ea typeface="Calibri"/>
                <a:cs typeface="Calibri"/>
                <a:sym typeface="Calibri"/>
              </a:rPr>
              <a:t> de </a:t>
            </a:r>
            <a:r>
              <a:rPr lang="en-GB" sz="2000" i="1" dirty="0" err="1">
                <a:solidFill>
                  <a:schemeClr val="dk1"/>
                </a:solidFill>
                <a:latin typeface="Calibri"/>
                <a:ea typeface="Calibri"/>
                <a:cs typeface="Calibri"/>
                <a:sym typeface="Calibri"/>
              </a:rPr>
              <a:t>televisión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inglés</a:t>
            </a:r>
            <a:r>
              <a:rPr lang="en-GB" sz="2000" i="1" dirty="0">
                <a:solidFill>
                  <a:schemeClr val="dk1"/>
                </a:solidFill>
                <a:latin typeface="Calibri"/>
                <a:ea typeface="Calibri"/>
                <a:cs typeface="Calibri"/>
                <a:sym typeface="Calibri"/>
              </a:rPr>
              <a:t> para </a:t>
            </a:r>
            <a:r>
              <a:rPr lang="en-GB" sz="2000" i="1" dirty="0" err="1">
                <a:solidFill>
                  <a:schemeClr val="dk1"/>
                </a:solidFill>
                <a:latin typeface="Calibri"/>
                <a:ea typeface="Calibri"/>
                <a:cs typeface="Calibri"/>
                <a:sym typeface="Calibri"/>
              </a:rPr>
              <a:t>mejorar</a:t>
            </a:r>
            <a:r>
              <a:rPr lang="en-GB" sz="2000" i="1" dirty="0">
                <a:solidFill>
                  <a:schemeClr val="dk1"/>
                </a:solidFill>
                <a:latin typeface="Calibri"/>
                <a:ea typeface="Calibri"/>
                <a:cs typeface="Calibri"/>
                <a:sym typeface="Calibri"/>
              </a:rPr>
              <a:t>. La </a:t>
            </a:r>
            <a:r>
              <a:rPr lang="en-GB" sz="2000" i="1" dirty="0" err="1">
                <a:solidFill>
                  <a:schemeClr val="dk1"/>
                </a:solidFill>
                <a:latin typeface="Calibri"/>
                <a:ea typeface="Calibri"/>
                <a:cs typeface="Calibri"/>
                <a:sym typeface="Calibri"/>
              </a:rPr>
              <a:t>tarea</a:t>
            </a:r>
            <a:r>
              <a:rPr lang="en-GB" sz="2000" i="1" dirty="0">
                <a:solidFill>
                  <a:schemeClr val="dk1"/>
                </a:solidFill>
                <a:latin typeface="Calibri"/>
                <a:ea typeface="Calibri"/>
                <a:cs typeface="Calibri"/>
                <a:sym typeface="Calibri"/>
              </a:rPr>
              <a:t> que me </a:t>
            </a:r>
            <a:r>
              <a:rPr lang="en-GB" sz="2000" i="1" dirty="0" err="1">
                <a:solidFill>
                  <a:schemeClr val="dk1"/>
                </a:solidFill>
                <a:latin typeface="Calibri"/>
                <a:ea typeface="Calibri"/>
                <a:cs typeface="Calibri"/>
                <a:sym typeface="Calibri"/>
              </a:rPr>
              <a:t>asigna</a:t>
            </a:r>
            <a:r>
              <a:rPr lang="en-GB" sz="2000" i="1" dirty="0">
                <a:solidFill>
                  <a:schemeClr val="dk1"/>
                </a:solidFill>
                <a:latin typeface="Calibri"/>
                <a:ea typeface="Calibri"/>
                <a:cs typeface="Calibri"/>
                <a:sym typeface="Calibri"/>
              </a:rPr>
              <a:t> mi maestro </a:t>
            </a:r>
            <a:r>
              <a:rPr lang="en-GB" sz="2000" i="1" dirty="0" err="1">
                <a:solidFill>
                  <a:schemeClr val="dk1"/>
                </a:solidFill>
                <a:latin typeface="Calibri"/>
                <a:ea typeface="Calibri"/>
                <a:cs typeface="Calibri"/>
                <a:sym typeface="Calibri"/>
              </a:rPr>
              <a:t>es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útil</a:t>
            </a:r>
            <a:r>
              <a:rPr lang="en-GB" sz="2000" i="1" dirty="0">
                <a:solidFill>
                  <a:schemeClr val="dk1"/>
                </a:solidFill>
                <a:latin typeface="Calibri"/>
                <a:ea typeface="Calibri"/>
                <a:cs typeface="Calibri"/>
                <a:sym typeface="Calibri"/>
              </a:rPr>
              <a:t> para el </a:t>
            </a:r>
            <a:r>
              <a:rPr lang="en-GB" sz="2000" i="1" dirty="0" err="1">
                <a:solidFill>
                  <a:schemeClr val="dk1"/>
                </a:solidFill>
                <a:latin typeface="Calibri"/>
                <a:ea typeface="Calibri"/>
                <a:cs typeface="Calibri"/>
                <a:sym typeface="Calibri"/>
              </a:rPr>
              <a:t>examen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pero</a:t>
            </a:r>
            <a:r>
              <a:rPr lang="en-GB" sz="2000" i="1" dirty="0">
                <a:solidFill>
                  <a:schemeClr val="dk1"/>
                </a:solidFill>
                <a:latin typeface="Calibri"/>
                <a:ea typeface="Calibri"/>
                <a:cs typeface="Calibri"/>
                <a:sym typeface="Calibri"/>
              </a:rPr>
              <a:t> la </a:t>
            </a:r>
            <a:r>
              <a:rPr lang="en-GB" sz="2000" i="1" dirty="0" err="1">
                <a:solidFill>
                  <a:schemeClr val="dk1"/>
                </a:solidFill>
                <a:latin typeface="Calibri"/>
                <a:ea typeface="Calibri"/>
                <a:cs typeface="Calibri"/>
                <a:sym typeface="Calibri"/>
              </a:rPr>
              <a:t>comunicación</a:t>
            </a:r>
            <a:r>
              <a:rPr lang="en-GB" sz="2000" i="1" dirty="0">
                <a:solidFill>
                  <a:schemeClr val="dk1"/>
                </a:solidFill>
                <a:latin typeface="Calibri"/>
                <a:ea typeface="Calibri"/>
                <a:cs typeface="Calibri"/>
                <a:sym typeface="Calibri"/>
              </a:rPr>
              <a:t> no se </a:t>
            </a:r>
            <a:r>
              <a:rPr lang="en-GB" sz="2000" i="1" dirty="0" err="1">
                <a:solidFill>
                  <a:schemeClr val="dk1"/>
                </a:solidFill>
                <a:latin typeface="Calibri"/>
                <a:ea typeface="Calibri"/>
                <a:cs typeface="Calibri"/>
                <a:sym typeface="Calibri"/>
              </a:rPr>
              <a:t>trata</a:t>
            </a:r>
            <a:r>
              <a:rPr lang="en-GB" sz="2000" i="1" dirty="0">
                <a:solidFill>
                  <a:schemeClr val="dk1"/>
                </a:solidFill>
                <a:latin typeface="Calibri"/>
                <a:ea typeface="Calibri"/>
                <a:cs typeface="Calibri"/>
                <a:sym typeface="Calibri"/>
              </a:rPr>
              <a:t> de </a:t>
            </a:r>
            <a:r>
              <a:rPr lang="en-GB" sz="2000" i="1" dirty="0" err="1">
                <a:solidFill>
                  <a:schemeClr val="dk1"/>
                </a:solidFill>
                <a:latin typeface="Calibri"/>
                <a:ea typeface="Calibri"/>
                <a:cs typeface="Calibri"/>
                <a:sym typeface="Calibri"/>
              </a:rPr>
              <a:t>tener</a:t>
            </a:r>
            <a:r>
              <a:rPr lang="en-GB" sz="2000" i="1" dirty="0">
                <a:solidFill>
                  <a:schemeClr val="dk1"/>
                </a:solidFill>
                <a:latin typeface="Calibri"/>
                <a:ea typeface="Calibri"/>
                <a:cs typeface="Calibri"/>
                <a:sym typeface="Calibri"/>
              </a:rPr>
              <a:t> un </a:t>
            </a:r>
            <a:r>
              <a:rPr lang="en-GB" sz="2000" i="1" dirty="0" err="1">
                <a:solidFill>
                  <a:schemeClr val="dk1"/>
                </a:solidFill>
                <a:latin typeface="Calibri"/>
                <a:ea typeface="Calibri"/>
                <a:cs typeface="Calibri"/>
                <a:sym typeface="Calibri"/>
              </a:rPr>
              <a:t>buen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desempeño</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en</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los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exámenes</a:t>
            </a:r>
            <a:r>
              <a:rPr lang="en-GB" sz="2000" i="1" dirty="0">
                <a:solidFill>
                  <a:schemeClr val="dk1"/>
                </a:solidFill>
                <a:latin typeface="Calibri"/>
                <a:ea typeface="Calibri"/>
                <a:cs typeface="Calibri"/>
                <a:sym typeface="Calibri"/>
              </a:rPr>
              <a:t> ".</a:t>
            </a:r>
            <a:endParaRPr lang="en-GB" sz="2000" dirty="0"/>
          </a:p>
        </p:txBody>
      </p:sp>
    </p:spTree>
    <p:extLst>
      <p:ext uri="{BB962C8B-B14F-4D97-AF65-F5344CB8AC3E}">
        <p14:creationId xmlns:p14="http://schemas.microsoft.com/office/powerpoint/2010/main" val="309802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a:solidFill>
                  <a:schemeClr val="dk1"/>
                </a:solidFill>
                <a:latin typeface="Calibri"/>
                <a:cs typeface="Calibri"/>
                <a:sym typeface="Calibri"/>
              </a:rPr>
              <a:t>¿Por </a:t>
            </a:r>
            <a:r>
              <a:rPr lang="en-US" sz="2000" i="1" dirty="0" err="1">
                <a:solidFill>
                  <a:schemeClr val="dk1"/>
                </a:solidFill>
                <a:latin typeface="Calibri"/>
                <a:cs typeface="Calibri"/>
                <a:sym typeface="Calibri"/>
              </a:rPr>
              <a:t>qué</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prefiere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ver</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televisión</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qué</a:t>
            </a:r>
            <a:r>
              <a:rPr lang="en-US" sz="2000" i="1" dirty="0">
                <a:solidFill>
                  <a:schemeClr val="dk1"/>
                </a:solidFill>
                <a:latin typeface="Calibri"/>
                <a:cs typeface="Calibri"/>
                <a:sym typeface="Calibri"/>
              </a:rPr>
              <a:t> se </a:t>
            </a:r>
            <a:r>
              <a:rPr lang="en-US" sz="2000" i="1" dirty="0" err="1">
                <a:solidFill>
                  <a:schemeClr val="dk1"/>
                </a:solidFill>
                <a:latin typeface="Calibri"/>
                <a:cs typeface="Calibri"/>
                <a:sym typeface="Calibri"/>
              </a:rPr>
              <a:t>diferencia</a:t>
            </a:r>
            <a:r>
              <a:rPr lang="en-US" sz="2000" i="1" dirty="0">
                <a:solidFill>
                  <a:schemeClr val="dk1"/>
                </a:solidFill>
                <a:latin typeface="Calibri"/>
                <a:cs typeface="Calibri"/>
                <a:sym typeface="Calibri"/>
              </a:rPr>
              <a:t> de la </a:t>
            </a:r>
            <a:r>
              <a:rPr lang="en-US" sz="2000" i="1" dirty="0" err="1">
                <a:solidFill>
                  <a:schemeClr val="dk1"/>
                </a:solidFill>
                <a:latin typeface="Calibri"/>
                <a:cs typeface="Calibri"/>
                <a:sym typeface="Calibri"/>
              </a:rPr>
              <a:t>tarea</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recibe</a:t>
            </a:r>
            <a:r>
              <a:rPr lang="en-US" sz="2000" i="1" dirty="0">
                <a:solidFill>
                  <a:schemeClr val="dk1"/>
                </a:solidFill>
                <a:latin typeface="Calibri"/>
                <a:cs typeface="Calibri"/>
                <a:sym typeface="Calibri"/>
              </a:rPr>
              <a:t>? Si </a:t>
            </a:r>
            <a:r>
              <a:rPr lang="en-US" sz="2000" i="1" dirty="0" err="1">
                <a:solidFill>
                  <a:schemeClr val="dk1"/>
                </a:solidFill>
                <a:latin typeface="Calibri"/>
                <a:cs typeface="Calibri"/>
                <a:sym typeface="Calibri"/>
              </a:rPr>
              <a:t>bien</a:t>
            </a:r>
            <a:r>
              <a:rPr lang="en-US" sz="2000" i="1" dirty="0">
                <a:solidFill>
                  <a:schemeClr val="dk1"/>
                </a:solidFill>
                <a:latin typeface="Calibri"/>
                <a:cs typeface="Calibri"/>
                <a:sym typeface="Calibri"/>
              </a:rPr>
              <a:t> no </a:t>
            </a:r>
            <a:r>
              <a:rPr lang="en-US" sz="2000" i="1" dirty="0" err="1">
                <a:solidFill>
                  <a:schemeClr val="dk1"/>
                </a:solidFill>
                <a:latin typeface="Calibri"/>
                <a:cs typeface="Calibri"/>
                <a:sym typeface="Calibri"/>
              </a:rPr>
              <a:t>existen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reglas</a:t>
            </a:r>
            <a:r>
              <a:rPr lang="en-US" sz="2000" i="1" dirty="0">
                <a:solidFill>
                  <a:schemeClr val="dk1"/>
                </a:solidFill>
                <a:latin typeface="Calibri"/>
                <a:cs typeface="Calibri"/>
                <a:sym typeface="Calibri"/>
              </a:rPr>
              <a:t> con las </a:t>
            </a:r>
            <a:r>
              <a:rPr lang="en-US" sz="2000" i="1" dirty="0" err="1">
                <a:solidFill>
                  <a:schemeClr val="dk1"/>
                </a:solidFill>
                <a:latin typeface="Calibri"/>
                <a:cs typeface="Calibri"/>
                <a:sym typeface="Calibri"/>
              </a:rPr>
              <a:t>preferencias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aprendizaje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importante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proporcionar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variedad</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estímulos</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mantener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motivados</a:t>
            </a:r>
            <a:r>
              <a:rPr lang="en-US" sz="2000" i="1" dirty="0">
                <a:solidFill>
                  <a:schemeClr val="dk1"/>
                </a:solidFill>
                <a:latin typeface="Calibri"/>
                <a:cs typeface="Calibri"/>
                <a:sym typeface="Calibri"/>
              </a:rPr>
              <a:t> a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alumnos</a:t>
            </a:r>
            <a:r>
              <a:rPr lang="en-US" sz="2000" i="1" dirty="0">
                <a:solidFill>
                  <a:schemeClr val="dk1"/>
                </a:solidFill>
                <a:latin typeface="Calibri"/>
                <a:cs typeface="Calibri"/>
                <a:sym typeface="Calibri"/>
              </a:rPr>
              <a:t>. Una </a:t>
            </a:r>
            <a:r>
              <a:rPr lang="en-US" sz="2000" i="1" dirty="0" err="1">
                <a:solidFill>
                  <a:schemeClr val="dk1"/>
                </a:solidFill>
                <a:latin typeface="Calibri"/>
                <a:cs typeface="Calibri"/>
                <a:sym typeface="Calibri"/>
              </a:rPr>
              <a:t>teoría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que la </a:t>
            </a:r>
            <a:r>
              <a:rPr lang="en-US" sz="2000" i="1" dirty="0" err="1">
                <a:solidFill>
                  <a:schemeClr val="dk1"/>
                </a:solidFill>
                <a:latin typeface="Calibri"/>
                <a:cs typeface="Calibri"/>
                <a:sym typeface="Calibri"/>
              </a:rPr>
              <a:t>tarea</a:t>
            </a:r>
            <a:r>
              <a:rPr lang="en-US" sz="2000" i="1" dirty="0">
                <a:solidFill>
                  <a:schemeClr val="dk1"/>
                </a:solidFill>
                <a:latin typeface="Calibri"/>
                <a:cs typeface="Calibri"/>
                <a:sym typeface="Calibri"/>
              </a:rPr>
              <a:t> no </a:t>
            </a:r>
            <a:r>
              <a:rPr lang="en-US" sz="2000" i="1" dirty="0" err="1">
                <a:solidFill>
                  <a:schemeClr val="dk1"/>
                </a:solidFill>
                <a:latin typeface="Calibri"/>
                <a:cs typeface="Calibri"/>
                <a:sym typeface="Calibri"/>
              </a:rPr>
              <a:t>proporciona</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equilibrio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adecuado</a:t>
            </a:r>
            <a:r>
              <a:rPr lang="en-US" sz="2000" i="1" dirty="0">
                <a:solidFill>
                  <a:schemeClr val="dk1"/>
                </a:solidFill>
                <a:latin typeface="Calibri"/>
                <a:cs typeface="Calibri"/>
                <a:sym typeface="Calibri"/>
              </a:rPr>
              <a:t> para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tiene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idea </a:t>
            </a:r>
            <a:r>
              <a:rPr lang="en-US" sz="2000" i="1" dirty="0" err="1">
                <a:solidFill>
                  <a:schemeClr val="dk1"/>
                </a:solidFill>
                <a:latin typeface="Calibri"/>
                <a:cs typeface="Calibri"/>
                <a:sym typeface="Calibri"/>
              </a:rPr>
              <a:t>clara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cuál</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su</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objetivo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comunicarse</a:t>
            </a:r>
            <a:r>
              <a:rPr lang="en-US" sz="2000" i="1" dirty="0">
                <a:solidFill>
                  <a:schemeClr val="dk1"/>
                </a:solidFill>
                <a:latin typeface="Calibri"/>
                <a:cs typeface="Calibri"/>
                <a:sym typeface="Calibri"/>
              </a:rPr>
              <a:t>; No </a:t>
            </a:r>
            <a:r>
              <a:rPr lang="en-US" sz="2000" i="1" dirty="0" err="1">
                <a:solidFill>
                  <a:schemeClr val="dk1"/>
                </a:solidFill>
                <a:latin typeface="Calibri"/>
                <a:cs typeface="Calibri"/>
                <a:sym typeface="Calibri"/>
              </a:rPr>
              <a:t>aprobar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exámenes</a:t>
            </a:r>
            <a:r>
              <a:rPr lang="en-US" sz="2000" i="1" dirty="0">
                <a:solidFill>
                  <a:schemeClr val="dk1"/>
                </a:solidFill>
                <a:latin typeface="Calibri"/>
                <a:cs typeface="Calibri"/>
                <a:sym typeface="Calibri"/>
              </a:rPr>
              <a:t>. Ella </a:t>
            </a:r>
            <a:r>
              <a:rPr lang="en-US" sz="2000" i="1" dirty="0" err="1">
                <a:solidFill>
                  <a:schemeClr val="dk1"/>
                </a:solidFill>
                <a:latin typeface="Calibri"/>
                <a:cs typeface="Calibri"/>
                <a:sym typeface="Calibri"/>
              </a:rPr>
              <a:t>también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tiene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estrategia</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llegar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allí</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sensibilidad</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clave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ya</a:t>
            </a:r>
            <a:r>
              <a:rPr lang="en-US" sz="2000" i="1" dirty="0">
                <a:solidFill>
                  <a:schemeClr val="dk1"/>
                </a:solidFill>
                <a:latin typeface="Calibri"/>
                <a:cs typeface="Calibri"/>
                <a:sym typeface="Calibri"/>
              </a:rPr>
              <a:t> que el </a:t>
            </a:r>
            <a:r>
              <a:rPr lang="en-US" sz="2000" i="1" dirty="0" err="1">
                <a:solidFill>
                  <a:schemeClr val="dk1"/>
                </a:solidFill>
                <a:latin typeface="Calibri"/>
                <a:cs typeface="Calibri"/>
                <a:sym typeface="Calibri"/>
              </a:rPr>
              <a:t>profesor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facilita</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logro</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objetivos</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y </a:t>
            </a:r>
            <a:r>
              <a:rPr lang="en-US" sz="2000" i="1" dirty="0" err="1">
                <a:solidFill>
                  <a:schemeClr val="dk1"/>
                </a:solidFill>
                <a:latin typeface="Calibri"/>
                <a:cs typeface="Calibri"/>
                <a:sym typeface="Calibri"/>
              </a:rPr>
              <a:t>está</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condiciones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influir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también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éxito</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los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exámenes</a:t>
            </a:r>
            <a:r>
              <a:rPr lang="en-US" sz="2000" i="1" dirty="0">
                <a:solidFill>
                  <a:schemeClr val="dk1"/>
                </a:solidFill>
                <a:latin typeface="Calibri"/>
                <a:cs typeface="Calibri"/>
                <a:sym typeface="Calibri"/>
              </a:rPr>
              <a:t>. Una </a:t>
            </a:r>
            <a:r>
              <a:rPr lang="en-US" sz="2000" i="1" dirty="0" err="1">
                <a:solidFill>
                  <a:schemeClr val="dk1"/>
                </a:solidFill>
                <a:latin typeface="Calibri"/>
                <a:cs typeface="Calibri"/>
                <a:sym typeface="Calibri"/>
              </a:rPr>
              <a:t>posición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opuesta</a:t>
            </a:r>
            <a:r>
              <a:rPr lang="en-US" sz="2000" i="1" dirty="0">
                <a:solidFill>
                  <a:schemeClr val="dk1"/>
                </a:solidFill>
                <a:latin typeface="Calibri"/>
                <a:cs typeface="Calibri"/>
                <a:sym typeface="Calibri"/>
              </a:rPr>
              <a:t> y la </a:t>
            </a:r>
            <a:r>
              <a:rPr lang="en-US" sz="2000" i="1" dirty="0" err="1">
                <a:solidFill>
                  <a:schemeClr val="dk1"/>
                </a:solidFill>
                <a:latin typeface="Calibri"/>
                <a:cs typeface="Calibri"/>
                <a:sym typeface="Calibri"/>
              </a:rPr>
              <a:t>falta</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sensibilidad</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hacer</a:t>
            </a:r>
            <a:r>
              <a:rPr lang="en-US" sz="2000" i="1" dirty="0">
                <a:solidFill>
                  <a:schemeClr val="dk1"/>
                </a:solidFill>
                <a:latin typeface="Calibri"/>
                <a:cs typeface="Calibri"/>
                <a:sym typeface="Calibri"/>
              </a:rPr>
              <a:t> lo </a:t>
            </a:r>
            <a:r>
              <a:rPr lang="en-US" sz="2000" i="1" dirty="0" err="1">
                <a:solidFill>
                  <a:schemeClr val="dk1"/>
                </a:solidFill>
                <a:latin typeface="Calibri"/>
                <a:cs typeface="Calibri"/>
                <a:sym typeface="Calibri"/>
              </a:rPr>
              <a:t>contrario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Cómo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cocrear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Qué</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aprendizaje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podemos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incluir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las </a:t>
            </a:r>
            <a:r>
              <a:rPr lang="en-US" sz="2000" i="1" dirty="0" err="1">
                <a:solidFill>
                  <a:schemeClr val="dk1"/>
                </a:solidFill>
                <a:latin typeface="Calibri"/>
                <a:cs typeface="Calibri"/>
                <a:sym typeface="Calibri"/>
              </a:rPr>
              <a:t>tareas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tarea</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permitan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tanto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éxito</a:t>
            </a:r>
            <a:r>
              <a:rPr lang="en-US" sz="2000" i="1" dirty="0">
                <a:solidFill>
                  <a:schemeClr val="dk1"/>
                </a:solidFill>
                <a:latin typeface="Calibri"/>
                <a:cs typeface="Calibri"/>
                <a:sym typeface="Calibri"/>
              </a:rPr>
              <a:t> del </a:t>
            </a:r>
            <a:r>
              <a:rPr lang="en-US" sz="2000" i="1" dirty="0" err="1">
                <a:solidFill>
                  <a:schemeClr val="dk1"/>
                </a:solidFill>
                <a:latin typeface="Calibri"/>
                <a:cs typeface="Calibri"/>
                <a:sym typeface="Calibri"/>
              </a:rPr>
              <a:t>examen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éxito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comunicativo</a:t>
            </a:r>
            <a:r>
              <a:rPr lang="en-US" sz="2000" i="1" dirty="0">
                <a:solidFill>
                  <a:schemeClr val="dk1"/>
                </a:solidFill>
                <a:latin typeface="Calibri"/>
                <a:cs typeface="Calibri"/>
                <a:sym typeface="Calibri"/>
              </a:rPr>
              <a:t>?</a:t>
            </a:r>
          </a:p>
        </p:txBody>
      </p:sp>
    </p:spTree>
    <p:extLst>
      <p:ext uri="{BB962C8B-B14F-4D97-AF65-F5344CB8AC3E}">
        <p14:creationId xmlns:p14="http://schemas.microsoft.com/office/powerpoint/2010/main" val="5918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04" name="Google Shape;104;p15"/>
          <p:cNvSpPr txBox="1"/>
          <p:nvPr/>
        </p:nvSpPr>
        <p:spPr>
          <a:xfrm>
            <a:off x="1427162" y="2327275"/>
            <a:ext cx="8247000" cy="1986000"/>
          </a:xfrm>
          <a:prstGeom prst="rect">
            <a:avLst/>
          </a:prstGeom>
          <a:noFill/>
          <a:ln>
            <a:noFill/>
          </a:ln>
        </p:spPr>
        <p:txBody>
          <a:bodyPr spcFirstLastPara="1" wrap="square" lIns="91425" tIns="45700" rIns="91425" bIns="45700" anchor="t" anchorCtr="0">
            <a:noAutofit/>
          </a:bodyPr>
          <a:lstStyle/>
          <a:p>
            <a:pPr lvl="0">
              <a:spcBef>
                <a:spcPts val="400"/>
              </a:spcBef>
            </a:pPr>
            <a:r>
              <a:rPr lang="en-US" sz="2000" b="1" u="sng" dirty="0">
                <a:solidFill>
                  <a:schemeClr val="dk1"/>
                </a:solidFill>
                <a:latin typeface="Calibri"/>
                <a:ea typeface="Calibri"/>
                <a:cs typeface="Calibri"/>
                <a:sym typeface="Calibri"/>
              </a:rPr>
              <a:t>OBJETIVOS</a:t>
            </a:r>
          </a:p>
          <a:p>
            <a:pPr lvl="0">
              <a:spcBef>
                <a:spcPts val="400"/>
              </a:spcBef>
            </a:pPr>
            <a:endParaRPr lang="en-US" sz="2000" b="1" u="sng"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err="1">
                <a:solidFill>
                  <a:schemeClr val="dk1"/>
                </a:solidFill>
                <a:latin typeface="Calibri"/>
                <a:ea typeface="Calibri"/>
                <a:cs typeface="Calibri"/>
                <a:sym typeface="Calibri"/>
              </a:rPr>
              <a:t>Comprende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diferentes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estilos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endParaRPr lang="en-US" sz="2000"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err="1">
                <a:solidFill>
                  <a:schemeClr val="dk1"/>
                </a:solidFill>
                <a:latin typeface="Calibri"/>
                <a:ea typeface="Calibri"/>
                <a:cs typeface="Calibri"/>
                <a:sym typeface="Calibri"/>
              </a:rPr>
              <a:t>Puede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identificar</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estudiantes</a:t>
            </a:r>
            <a:r>
              <a:rPr lang="en-US" sz="2000" dirty="0">
                <a:solidFill>
                  <a:schemeClr val="dk1"/>
                </a:solidFill>
                <a:latin typeface="Calibri"/>
                <a:ea typeface="Calibri"/>
                <a:cs typeface="Calibri"/>
                <a:sym typeface="Calibri"/>
              </a:rPr>
              <a:t>.</a:t>
            </a:r>
          </a:p>
          <a:p>
            <a:pPr marL="342900" lvl="0" indent="-342900">
              <a:spcBef>
                <a:spcPts val="400"/>
              </a:spcBef>
              <a:buFont typeface="Arial" panose="020B0604020202020204" pitchFamily="34" charset="0"/>
              <a:buChar char="•"/>
            </a:pPr>
            <a:r>
              <a:rPr lang="en-US" sz="2000" dirty="0" err="1">
                <a:solidFill>
                  <a:schemeClr val="dk1"/>
                </a:solidFill>
                <a:latin typeface="Calibri"/>
                <a:ea typeface="Calibri"/>
                <a:cs typeface="Calibri"/>
                <a:sym typeface="Calibri"/>
              </a:rPr>
              <a:t>Es</a:t>
            </a:r>
            <a:r>
              <a:rPr lang="en-US" sz="2000" dirty="0">
                <a:solidFill>
                  <a:schemeClr val="dk1"/>
                </a:solidFill>
                <a:latin typeface="Calibri"/>
                <a:ea typeface="Calibri"/>
                <a:cs typeface="Calibri"/>
                <a:sym typeface="Calibri"/>
              </a:rPr>
              <a:t> sensible a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que son </a:t>
            </a:r>
            <a:r>
              <a:rPr lang="en-US" sz="2000" dirty="0" err="1">
                <a:solidFill>
                  <a:schemeClr val="dk1"/>
                </a:solidFill>
                <a:latin typeface="Calibri"/>
                <a:ea typeface="Calibri"/>
                <a:cs typeface="Calibri"/>
                <a:sym typeface="Calibri"/>
              </a:rPr>
              <a:t>diferentes</a:t>
            </a:r>
            <a:r>
              <a:rPr lang="en-US" sz="2000" dirty="0">
                <a:solidFill>
                  <a:schemeClr val="dk1"/>
                </a:solidFill>
                <a:latin typeface="Calibri"/>
                <a:ea typeface="Calibri"/>
                <a:cs typeface="Calibri"/>
                <a:sym typeface="Calibri"/>
              </a:rPr>
              <a:t> de las </a:t>
            </a:r>
            <a:r>
              <a:rPr lang="en-US" sz="2000" dirty="0" err="1">
                <a:solidFill>
                  <a:schemeClr val="dk1"/>
                </a:solidFill>
                <a:latin typeface="Calibri"/>
                <a:ea typeface="Calibri"/>
                <a:cs typeface="Calibri"/>
                <a:sym typeface="Calibri"/>
              </a:rPr>
              <a:t>suyas</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puede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crear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puentes</a:t>
            </a:r>
            <a:r>
              <a:rPr lang="en-US" sz="2000" dirty="0">
                <a:solidFill>
                  <a:schemeClr val="dk1"/>
                </a:solidFill>
                <a:latin typeface="Calibri"/>
                <a:ea typeface="Calibri"/>
                <a:cs typeface="Calibri"/>
                <a:sym typeface="Calibri"/>
              </a:rPr>
              <a:t> entre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estilos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estudiantes</a:t>
            </a:r>
            <a:r>
              <a:rPr lang="en-US" sz="2000" dirty="0">
                <a:solidFill>
                  <a:schemeClr val="dk1"/>
                </a:solidFill>
                <a:latin typeface="Calibri"/>
                <a:ea typeface="Calibri"/>
                <a:cs typeface="Calibri"/>
                <a:sym typeface="Calibri"/>
              </a:rPr>
              <a:t>.</a:t>
            </a:r>
            <a:endParaRPr sz="200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05" name="Google Shape;105;p15"/>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06" name="Google Shape;106;p15"/>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05DDE3C-824E-44CA-B3B0-9EC1384C6D6A}"/>
              </a:ext>
            </a:extLst>
          </p:cNvPr>
          <p:cNvSpPr/>
          <p:nvPr/>
        </p:nvSpPr>
        <p:spPr>
          <a:xfrm>
            <a:off x="312389" y="1641672"/>
            <a:ext cx="12667250" cy="3272691"/>
          </a:xfrm>
          <a:prstGeom prst="rect">
            <a:avLst/>
          </a:prstGeom>
        </p:spPr>
        <p:txBody>
          <a:bodyPr wrap="none">
            <a:spAutoFit/>
          </a:bodyPr>
          <a:lstStyle/>
          <a:p>
            <a:pPr lvl="0">
              <a:spcBef>
                <a:spcPts val="400"/>
              </a:spcBef>
            </a:pPr>
            <a:r>
              <a:rPr lang="en-US" sz="2000" b="1" u="sng" dirty="0">
                <a:solidFill>
                  <a:schemeClr val="dk1"/>
                </a:solidFill>
                <a:latin typeface="Calibri"/>
                <a:ea typeface="Calibri"/>
                <a:cs typeface="Calibri"/>
                <a:sym typeface="Calibri"/>
              </a:rPr>
              <a:t>A </a:t>
            </a:r>
            <a:r>
              <a:rPr lang="en-US" sz="2000" b="1" u="sng" dirty="0" err="1">
                <a:solidFill>
                  <a:schemeClr val="dk1"/>
                </a:solidFill>
                <a:latin typeface="Calibri"/>
                <a:ea typeface="Calibri"/>
                <a:cs typeface="Calibri"/>
                <a:sym typeface="Calibri"/>
              </a:rPr>
              <a:t>ti</a:t>
            </a:r>
            <a:endParaRPr lang="en-US" sz="2000" b="1" u="sng" dirty="0">
              <a:solidFill>
                <a:schemeClr val="dk1"/>
              </a:solidFill>
              <a:latin typeface="Calibri"/>
              <a:ea typeface="Calibri"/>
              <a:cs typeface="Calibri"/>
              <a:sym typeface="Calibri"/>
            </a:endParaRPr>
          </a:p>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Lea las </a:t>
            </a:r>
            <a:r>
              <a:rPr lang="en-US" sz="2000" dirty="0" err="1">
                <a:solidFill>
                  <a:schemeClr val="dk1"/>
                </a:solidFill>
                <a:latin typeface="Calibri"/>
                <a:ea typeface="Calibri"/>
                <a:cs typeface="Calibri"/>
                <a:sym typeface="Calibri"/>
              </a:rPr>
              <a:t>citas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siguiente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diapositiva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Discuta</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Consulte</a:t>
            </a:r>
            <a:r>
              <a:rPr lang="en-US" sz="2000" dirty="0">
                <a:solidFill>
                  <a:schemeClr val="dk1"/>
                </a:solidFill>
                <a:latin typeface="Calibri"/>
                <a:ea typeface="Calibri"/>
                <a:cs typeface="Calibri"/>
                <a:sym typeface="Calibri"/>
              </a:rPr>
              <a:t> las ideas de visual, </a:t>
            </a:r>
            <a:r>
              <a:rPr lang="en-US" sz="2000" dirty="0" err="1">
                <a:solidFill>
                  <a:schemeClr val="dk1"/>
                </a:solidFill>
                <a:latin typeface="Calibri"/>
                <a:ea typeface="Calibri"/>
                <a:cs typeface="Calibri"/>
                <a:sym typeface="Calibri"/>
              </a:rPr>
              <a:t>auditivo</a:t>
            </a:r>
            <a:r>
              <a:rPr lang="en-US" sz="2000" dirty="0">
                <a:solidFill>
                  <a:schemeClr val="dk1"/>
                </a:solidFill>
                <a:latin typeface="Calibri"/>
                <a:ea typeface="Calibri"/>
                <a:cs typeface="Calibri"/>
                <a:sym typeface="Calibri"/>
              </a:rPr>
              <a:t>,</a:t>
            </a:r>
          </a:p>
          <a:p>
            <a:pPr lvl="0">
              <a:spcBef>
                <a:spcPts val="400"/>
              </a:spcBef>
            </a:pPr>
            <a:r>
              <a:rPr lang="en-US" sz="2000" dirty="0" err="1">
                <a:solidFill>
                  <a:schemeClr val="dk1"/>
                </a:solidFill>
                <a:latin typeface="Calibri"/>
                <a:ea typeface="Calibri"/>
                <a:cs typeface="Calibri"/>
                <a:sym typeface="Calibri"/>
              </a:rPr>
              <a:t>cinestésico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sensación</a:t>
            </a:r>
            <a:r>
              <a:rPr lang="en-US" sz="2000" dirty="0">
                <a:solidFill>
                  <a:schemeClr val="dk1"/>
                </a:solidFill>
                <a:latin typeface="Calibri"/>
                <a:ea typeface="Calibri"/>
                <a:cs typeface="Calibri"/>
                <a:sym typeface="Calibri"/>
              </a:rPr>
              <a:t> de "a cargo" y </a:t>
            </a:r>
            <a:r>
              <a:rPr lang="en-US" sz="2000" dirty="0" err="1">
                <a:solidFill>
                  <a:schemeClr val="dk1"/>
                </a:solidFill>
                <a:latin typeface="Calibri"/>
                <a:ea typeface="Calibri"/>
                <a:cs typeface="Calibri"/>
                <a:sym typeface="Calibri"/>
              </a:rPr>
              <a:t>crecimiento</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mentalidad</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fija</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se </a:t>
            </a:r>
            <a:r>
              <a:rPr lang="en-US" sz="2000" dirty="0" err="1">
                <a:solidFill>
                  <a:schemeClr val="dk1"/>
                </a:solidFill>
                <a:latin typeface="Calibri"/>
                <a:ea typeface="Calibri"/>
                <a:cs typeface="Calibri"/>
                <a:sym typeface="Calibri"/>
              </a:rPr>
              <a:t>compara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sus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 </a:t>
            </a:r>
            <a:r>
              <a:rPr lang="en-US" sz="2000" dirty="0" err="1">
                <a:solidFill>
                  <a:schemeClr val="dk1"/>
                </a:solidFill>
                <a:latin typeface="Calibri"/>
                <a:ea typeface="Calibri"/>
                <a:cs typeface="Calibri"/>
                <a:sym typeface="Calibri"/>
              </a:rPr>
              <a:t>enseñanza</a:t>
            </a:r>
            <a:r>
              <a:rPr lang="en-US" sz="2000" dirty="0">
                <a:solidFill>
                  <a:schemeClr val="dk1"/>
                </a:solidFill>
                <a:latin typeface="Calibri"/>
                <a:ea typeface="Calibri"/>
                <a:cs typeface="Calibri"/>
                <a:sym typeface="Calibri"/>
              </a:rPr>
              <a:t>?</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harías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mapear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unir</a:t>
            </a:r>
            <a:r>
              <a:rPr lang="en-US" sz="2000" dirty="0">
                <a:solidFill>
                  <a:schemeClr val="dk1"/>
                </a:solidFill>
                <a:latin typeface="Calibri"/>
                <a:ea typeface="Calibri"/>
                <a:cs typeface="Calibri"/>
                <a:sym typeface="Calibri"/>
              </a:rPr>
              <a:t> y </a:t>
            </a:r>
            <a:r>
              <a:rPr lang="en-US" sz="2000" dirty="0" err="1">
                <a:solidFill>
                  <a:schemeClr val="dk1"/>
                </a:solidFill>
                <a:latin typeface="Calibri"/>
                <a:ea typeface="Calibri"/>
                <a:cs typeface="Calibri"/>
                <a:sym typeface="Calibri"/>
              </a:rPr>
              <a:t>cocrear</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alumno</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endParaRPr lang="en-US" sz="2000" dirty="0">
              <a:solidFill>
                <a:schemeClr val="dk1"/>
              </a:solidFill>
              <a:latin typeface="Calibri"/>
              <a:ea typeface="Calibri"/>
              <a:cs typeface="Calibri"/>
              <a:sym typeface="Calibri"/>
            </a:endParaRPr>
          </a:p>
        </p:txBody>
      </p:sp>
      <p:sp>
        <p:nvSpPr>
          <p:cNvPr id="8" name="Google Shape;246;p30">
            <a:extLst>
              <a:ext uri="{FF2B5EF4-FFF2-40B4-BE49-F238E27FC236}">
                <a16:creationId xmlns:a16="http://schemas.microsoft.com/office/drawing/2014/main" id="{6336E0F3-C65B-4464-A73D-15209D25964F}"/>
              </a:ext>
            </a:extLst>
          </p:cNvPr>
          <p:cNvSpPr txBox="1"/>
          <p:nvPr/>
        </p:nvSpPr>
        <p:spPr>
          <a:xfrm>
            <a:off x="312389" y="4655797"/>
            <a:ext cx="11567222" cy="101600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GB" sz="2000" i="1" dirty="0">
                <a:solidFill>
                  <a:schemeClr val="dk1"/>
                </a:solidFill>
                <a:latin typeface="Calibri"/>
                <a:ea typeface="Calibri"/>
                <a:cs typeface="Calibri"/>
                <a:sym typeface="Calibri"/>
              </a:rPr>
              <a:t>“</a:t>
            </a:r>
            <a:r>
              <a:rPr lang="en-GB" sz="2000" i="1" dirty="0" err="1">
                <a:solidFill>
                  <a:schemeClr val="dk1"/>
                </a:solidFill>
                <a:latin typeface="Calibri"/>
                <a:ea typeface="Calibri"/>
                <a:cs typeface="Calibri"/>
                <a:sym typeface="Calibri"/>
              </a:rPr>
              <a:t>Creo</a:t>
            </a:r>
            <a:r>
              <a:rPr lang="en-GB" sz="2000" i="1" dirty="0">
                <a:solidFill>
                  <a:schemeClr val="dk1"/>
                </a:solidFill>
                <a:latin typeface="Calibri"/>
                <a:ea typeface="Calibri"/>
                <a:cs typeface="Calibri"/>
                <a:sym typeface="Calibri"/>
              </a:rPr>
              <a:t> que </a:t>
            </a:r>
            <a:r>
              <a:rPr lang="en-GB" sz="2000" i="1" dirty="0" err="1">
                <a:solidFill>
                  <a:schemeClr val="dk1"/>
                </a:solidFill>
                <a:latin typeface="Calibri"/>
                <a:ea typeface="Calibri"/>
                <a:cs typeface="Calibri"/>
                <a:sym typeface="Calibri"/>
              </a:rPr>
              <a:t>tengo</a:t>
            </a:r>
            <a:r>
              <a:rPr lang="en-GB" sz="2000" i="1" dirty="0">
                <a:solidFill>
                  <a:schemeClr val="dk1"/>
                </a:solidFill>
                <a:latin typeface="Calibri"/>
                <a:ea typeface="Calibri"/>
                <a:cs typeface="Calibri"/>
                <a:sym typeface="Calibri"/>
              </a:rPr>
              <a:t> que </a:t>
            </a:r>
            <a:r>
              <a:rPr lang="en-GB" sz="2000" i="1" dirty="0" err="1">
                <a:solidFill>
                  <a:schemeClr val="dk1"/>
                </a:solidFill>
                <a:latin typeface="Calibri"/>
                <a:ea typeface="Calibri"/>
                <a:cs typeface="Calibri"/>
                <a:sym typeface="Calibri"/>
              </a:rPr>
              <a:t>mejorar</a:t>
            </a:r>
            <a:r>
              <a:rPr lang="en-GB" sz="2000" i="1" dirty="0">
                <a:solidFill>
                  <a:schemeClr val="dk1"/>
                </a:solidFill>
                <a:latin typeface="Calibri"/>
                <a:ea typeface="Calibri"/>
                <a:cs typeface="Calibri"/>
                <a:sym typeface="Calibri"/>
              </a:rPr>
              <a:t> mi </a:t>
            </a:r>
            <a:r>
              <a:rPr lang="en-GB" sz="2000" i="1" dirty="0" err="1">
                <a:solidFill>
                  <a:schemeClr val="dk1"/>
                </a:solidFill>
                <a:latin typeface="Calibri"/>
                <a:ea typeface="Calibri"/>
                <a:cs typeface="Calibri"/>
                <a:sym typeface="Calibri"/>
              </a:rPr>
              <a:t>escucha</a:t>
            </a:r>
            <a:r>
              <a:rPr lang="en-GB" sz="2000" i="1" dirty="0">
                <a:solidFill>
                  <a:schemeClr val="dk1"/>
                </a:solidFill>
                <a:latin typeface="Calibri"/>
                <a:ea typeface="Calibri"/>
                <a:cs typeface="Calibri"/>
                <a:sym typeface="Calibri"/>
              </a:rPr>
              <a:t>. Las </a:t>
            </a:r>
            <a:r>
              <a:rPr lang="en-GB" sz="2000" i="1" dirty="0" err="1">
                <a:solidFill>
                  <a:schemeClr val="dk1"/>
                </a:solidFill>
                <a:latin typeface="Calibri"/>
                <a:ea typeface="Calibri"/>
                <a:cs typeface="Calibri"/>
                <a:sym typeface="Calibri"/>
              </a:rPr>
              <a:t>tareas</a:t>
            </a:r>
            <a:r>
              <a:rPr lang="en-GB" sz="2000" i="1" dirty="0">
                <a:solidFill>
                  <a:schemeClr val="dk1"/>
                </a:solidFill>
                <a:latin typeface="Calibri"/>
                <a:ea typeface="Calibri"/>
                <a:cs typeface="Calibri"/>
                <a:sym typeface="Calibri"/>
              </a:rPr>
              <a:t> de </a:t>
            </a:r>
            <a:r>
              <a:rPr lang="en-GB" sz="2000" i="1" dirty="0" err="1">
                <a:solidFill>
                  <a:schemeClr val="dk1"/>
                </a:solidFill>
                <a:latin typeface="Calibri"/>
                <a:ea typeface="Calibri"/>
                <a:cs typeface="Calibri"/>
                <a:sym typeface="Calibri"/>
              </a:rPr>
              <a:t>examen</a:t>
            </a:r>
            <a:r>
              <a:rPr lang="en-GB" sz="2000" i="1" dirty="0">
                <a:solidFill>
                  <a:schemeClr val="dk1"/>
                </a:solidFill>
                <a:latin typeface="Calibri"/>
                <a:ea typeface="Calibri"/>
                <a:cs typeface="Calibri"/>
                <a:sym typeface="Calibri"/>
              </a:rPr>
              <a:t> de </a:t>
            </a:r>
            <a:r>
              <a:rPr lang="en-GB" sz="2000" i="1" dirty="0" err="1">
                <a:solidFill>
                  <a:schemeClr val="dk1"/>
                </a:solidFill>
                <a:latin typeface="Calibri"/>
                <a:ea typeface="Calibri"/>
                <a:cs typeface="Calibri"/>
                <a:sym typeface="Calibri"/>
              </a:rPr>
              <a:t>escucha</a:t>
            </a:r>
            <a:r>
              <a:rPr lang="en-GB" sz="2000" i="1" dirty="0">
                <a:solidFill>
                  <a:schemeClr val="dk1"/>
                </a:solidFill>
                <a:latin typeface="Calibri"/>
                <a:ea typeface="Calibri"/>
                <a:cs typeface="Calibri"/>
                <a:sym typeface="Calibri"/>
              </a:rPr>
              <a:t> son </a:t>
            </a:r>
            <a:r>
              <a:rPr lang="en-GB" sz="2000" i="1" dirty="0" err="1">
                <a:solidFill>
                  <a:schemeClr val="dk1"/>
                </a:solidFill>
                <a:latin typeface="Calibri"/>
                <a:ea typeface="Calibri"/>
                <a:cs typeface="Calibri"/>
                <a:sym typeface="Calibri"/>
              </a:rPr>
              <a:t>muy</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difíciles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Compruebo</a:t>
            </a:r>
            <a:r>
              <a:rPr lang="en-GB" sz="2000" i="1" dirty="0">
                <a:solidFill>
                  <a:schemeClr val="dk1"/>
                </a:solidFill>
                <a:latin typeface="Calibri"/>
                <a:ea typeface="Calibri"/>
                <a:cs typeface="Calibri"/>
                <a:sym typeface="Calibri"/>
              </a:rPr>
              <a:t> las </a:t>
            </a:r>
            <a:r>
              <a:rPr lang="en-GB" sz="2000" i="1" dirty="0" err="1">
                <a:solidFill>
                  <a:schemeClr val="dk1"/>
                </a:solidFill>
                <a:latin typeface="Calibri"/>
                <a:ea typeface="Calibri"/>
                <a:cs typeface="Calibri"/>
                <a:sym typeface="Calibri"/>
              </a:rPr>
              <a:t>puntuaciones</a:t>
            </a:r>
            <a:r>
              <a:rPr lang="en-GB" sz="2000" i="1" dirty="0">
                <a:solidFill>
                  <a:schemeClr val="dk1"/>
                </a:solidFill>
                <a:latin typeface="Calibri"/>
                <a:ea typeface="Calibri"/>
                <a:cs typeface="Calibri"/>
                <a:sym typeface="Calibri"/>
              </a:rPr>
              <a:t> de las </a:t>
            </a:r>
            <a:r>
              <a:rPr lang="en-GB" sz="2000" i="1" dirty="0" err="1">
                <a:solidFill>
                  <a:schemeClr val="dk1"/>
                </a:solidFill>
                <a:latin typeface="Calibri"/>
                <a:ea typeface="Calibri"/>
                <a:cs typeface="Calibri"/>
                <a:sym typeface="Calibri"/>
              </a:rPr>
              <a:t>otras</a:t>
            </a:r>
            <a:r>
              <a:rPr lang="en-GB" sz="2000" i="1" dirty="0">
                <a:solidFill>
                  <a:schemeClr val="dk1"/>
                </a:solidFill>
                <a:latin typeface="Calibri"/>
                <a:ea typeface="Calibri"/>
                <a:cs typeface="Calibri"/>
                <a:sym typeface="Calibri"/>
              </a:rPr>
              <a:t> personas de mi </a:t>
            </a:r>
            <a:r>
              <a:rPr lang="en-GB" sz="2000" i="1" dirty="0" err="1">
                <a:solidFill>
                  <a:schemeClr val="dk1"/>
                </a:solidFill>
                <a:latin typeface="Calibri"/>
                <a:ea typeface="Calibri"/>
                <a:cs typeface="Calibri"/>
                <a:sym typeface="Calibri"/>
              </a:rPr>
              <a:t>grupo</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todo</a:t>
            </a:r>
            <a:r>
              <a:rPr lang="en-GB" sz="2000" i="1" dirty="0">
                <a:solidFill>
                  <a:schemeClr val="dk1"/>
                </a:solidFill>
                <a:latin typeface="Calibri"/>
                <a:ea typeface="Calibri"/>
                <a:cs typeface="Calibri"/>
                <a:sym typeface="Calibri"/>
              </a:rPr>
              <a:t> el </a:t>
            </a:r>
            <a:r>
              <a:rPr lang="en-GB" sz="2000" i="1" dirty="0" err="1">
                <a:solidFill>
                  <a:schemeClr val="dk1"/>
                </a:solidFill>
                <a:latin typeface="Calibri"/>
                <a:ea typeface="Calibri"/>
                <a:cs typeface="Calibri"/>
                <a:sym typeface="Calibri"/>
              </a:rPr>
              <a:t>tiempo</a:t>
            </a:r>
            <a:r>
              <a:rPr lang="en-GB" sz="2000" i="1" dirty="0">
                <a:solidFill>
                  <a:schemeClr val="dk1"/>
                </a:solidFill>
                <a:latin typeface="Calibri"/>
                <a:ea typeface="Calibri"/>
                <a:cs typeface="Calibri"/>
                <a:sym typeface="Calibri"/>
              </a:rPr>
              <a:t> y </a:t>
            </a:r>
            <a:r>
              <a:rPr lang="en-GB" sz="2000" i="1" dirty="0" err="1">
                <a:solidFill>
                  <a:schemeClr val="dk1"/>
                </a:solidFill>
                <a:latin typeface="Calibri"/>
                <a:ea typeface="Calibri"/>
                <a:cs typeface="Calibri"/>
                <a:sym typeface="Calibri"/>
              </a:rPr>
              <a:t>comparo</a:t>
            </a:r>
            <a:r>
              <a:rPr lang="en-GB" sz="2000" i="1" dirty="0">
                <a:solidFill>
                  <a:schemeClr val="dk1"/>
                </a:solidFill>
                <a:latin typeface="Calibri"/>
                <a:ea typeface="Calibri"/>
                <a:cs typeface="Calibri"/>
                <a:sym typeface="Calibri"/>
              </a:rPr>
              <a:t> las </a:t>
            </a:r>
            <a:r>
              <a:rPr lang="en-GB" sz="2000" i="1" dirty="0" err="1">
                <a:solidFill>
                  <a:schemeClr val="dk1"/>
                </a:solidFill>
                <a:latin typeface="Calibri"/>
                <a:ea typeface="Calibri"/>
                <a:cs typeface="Calibri"/>
                <a:sym typeface="Calibri"/>
              </a:rPr>
              <a:t>mías</a:t>
            </a:r>
            <a:r>
              <a:rPr lang="en-GB" sz="2000" i="1" dirty="0">
                <a:solidFill>
                  <a:schemeClr val="dk1"/>
                </a:solidFill>
                <a:latin typeface="Calibri"/>
                <a:ea typeface="Calibri"/>
                <a:cs typeface="Calibri"/>
                <a:sym typeface="Calibri"/>
              </a:rPr>
              <a:t> con </a:t>
            </a:r>
            <a:r>
              <a:rPr lang="en-GB" sz="2000" i="1" dirty="0" err="1">
                <a:solidFill>
                  <a:schemeClr val="dk1"/>
                </a:solidFill>
                <a:latin typeface="Calibri"/>
                <a:ea typeface="Calibri"/>
                <a:cs typeface="Calibri"/>
                <a:sym typeface="Calibri"/>
              </a:rPr>
              <a:t>ellas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cómo</a:t>
            </a:r>
            <a:r>
              <a:rPr lang="en-GB" sz="2000" i="1" dirty="0">
                <a:solidFill>
                  <a:schemeClr val="dk1"/>
                </a:solidFill>
                <a:latin typeface="Calibri"/>
                <a:ea typeface="Calibri"/>
                <a:cs typeface="Calibri"/>
                <a:sym typeface="Calibri"/>
              </a:rPr>
              <a:t> les </a:t>
            </a:r>
            <a:r>
              <a:rPr lang="en-GB" sz="2000" i="1" dirty="0" err="1">
                <a:solidFill>
                  <a:schemeClr val="dk1"/>
                </a:solidFill>
                <a:latin typeface="Calibri"/>
                <a:ea typeface="Calibri"/>
                <a:cs typeface="Calibri"/>
                <a:sym typeface="Calibri"/>
              </a:rPr>
              <a:t>resulta</a:t>
            </a:r>
            <a:r>
              <a:rPr lang="en-GB" sz="2000" i="1" dirty="0">
                <a:solidFill>
                  <a:schemeClr val="dk1"/>
                </a:solidFill>
                <a:latin typeface="Calibri"/>
                <a:ea typeface="Calibri"/>
                <a:cs typeface="Calibri"/>
                <a:sym typeface="Calibri"/>
              </a:rPr>
              <a:t> tan </a:t>
            </a:r>
            <a:r>
              <a:rPr lang="en-GB" sz="2000" i="1" dirty="0" err="1">
                <a:solidFill>
                  <a:schemeClr val="dk1"/>
                </a:solidFill>
                <a:latin typeface="Calibri"/>
                <a:ea typeface="Calibri"/>
                <a:cs typeface="Calibri"/>
                <a:sym typeface="Calibri"/>
              </a:rPr>
              <a:t>fácil</a:t>
            </a:r>
            <a:r>
              <a:rPr lang="en-GB" sz="2000" i="1" dirty="0">
                <a:solidFill>
                  <a:schemeClr val="dk1"/>
                </a:solidFill>
                <a:latin typeface="Calibri"/>
                <a:ea typeface="Calibri"/>
                <a:cs typeface="Calibri"/>
                <a:sym typeface="Calibri"/>
              </a:rPr>
              <a:t> y me </a:t>
            </a:r>
            <a:r>
              <a:rPr lang="en-GB" sz="2000" i="1" dirty="0" err="1">
                <a:solidFill>
                  <a:schemeClr val="dk1"/>
                </a:solidFill>
                <a:latin typeface="Calibri"/>
                <a:ea typeface="Calibri"/>
                <a:cs typeface="Calibri"/>
                <a:sym typeface="Calibri"/>
              </a:rPr>
              <a:t>resulta</a:t>
            </a:r>
            <a:r>
              <a:rPr lang="en-GB" sz="2000" i="1" dirty="0">
                <a:solidFill>
                  <a:schemeClr val="dk1"/>
                </a:solidFill>
                <a:latin typeface="Calibri"/>
                <a:ea typeface="Calibri"/>
                <a:cs typeface="Calibri"/>
                <a:sym typeface="Calibri"/>
              </a:rPr>
              <a:t> tan </a:t>
            </a:r>
            <a:r>
              <a:rPr lang="en-GB" sz="2000" i="1" dirty="0" err="1">
                <a:solidFill>
                  <a:schemeClr val="dk1"/>
                </a:solidFill>
                <a:latin typeface="Calibri"/>
                <a:ea typeface="Calibri"/>
                <a:cs typeface="Calibri"/>
                <a:sym typeface="Calibri"/>
              </a:rPr>
              <a:t>difícil</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Creo</a:t>
            </a:r>
            <a:r>
              <a:rPr lang="en-GB" sz="2000" i="1" dirty="0">
                <a:solidFill>
                  <a:schemeClr val="dk1"/>
                </a:solidFill>
                <a:latin typeface="Calibri"/>
                <a:ea typeface="Calibri"/>
                <a:cs typeface="Calibri"/>
                <a:sym typeface="Calibri"/>
              </a:rPr>
              <a:t> que soy </a:t>
            </a:r>
            <a:r>
              <a:rPr lang="en-GB" sz="2000" i="1" dirty="0" err="1">
                <a:solidFill>
                  <a:schemeClr val="dk1"/>
                </a:solidFill>
                <a:latin typeface="Calibri"/>
                <a:ea typeface="Calibri"/>
                <a:cs typeface="Calibri"/>
                <a:sym typeface="Calibri"/>
              </a:rPr>
              <a:t>mejor</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hablando</a:t>
            </a:r>
            <a:r>
              <a:rPr lang="en-GB" sz="2000" i="1" dirty="0">
                <a:solidFill>
                  <a:schemeClr val="dk1"/>
                </a:solidFill>
                <a:latin typeface="Calibri"/>
                <a:ea typeface="Calibri"/>
                <a:cs typeface="Calibri"/>
                <a:sym typeface="Calibri"/>
              </a:rPr>
              <a:t> y </a:t>
            </a:r>
            <a:r>
              <a:rPr lang="en-GB" sz="2000" i="1" dirty="0" err="1">
                <a:solidFill>
                  <a:schemeClr val="dk1"/>
                </a:solidFill>
                <a:latin typeface="Calibri"/>
                <a:ea typeface="Calibri"/>
                <a:cs typeface="Calibri"/>
                <a:sym typeface="Calibri"/>
              </a:rPr>
              <a:t>escribiendo</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tal</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vez</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porque</a:t>
            </a:r>
            <a:r>
              <a:rPr lang="en-GB" sz="2000" i="1" dirty="0">
                <a:solidFill>
                  <a:schemeClr val="dk1"/>
                </a:solidFill>
                <a:latin typeface="Calibri"/>
                <a:ea typeface="Calibri"/>
                <a:cs typeface="Calibri"/>
                <a:sym typeface="Calibri"/>
              </a:rPr>
              <a:t> soy </a:t>
            </a:r>
            <a:r>
              <a:rPr lang="en-GB" sz="2000" i="1" dirty="0" err="1">
                <a:solidFill>
                  <a:schemeClr val="dk1"/>
                </a:solidFill>
                <a:latin typeface="Calibri"/>
                <a:ea typeface="Calibri"/>
                <a:cs typeface="Calibri"/>
                <a:sym typeface="Calibri"/>
              </a:rPr>
              <a:t>más</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una</a:t>
            </a:r>
            <a:r>
              <a:rPr lang="en-GB" sz="2000" i="1" dirty="0">
                <a:solidFill>
                  <a:schemeClr val="dk1"/>
                </a:solidFill>
                <a:latin typeface="Calibri"/>
                <a:ea typeface="Calibri"/>
                <a:cs typeface="Calibri"/>
                <a:sym typeface="Calibri"/>
              </a:rPr>
              <a:t> persona visual y me </a:t>
            </a:r>
            <a:r>
              <a:rPr lang="en-GB" sz="2000" i="1" dirty="0" err="1">
                <a:solidFill>
                  <a:schemeClr val="dk1"/>
                </a:solidFill>
                <a:latin typeface="Calibri"/>
                <a:ea typeface="Calibri"/>
                <a:cs typeface="Calibri"/>
                <a:sym typeface="Calibri"/>
              </a:rPr>
              <a:t>gusta</a:t>
            </a:r>
            <a:r>
              <a:rPr lang="en-GB" sz="2000" i="1" dirty="0">
                <a:solidFill>
                  <a:schemeClr val="dk1"/>
                </a:solidFill>
                <a:latin typeface="Calibri"/>
                <a:ea typeface="Calibri"/>
                <a:cs typeface="Calibri"/>
                <a:sym typeface="Calibri"/>
              </a:rPr>
              <a:t> </a:t>
            </a:r>
            <a:r>
              <a:rPr lang="en-GB" sz="2000" i="1" dirty="0" err="1">
                <a:solidFill>
                  <a:schemeClr val="dk1"/>
                </a:solidFill>
                <a:latin typeface="Calibri"/>
                <a:ea typeface="Calibri"/>
                <a:cs typeface="Calibri"/>
                <a:sym typeface="Calibri"/>
              </a:rPr>
              <a:t>comunicarme</a:t>
            </a:r>
            <a:r>
              <a:rPr lang="en-GB" sz="2000" i="1" dirty="0">
                <a:solidFill>
                  <a:schemeClr val="dk1"/>
                </a:solidFill>
                <a:latin typeface="Calibri"/>
                <a:ea typeface="Calibri"/>
                <a:cs typeface="Calibri"/>
                <a:sym typeface="Calibri"/>
              </a:rPr>
              <a:t> con la </a:t>
            </a:r>
            <a:r>
              <a:rPr lang="en-GB" sz="2000" i="1" dirty="0" err="1">
                <a:solidFill>
                  <a:schemeClr val="dk1"/>
                </a:solidFill>
                <a:latin typeface="Calibri"/>
                <a:ea typeface="Calibri"/>
                <a:cs typeface="Calibri"/>
                <a:sym typeface="Calibri"/>
              </a:rPr>
              <a:t>gente</a:t>
            </a:r>
            <a:r>
              <a:rPr lang="en-GB" sz="2000" i="1" dirty="0">
                <a:solidFill>
                  <a:schemeClr val="dk1"/>
                </a:solidFill>
                <a:latin typeface="Calibri"/>
                <a:ea typeface="Calibri"/>
                <a:cs typeface="Calibri"/>
                <a:sym typeface="Calibri"/>
              </a:rPr>
              <a:t> ".</a:t>
            </a:r>
            <a:endParaRPr lang="en-GB" sz="2000" dirty="0"/>
          </a:p>
        </p:txBody>
      </p:sp>
    </p:spTree>
    <p:extLst>
      <p:ext uri="{BB962C8B-B14F-4D97-AF65-F5344CB8AC3E}">
        <p14:creationId xmlns:p14="http://schemas.microsoft.com/office/powerpoint/2010/main" val="625454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0"/>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243" name="Google Shape;243;p30"/>
          <p:cNvSpPr txBox="1"/>
          <p:nvPr/>
        </p:nvSpPr>
        <p:spPr>
          <a:xfrm>
            <a:off x="698500" y="1951037"/>
            <a:ext cx="10995025" cy="39544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1"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b="1" i="0" u="none">
              <a:solidFill>
                <a:schemeClr val="dk1"/>
              </a:solidFill>
              <a:latin typeface="Calibri"/>
              <a:ea typeface="Calibri"/>
              <a:cs typeface="Calibri"/>
              <a:sym typeface="Calibri"/>
            </a:endParaRPr>
          </a:p>
        </p:txBody>
      </p:sp>
      <p:pic>
        <p:nvPicPr>
          <p:cNvPr id="244" name="Google Shape;244;p30"/>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45" name="Google Shape;245;p30"/>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2" name="Google Shape;247;p30">
            <a:extLst>
              <a:ext uri="{FF2B5EF4-FFF2-40B4-BE49-F238E27FC236}">
                <a16:creationId xmlns:a16="http://schemas.microsoft.com/office/drawing/2014/main" id="{FF358403-7567-4D24-A7CB-905AE60F6F14}"/>
              </a:ext>
            </a:extLst>
          </p:cNvPr>
          <p:cNvSpPr txBox="1"/>
          <p:nvPr/>
        </p:nvSpPr>
        <p:spPr>
          <a:xfrm>
            <a:off x="372317" y="2317749"/>
            <a:ext cx="11447365" cy="26791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endParaRPr lang="en-US" sz="2000" i="1" dirty="0">
              <a:solidFill>
                <a:schemeClr val="dk1"/>
              </a:solidFill>
              <a:latin typeface="Calibri"/>
              <a:cs typeface="Calibri"/>
              <a:sym typeface="Calibri"/>
            </a:endParaRPr>
          </a:p>
          <a:p>
            <a:pPr lvl="0">
              <a:buClr>
                <a:schemeClr val="dk1"/>
              </a:buClr>
              <a:buSzPts val="2000"/>
            </a:pPr>
            <a:r>
              <a:rPr lang="en-US" sz="2000" b="1" dirty="0" err="1">
                <a:solidFill>
                  <a:schemeClr val="dk1"/>
                </a:solidFill>
                <a:latin typeface="Calibri"/>
                <a:cs typeface="Calibri"/>
                <a:sym typeface="Calibri"/>
              </a:rPr>
              <a:t>Comentario</a:t>
            </a:r>
            <a:endParaRPr lang="en-US" sz="2000" b="1" dirty="0">
              <a:solidFill>
                <a:schemeClr val="dk1"/>
              </a:solidFill>
              <a:latin typeface="Calibri"/>
              <a:cs typeface="Calibri"/>
              <a:sym typeface="Calibri"/>
            </a:endParaRPr>
          </a:p>
          <a:p>
            <a:pPr lvl="0">
              <a:buClr>
                <a:schemeClr val="dk1"/>
              </a:buClr>
              <a:buSzPts val="2000"/>
            </a:pPr>
            <a:endParaRPr lang="en-US" sz="2000" b="1" dirty="0">
              <a:solidFill>
                <a:schemeClr val="dk1"/>
              </a:solidFill>
              <a:latin typeface="Calibri"/>
              <a:cs typeface="Calibri"/>
              <a:sym typeface="Calibri"/>
            </a:endParaRPr>
          </a:p>
          <a:p>
            <a:pPr lvl="0">
              <a:buClr>
                <a:schemeClr val="dk1"/>
              </a:buClr>
              <a:buSzPts val="2000"/>
            </a:pPr>
            <a:r>
              <a:rPr lang="en-US" sz="2000" i="1" dirty="0">
                <a:solidFill>
                  <a:schemeClr val="dk1"/>
                </a:solidFill>
                <a:latin typeface="Calibri"/>
                <a:cs typeface="Calibri"/>
                <a:sym typeface="Calibri"/>
              </a:rPr>
              <a:t>El </a:t>
            </a:r>
            <a:r>
              <a:rPr lang="en-US" sz="2000" i="1" dirty="0" err="1">
                <a:solidFill>
                  <a:schemeClr val="dk1"/>
                </a:solidFill>
                <a:latin typeface="Calibri"/>
                <a:cs typeface="Calibri"/>
                <a:sym typeface="Calibri"/>
              </a:rPr>
              <a:t>alumno</a:t>
            </a:r>
            <a:r>
              <a:rPr lang="en-US" sz="2000" i="1" dirty="0">
                <a:solidFill>
                  <a:schemeClr val="dk1"/>
                </a:solidFill>
                <a:latin typeface="Calibri"/>
                <a:cs typeface="Calibri"/>
                <a:sym typeface="Calibri"/>
              </a:rPr>
              <a:t> se </a:t>
            </a:r>
            <a:r>
              <a:rPr lang="en-US" sz="2000" i="1" dirty="0" err="1">
                <a:solidFill>
                  <a:schemeClr val="dk1"/>
                </a:solidFill>
                <a:latin typeface="Calibri"/>
                <a:cs typeface="Calibri"/>
                <a:sym typeface="Calibri"/>
              </a:rPr>
              <a:t>está</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comparando</a:t>
            </a:r>
            <a:r>
              <a:rPr lang="en-US" sz="2000" i="1" dirty="0">
                <a:solidFill>
                  <a:schemeClr val="dk1"/>
                </a:solidFill>
                <a:latin typeface="Calibri"/>
                <a:cs typeface="Calibri"/>
                <a:sym typeface="Calibri"/>
              </a:rPr>
              <a:t> con </a:t>
            </a:r>
            <a:r>
              <a:rPr lang="en-US" sz="2000" i="1" dirty="0" err="1">
                <a:solidFill>
                  <a:schemeClr val="dk1"/>
                </a:solidFill>
                <a:latin typeface="Calibri"/>
                <a:cs typeface="Calibri"/>
                <a:sym typeface="Calibri"/>
              </a:rPr>
              <a:t>otros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alumnos</a:t>
            </a:r>
            <a:r>
              <a:rPr lang="en-US" sz="2000" i="1" dirty="0">
                <a:solidFill>
                  <a:schemeClr val="dk1"/>
                </a:solidFill>
                <a:latin typeface="Calibri"/>
                <a:cs typeface="Calibri"/>
                <a:sym typeface="Calibri"/>
              </a:rPr>
              <a:t> de la </a:t>
            </a:r>
            <a:r>
              <a:rPr lang="en-US" sz="2000" i="1" dirty="0" err="1">
                <a:solidFill>
                  <a:schemeClr val="dk1"/>
                </a:solidFill>
                <a:latin typeface="Calibri"/>
                <a:cs typeface="Calibri"/>
                <a:sym typeface="Calibri"/>
              </a:rPr>
              <a:t>clase</a:t>
            </a:r>
            <a:r>
              <a:rPr lang="en-US" sz="2000" i="1" dirty="0">
                <a:solidFill>
                  <a:schemeClr val="dk1"/>
                </a:solidFill>
                <a:latin typeface="Calibri"/>
                <a:cs typeface="Calibri"/>
                <a:sym typeface="Calibri"/>
              </a:rPr>
              <a:t>. Al </a:t>
            </a:r>
            <a:r>
              <a:rPr lang="en-US" sz="2000" i="1" dirty="0" err="1">
                <a:solidFill>
                  <a:schemeClr val="dk1"/>
                </a:solidFill>
                <a:latin typeface="Calibri"/>
                <a:cs typeface="Calibri"/>
                <a:sym typeface="Calibri"/>
              </a:rPr>
              <a:t>ver</a:t>
            </a:r>
            <a:r>
              <a:rPr lang="en-US" sz="2000" i="1" dirty="0">
                <a:solidFill>
                  <a:schemeClr val="dk1"/>
                </a:solidFill>
                <a:latin typeface="Calibri"/>
                <a:cs typeface="Calibri"/>
                <a:sym typeface="Calibri"/>
              </a:rPr>
              <a:t> la </a:t>
            </a:r>
            <a:r>
              <a:rPr lang="en-US" sz="2000" i="1" dirty="0" err="1">
                <a:solidFill>
                  <a:schemeClr val="dk1"/>
                </a:solidFill>
                <a:latin typeface="Calibri"/>
                <a:cs typeface="Calibri"/>
                <a:sym typeface="Calibri"/>
              </a:rPr>
              <a:t>diferencia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está</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convencido</a:t>
            </a:r>
            <a:r>
              <a:rPr lang="en-US" sz="2000" i="1" dirty="0">
                <a:solidFill>
                  <a:schemeClr val="dk1"/>
                </a:solidFill>
                <a:latin typeface="Calibri"/>
                <a:cs typeface="Calibri"/>
                <a:sym typeface="Calibri"/>
              </a:rPr>
              <a:t> de que </a:t>
            </a:r>
            <a:r>
              <a:rPr lang="en-US" sz="2000" i="1" dirty="0" err="1">
                <a:solidFill>
                  <a:schemeClr val="dk1"/>
                </a:solidFill>
                <a:latin typeface="Calibri"/>
                <a:cs typeface="Calibri"/>
                <a:sym typeface="Calibri"/>
              </a:rPr>
              <a:t>deben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naturalmente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mejores</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él</a:t>
            </a:r>
            <a:r>
              <a:rPr lang="en-US" sz="2000" i="1" dirty="0">
                <a:solidFill>
                  <a:schemeClr val="dk1"/>
                </a:solidFill>
                <a:latin typeface="Calibri"/>
                <a:cs typeface="Calibri"/>
                <a:sym typeface="Calibri"/>
              </a:rPr>
              <a:t>. Hay </a:t>
            </a:r>
            <a:r>
              <a:rPr lang="en-US" sz="2000" i="1" dirty="0" err="1">
                <a:solidFill>
                  <a:schemeClr val="dk1"/>
                </a:solidFill>
                <a:latin typeface="Calibri"/>
                <a:cs typeface="Calibri"/>
                <a:sym typeface="Calibri"/>
              </a:rPr>
              <a:t>algunos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elementos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mentalidad</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fija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desarrollo</a:t>
            </a:r>
            <a:r>
              <a:rPr lang="en-US" sz="2000" i="1" dirty="0">
                <a:solidFill>
                  <a:schemeClr val="dk1"/>
                </a:solidFill>
                <a:latin typeface="Calibri"/>
                <a:cs typeface="Calibri"/>
                <a:sym typeface="Calibri"/>
              </a:rPr>
              <a:t>. Las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puente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serían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útiles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aquí</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construcción</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empatía</a:t>
            </a:r>
            <a:r>
              <a:rPr lang="en-US" sz="2000" i="1" dirty="0">
                <a:solidFill>
                  <a:schemeClr val="dk1"/>
                </a:solidFill>
                <a:latin typeface="Calibri"/>
                <a:cs typeface="Calibri"/>
                <a:sym typeface="Calibri"/>
              </a:rPr>
              <a:t>. Para la </a:t>
            </a:r>
            <a:r>
              <a:rPr lang="en-US" sz="2000" i="1" dirty="0" err="1">
                <a:solidFill>
                  <a:schemeClr val="dk1"/>
                </a:solidFill>
                <a:latin typeface="Calibri"/>
                <a:cs typeface="Calibri"/>
                <a:sym typeface="Calibri"/>
              </a:rPr>
              <a:t>creación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conjunta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explorar</a:t>
            </a:r>
            <a:r>
              <a:rPr lang="en-US" sz="2000" i="1" dirty="0">
                <a:solidFill>
                  <a:schemeClr val="dk1"/>
                </a:solidFill>
                <a:latin typeface="Calibri"/>
                <a:cs typeface="Calibri"/>
                <a:sym typeface="Calibri"/>
              </a:rPr>
              <a:t> las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otros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alumnos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utilizan</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mejorar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su</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capacidad</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escucha</a:t>
            </a:r>
            <a:r>
              <a:rPr lang="en-US" sz="2000" i="1" dirty="0">
                <a:solidFill>
                  <a:schemeClr val="dk1"/>
                </a:solidFill>
                <a:latin typeface="Calibri"/>
                <a:cs typeface="Calibri"/>
                <a:sym typeface="Calibri"/>
              </a:rPr>
              <a:t> le </a:t>
            </a:r>
            <a:r>
              <a:rPr lang="en-US" sz="2000" i="1" dirty="0" err="1">
                <a:solidFill>
                  <a:schemeClr val="dk1"/>
                </a:solidFill>
                <a:latin typeface="Calibri"/>
                <a:cs typeface="Calibri"/>
                <a:sym typeface="Calibri"/>
              </a:rPr>
              <a:t>permitiría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ver</a:t>
            </a:r>
            <a:r>
              <a:rPr lang="en-US" sz="2000" i="1" dirty="0">
                <a:solidFill>
                  <a:schemeClr val="dk1"/>
                </a:solidFill>
                <a:latin typeface="Calibri"/>
                <a:cs typeface="Calibri"/>
                <a:sym typeface="Calibri"/>
              </a:rPr>
              <a:t> que </a:t>
            </a:r>
            <a:r>
              <a:rPr lang="en-US" sz="2000" i="1" dirty="0" err="1">
                <a:solidFill>
                  <a:schemeClr val="dk1"/>
                </a:solidFill>
                <a:latin typeface="Calibri"/>
                <a:cs typeface="Calibri"/>
                <a:sym typeface="Calibri"/>
              </a:rPr>
              <a:t>puede</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haber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más</a:t>
            </a:r>
            <a:r>
              <a:rPr lang="en-US" sz="2000" i="1" dirty="0">
                <a:solidFill>
                  <a:schemeClr val="dk1"/>
                </a:solidFill>
                <a:latin typeface="Calibri"/>
                <a:cs typeface="Calibri"/>
                <a:sym typeface="Calibri"/>
              </a:rPr>
              <a:t> de lo que </a:t>
            </a:r>
            <a:r>
              <a:rPr lang="en-US" sz="2000" i="1" dirty="0" err="1">
                <a:solidFill>
                  <a:schemeClr val="dk1"/>
                </a:solidFill>
                <a:latin typeface="Calibri"/>
                <a:cs typeface="Calibri"/>
                <a:sym typeface="Calibri"/>
              </a:rPr>
              <a:t>él</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ve</a:t>
            </a:r>
            <a:r>
              <a:rPr lang="en-US" sz="2000" i="1" dirty="0">
                <a:solidFill>
                  <a:schemeClr val="dk1"/>
                </a:solidFill>
                <a:latin typeface="Calibri"/>
                <a:cs typeface="Calibri"/>
                <a:sym typeface="Calibri"/>
              </a:rPr>
              <a:t>. Las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otros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alumnos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útiles</a:t>
            </a:r>
            <a:r>
              <a:rPr lang="en-US" sz="2000" i="1" dirty="0">
                <a:solidFill>
                  <a:schemeClr val="dk1"/>
                </a:solidFill>
                <a:latin typeface="Calibri"/>
                <a:cs typeface="Calibri"/>
                <a:sym typeface="Calibri"/>
              </a:rPr>
              <a:t> para </a:t>
            </a:r>
            <a:r>
              <a:rPr lang="en-US" sz="2000" i="1" dirty="0" err="1">
                <a:solidFill>
                  <a:schemeClr val="dk1"/>
                </a:solidFill>
                <a:latin typeface="Calibri"/>
                <a:cs typeface="Calibri"/>
                <a:sym typeface="Calibri"/>
              </a:rPr>
              <a:t>su</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propio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desarrollo</a:t>
            </a:r>
            <a:r>
              <a:rPr lang="en-US" sz="2000" i="1" dirty="0">
                <a:solidFill>
                  <a:schemeClr val="dk1"/>
                </a:solidFill>
                <a:latin typeface="Calibri"/>
                <a:cs typeface="Calibri"/>
                <a:sym typeface="Calibri"/>
              </a:rPr>
              <a:t>. El </a:t>
            </a:r>
            <a:r>
              <a:rPr lang="en-US" sz="2000" i="1" dirty="0" err="1">
                <a:solidFill>
                  <a:schemeClr val="dk1"/>
                </a:solidFill>
                <a:latin typeface="Calibri"/>
                <a:cs typeface="Calibri"/>
                <a:sym typeface="Calibri"/>
              </a:rPr>
              <a:t>progreso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podría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ser</a:t>
            </a:r>
            <a:r>
              <a:rPr lang="en-US" sz="2000" i="1" dirty="0">
                <a:solidFill>
                  <a:schemeClr val="dk1"/>
                </a:solidFill>
                <a:latin typeface="Calibri"/>
                <a:cs typeface="Calibri"/>
                <a:sym typeface="Calibri"/>
              </a:rPr>
              <a:t> lento, </a:t>
            </a:r>
            <a:r>
              <a:rPr lang="en-US" sz="2000" i="1" dirty="0" err="1">
                <a:solidFill>
                  <a:schemeClr val="dk1"/>
                </a:solidFill>
                <a:latin typeface="Calibri"/>
                <a:cs typeface="Calibri"/>
                <a:sym typeface="Calibri"/>
              </a:rPr>
              <a:t>por</a:t>
            </a:r>
            <a:r>
              <a:rPr lang="en-US" sz="2000" i="1" dirty="0">
                <a:solidFill>
                  <a:schemeClr val="dk1"/>
                </a:solidFill>
                <a:latin typeface="Calibri"/>
                <a:cs typeface="Calibri"/>
                <a:sym typeface="Calibri"/>
              </a:rPr>
              <a:t> lo que </a:t>
            </a:r>
            <a:r>
              <a:rPr lang="en-US" sz="2000" i="1" dirty="0" err="1">
                <a:solidFill>
                  <a:schemeClr val="dk1"/>
                </a:solidFill>
                <a:latin typeface="Calibri"/>
                <a:cs typeface="Calibri"/>
                <a:sym typeface="Calibri"/>
              </a:rPr>
              <a:t>una</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revisión</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periódica</a:t>
            </a:r>
            <a:r>
              <a:rPr lang="en-US" sz="2000" i="1" dirty="0">
                <a:solidFill>
                  <a:schemeClr val="dk1"/>
                </a:solidFill>
                <a:latin typeface="Calibri"/>
                <a:cs typeface="Calibri"/>
                <a:sym typeface="Calibri"/>
              </a:rPr>
              <a:t> de la </a:t>
            </a:r>
            <a:r>
              <a:rPr lang="en-US" sz="2000" i="1" dirty="0" err="1">
                <a:solidFill>
                  <a:schemeClr val="dk1"/>
                </a:solidFill>
                <a:latin typeface="Calibri"/>
                <a:cs typeface="Calibri"/>
                <a:sym typeface="Calibri"/>
              </a:rPr>
              <a:t>efectividad</a:t>
            </a:r>
            <a:r>
              <a:rPr lang="en-US" sz="2000" i="1" dirty="0">
                <a:solidFill>
                  <a:schemeClr val="dk1"/>
                </a:solidFill>
                <a:latin typeface="Calibri"/>
                <a:cs typeface="Calibri"/>
                <a:sym typeface="Calibri"/>
              </a:rPr>
              <a:t> de </a:t>
            </a:r>
            <a:r>
              <a:rPr lang="en-US" sz="2000" i="1" dirty="0" err="1">
                <a:solidFill>
                  <a:schemeClr val="dk1"/>
                </a:solidFill>
                <a:latin typeface="Calibri"/>
                <a:cs typeface="Calibri"/>
                <a:sym typeface="Calibri"/>
              </a:rPr>
              <a:t>sus</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estrategias</a:t>
            </a:r>
            <a:r>
              <a:rPr lang="en-US" sz="2000" i="1" dirty="0">
                <a:solidFill>
                  <a:schemeClr val="dk1"/>
                </a:solidFill>
                <a:latin typeface="Calibri"/>
                <a:cs typeface="Calibri"/>
                <a:sym typeface="Calibri"/>
              </a:rPr>
              <a:t> lo </a:t>
            </a:r>
            <a:r>
              <a:rPr lang="en-US" sz="2000" i="1" dirty="0" err="1">
                <a:solidFill>
                  <a:schemeClr val="dk1"/>
                </a:solidFill>
                <a:latin typeface="Calibri"/>
                <a:cs typeface="Calibri"/>
                <a:sym typeface="Calibri"/>
              </a:rPr>
              <a:t>ayudaría</a:t>
            </a:r>
            <a:r>
              <a:rPr lang="en-US" sz="2000" i="1" dirty="0">
                <a:solidFill>
                  <a:schemeClr val="dk1"/>
                </a:solidFill>
                <a:latin typeface="Calibri"/>
                <a:cs typeface="Calibri"/>
                <a:sym typeface="Calibri"/>
              </a:rPr>
              <a:t> a </a:t>
            </a:r>
            <a:r>
              <a:rPr lang="en-US" sz="2000" i="1" dirty="0" err="1">
                <a:solidFill>
                  <a:schemeClr val="dk1"/>
                </a:solidFill>
                <a:latin typeface="Calibri"/>
                <a:cs typeface="Calibri"/>
                <a:sym typeface="Calibri"/>
              </a:rPr>
              <a:t>ver</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su</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progreso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incluso</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si</a:t>
            </a:r>
            <a:r>
              <a:rPr lang="en-US" sz="2000" i="1" dirty="0">
                <a:solidFill>
                  <a:schemeClr val="dk1"/>
                </a:solidFill>
                <a:latin typeface="Calibri"/>
                <a:cs typeface="Calibri"/>
                <a:sym typeface="Calibri"/>
              </a:rPr>
              <a:t> </a:t>
            </a:r>
            <a:r>
              <a:rPr lang="en-US" sz="2000" i="1" dirty="0" err="1">
                <a:solidFill>
                  <a:schemeClr val="dk1"/>
                </a:solidFill>
                <a:latin typeface="Calibri"/>
                <a:cs typeface="Calibri"/>
                <a:sym typeface="Calibri"/>
              </a:rPr>
              <a:t>es</a:t>
            </a:r>
            <a:r>
              <a:rPr lang="en-US" sz="2000" i="1" dirty="0">
                <a:solidFill>
                  <a:schemeClr val="dk1"/>
                </a:solidFill>
                <a:latin typeface="Calibri"/>
                <a:cs typeface="Calibri"/>
                <a:sym typeface="Calibri"/>
              </a:rPr>
              <a:t> lento.</a:t>
            </a:r>
          </a:p>
        </p:txBody>
      </p:sp>
    </p:spTree>
    <p:extLst>
      <p:ext uri="{BB962C8B-B14F-4D97-AF65-F5344CB8AC3E}">
        <p14:creationId xmlns:p14="http://schemas.microsoft.com/office/powerpoint/2010/main" val="206848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256" name="Google Shape;256;p31"/>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257" name="Google Shape;257;p31"/>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258" name="Google Shape;258;p31"/>
          <p:cNvSpPr txBox="1"/>
          <p:nvPr/>
        </p:nvSpPr>
        <p:spPr>
          <a:xfrm>
            <a:off x="907025" y="2194900"/>
            <a:ext cx="8767200" cy="1235400"/>
          </a:xfrm>
          <a:prstGeom prst="rect">
            <a:avLst/>
          </a:prstGeom>
          <a:noFill/>
          <a:ln>
            <a:noFill/>
          </a:ln>
        </p:spPr>
        <p:txBody>
          <a:bodyPr spcFirstLastPara="1" wrap="square" lIns="91425" tIns="45700" rIns="91425" bIns="45700" anchor="t" anchorCtr="0">
            <a:noAutofit/>
          </a:bodyPr>
          <a:lstStyle/>
          <a:p>
            <a:pPr lvl="0">
              <a:lnSpc>
                <a:spcPct val="150000"/>
              </a:lnSpc>
              <a:buClr>
                <a:schemeClr val="dk1"/>
              </a:buClr>
              <a:buSzPts val="1800"/>
            </a:pPr>
            <a:r>
              <a:rPr lang="en-US" sz="2000" b="1" u="sng" dirty="0">
                <a:solidFill>
                  <a:schemeClr val="dk1"/>
                </a:solidFill>
                <a:latin typeface="Calibri"/>
                <a:ea typeface="Calibri"/>
                <a:cs typeface="Calibri"/>
                <a:sym typeface="Calibri"/>
              </a:rPr>
              <a:t>DISCUSIÓN DE GRUPO:</a:t>
            </a:r>
          </a:p>
          <a:p>
            <a:pPr lvl="0">
              <a:lnSpc>
                <a:spcPct val="150000"/>
              </a:lnSpc>
              <a:buClr>
                <a:schemeClr val="dk1"/>
              </a:buClr>
              <a:buSzPts val="1800"/>
            </a:pPr>
            <a:endParaRPr lang="en-US" sz="2000" b="1" u="sng" dirty="0">
              <a:solidFill>
                <a:schemeClr val="dk1"/>
              </a:solidFill>
              <a:latin typeface="Calibri"/>
              <a:ea typeface="Calibri"/>
              <a:cs typeface="Calibri"/>
              <a:sym typeface="Calibri"/>
            </a:endParaRPr>
          </a:p>
          <a:p>
            <a:pPr marL="342900" lvl="0" indent="-342900">
              <a:lnSpc>
                <a:spcPct val="150000"/>
              </a:lnSpc>
              <a:buClr>
                <a:schemeClr val="dk1"/>
              </a:buClr>
              <a:buSzPts val="1800"/>
              <a:buFont typeface="Arial" panose="020B0604020202020204" pitchFamily="34" charset="0"/>
              <a:buChar char="•"/>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Qué</a:t>
            </a:r>
            <a:r>
              <a:rPr lang="en-US" sz="2000" dirty="0">
                <a:solidFill>
                  <a:schemeClr val="dk1"/>
                </a:solidFill>
                <a:latin typeface="Calibri"/>
                <a:ea typeface="Calibri"/>
                <a:cs typeface="Calibri"/>
                <a:sym typeface="Calibri"/>
              </a:rPr>
              <a:t> has </a:t>
            </a:r>
            <a:r>
              <a:rPr lang="en-US" sz="2000" dirty="0" err="1">
                <a:solidFill>
                  <a:schemeClr val="dk1"/>
                </a:solidFill>
                <a:latin typeface="Calibri"/>
                <a:ea typeface="Calibri"/>
                <a:cs typeface="Calibri"/>
                <a:sym typeface="Calibri"/>
              </a:rPr>
              <a:t>aprendido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módulo</a:t>
            </a:r>
            <a:r>
              <a:rPr lang="en-US" sz="2000" dirty="0">
                <a:solidFill>
                  <a:schemeClr val="dk1"/>
                </a:solidFill>
                <a:latin typeface="Calibri"/>
                <a:ea typeface="Calibri"/>
                <a:cs typeface="Calibri"/>
                <a:sym typeface="Calibri"/>
              </a:rPr>
              <a:t>?</a:t>
            </a:r>
          </a:p>
          <a:p>
            <a:pPr marL="342900" lvl="0" indent="-342900">
              <a:lnSpc>
                <a:spcPct val="150000"/>
              </a:lnSpc>
              <a:buClr>
                <a:schemeClr val="dk1"/>
              </a:buClr>
              <a:buSzPts val="1800"/>
              <a:buFont typeface="Arial" panose="020B0604020202020204" pitchFamily="34" charset="0"/>
              <a:buChar char="•"/>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Cómo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puede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afectar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esto</a:t>
            </a:r>
            <a:r>
              <a:rPr lang="en-US" sz="2000" dirty="0">
                <a:solidFill>
                  <a:schemeClr val="dk1"/>
                </a:solidFill>
                <a:latin typeface="Calibri"/>
                <a:ea typeface="Calibri"/>
                <a:cs typeface="Calibri"/>
                <a:sym typeface="Calibri"/>
              </a:rPr>
              <a:t> a </a:t>
            </a:r>
            <a:r>
              <a:rPr lang="en-US" sz="2000" dirty="0" err="1">
                <a:solidFill>
                  <a:schemeClr val="dk1"/>
                </a:solidFill>
                <a:latin typeface="Calibri"/>
                <a:ea typeface="Calibri"/>
                <a:cs typeface="Calibri"/>
                <a:sym typeface="Calibri"/>
              </a:rPr>
              <a:t>tus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clases</a:t>
            </a:r>
            <a:r>
              <a:rPr lang="en-US" sz="2000" dirty="0">
                <a:solidFill>
                  <a:schemeClr val="dk1"/>
                </a:solidFill>
                <a:latin typeface="Calibri"/>
                <a:ea typeface="Calibri"/>
                <a:cs typeface="Calibri"/>
                <a:sym typeface="Calibri"/>
              </a:rPr>
              <a:t>?</a:t>
            </a:r>
          </a:p>
          <a:p>
            <a:pPr marL="342900" lvl="0" indent="-342900">
              <a:lnSpc>
                <a:spcPct val="150000"/>
              </a:lnSpc>
              <a:buClr>
                <a:schemeClr val="dk1"/>
              </a:buClr>
              <a:buSzPts val="1800"/>
              <a:buFont typeface="Arial" panose="020B0604020202020204" pitchFamily="34" charset="0"/>
              <a:buChar char="•"/>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Qué</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desafíos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ves</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implementar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el aula?</a:t>
            </a:r>
            <a:endParaRPr sz="20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2"/>
          <p:cNvSpPr txBox="1">
            <a:spLocks noGrp="1"/>
          </p:cNvSpPr>
          <p:nvPr>
            <p:ph type="ctrTitle"/>
          </p:nvPr>
        </p:nvSpPr>
        <p:spPr>
          <a:xfrm>
            <a:off x="1524000" y="1122362"/>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endParaRPr sz="6000"/>
          </a:p>
        </p:txBody>
      </p:sp>
      <p:sp>
        <p:nvSpPr>
          <p:cNvPr id="264" name="Google Shape;264;p32"/>
          <p:cNvSpPr txBox="1">
            <a:spLocks noGrp="1"/>
          </p:cNvSpPr>
          <p:nvPr>
            <p:ph type="subTitle" idx="1"/>
          </p:nvPr>
        </p:nvSpPr>
        <p:spPr>
          <a:xfrm>
            <a:off x="1524000" y="3602037"/>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2400"/>
          </a:p>
        </p:txBody>
      </p:sp>
      <p:pic>
        <p:nvPicPr>
          <p:cNvPr id="265" name="Google Shape;265;p32"/>
          <p:cNvPicPr preferRelativeResize="0"/>
          <p:nvPr/>
        </p:nvPicPr>
        <p:blipFill rotWithShape="1">
          <a:blip r:embed="rId3">
            <a:alphaModFix/>
          </a:blip>
          <a:srcRect l="-422" r="422" b="16658"/>
          <a:stretch/>
        </p:blipFill>
        <p:spPr>
          <a:xfrm>
            <a:off x="-50800" y="-9525"/>
            <a:ext cx="12242800" cy="6880225"/>
          </a:xfrm>
          <a:prstGeom prst="rect">
            <a:avLst/>
          </a:prstGeom>
          <a:noFill/>
          <a:ln>
            <a:noFill/>
          </a:ln>
        </p:spPr>
      </p:pic>
      <p:pic>
        <p:nvPicPr>
          <p:cNvPr id="266" name="Google Shape;266;p32"/>
          <p:cNvPicPr preferRelativeResize="0"/>
          <p:nvPr/>
        </p:nvPicPr>
        <p:blipFill rotWithShape="1">
          <a:blip r:embed="rId4">
            <a:alphaModFix/>
          </a:blip>
          <a:srcRect/>
          <a:stretch/>
        </p:blipFill>
        <p:spPr>
          <a:xfrm>
            <a:off x="4624387" y="4641850"/>
            <a:ext cx="2892425" cy="973137"/>
          </a:xfrm>
          <a:prstGeom prst="rect">
            <a:avLst/>
          </a:prstGeom>
          <a:noFill/>
          <a:ln>
            <a:noFill/>
          </a:ln>
        </p:spPr>
      </p:pic>
      <p:pic>
        <p:nvPicPr>
          <p:cNvPr id="267" name="Google Shape;267;p32"/>
          <p:cNvPicPr preferRelativeResize="0"/>
          <p:nvPr/>
        </p:nvPicPr>
        <p:blipFill rotWithShape="1">
          <a:blip r:embed="rId5">
            <a:alphaModFix/>
          </a:blip>
          <a:srcRect/>
          <a:stretch/>
        </p:blipFill>
        <p:spPr>
          <a:xfrm>
            <a:off x="0" y="-9525"/>
            <a:ext cx="2106612" cy="601662"/>
          </a:xfrm>
          <a:prstGeom prst="rect">
            <a:avLst/>
          </a:prstGeom>
          <a:noFill/>
          <a:ln>
            <a:noFill/>
          </a:ln>
        </p:spPr>
      </p:pic>
      <p:sp>
        <p:nvSpPr>
          <p:cNvPr id="268" name="Google Shape;268;p32"/>
          <p:cNvSpPr txBox="1"/>
          <p:nvPr/>
        </p:nvSpPr>
        <p:spPr>
          <a:xfrm>
            <a:off x="10333037" y="5073650"/>
            <a:ext cx="1911350" cy="2244725"/>
          </a:xfrm>
          <a:prstGeom prst="rect">
            <a:avLst/>
          </a:prstGeom>
          <a:noFill/>
          <a:ln>
            <a:noFill/>
          </a:ln>
        </p:spPr>
        <p:txBody>
          <a:bodyPr spcFirstLastPara="1" wrap="square" lIns="91425" tIns="45700" rIns="91425" bIns="45700" anchor="t" anchorCtr="0">
            <a:noAutofit/>
          </a:bodyPr>
          <a:lstStyle/>
          <a:p>
            <a:pPr marL="0" marR="0" lvl="0" indent="0" algn="r" rtl="0">
              <a:lnSpc>
                <a:spcPct val="70000"/>
              </a:lnSpc>
              <a:spcBef>
                <a:spcPts val="0"/>
              </a:spcBef>
              <a:spcAft>
                <a:spcPts val="0"/>
              </a:spcAft>
              <a:buClr>
                <a:schemeClr val="dk1"/>
              </a:buClr>
              <a:buSzPts val="1300"/>
              <a:buFont typeface="Calibri"/>
              <a:buNone/>
            </a:pPr>
            <a:r>
              <a:rPr lang="en-US" sz="1300" b="1" i="0" u="none">
                <a:solidFill>
                  <a:schemeClr val="dk1"/>
                </a:solidFill>
                <a:latin typeface="Calibri"/>
                <a:ea typeface="Calibri"/>
                <a:cs typeface="Calibri"/>
                <a:sym typeface="Calibri"/>
              </a:rPr>
              <a:t>Disclaimer: The Publication has been produced with the support of the Erasmus + Programme of the European Union. The contents of this page are the sole responsibility of partners and can in no way be taken to reflect the views of the NA and the Commission. </a:t>
            </a:r>
            <a:endParaRPr/>
          </a:p>
        </p:txBody>
      </p:sp>
      <p:sp>
        <p:nvSpPr>
          <p:cNvPr id="269" name="Google Shape;269;p32"/>
          <p:cNvSpPr txBox="1"/>
          <p:nvPr/>
        </p:nvSpPr>
        <p:spPr>
          <a:xfrm>
            <a:off x="3657600" y="5873750"/>
            <a:ext cx="4565650" cy="706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dirty="0">
                <a:solidFill>
                  <a:schemeClr val="lt1"/>
                </a:solidFill>
                <a:latin typeface="Calibri"/>
                <a:ea typeface="Calibri"/>
                <a:cs typeface="Calibri"/>
                <a:sym typeface="Calibri"/>
              </a:rPr>
              <a:t>http://www.l2lifestyle.eu/ </a:t>
            </a:r>
            <a:endParaRPr sz="2000" b="0" i="0" u="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000"/>
              <a:buFont typeface="Calibri"/>
              <a:buNone/>
            </a:pPr>
            <a:r>
              <a:rPr lang="en-US" sz="2000" b="1" i="0" u="none" dirty="0">
                <a:solidFill>
                  <a:schemeClr val="lt1"/>
                </a:solidFill>
                <a:latin typeface="Calibri"/>
                <a:ea typeface="Calibri"/>
                <a:cs typeface="Calibri"/>
                <a:sym typeface="Calibri"/>
              </a:rPr>
              <a:t>https://www.facebook.com/l2lifestyle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12" name="Google Shape;112;p16"/>
          <p:cNvSpPr txBox="1"/>
          <p:nvPr/>
        </p:nvSpPr>
        <p:spPr>
          <a:xfrm>
            <a:off x="1427162" y="2327275"/>
            <a:ext cx="8247000" cy="1986000"/>
          </a:xfrm>
          <a:prstGeom prst="rect">
            <a:avLst/>
          </a:prstGeom>
          <a:noFill/>
          <a:ln>
            <a:noFill/>
          </a:ln>
        </p:spPr>
        <p:txBody>
          <a:bodyPr spcFirstLastPara="1" wrap="square" lIns="91425" tIns="45700" rIns="91425" bIns="45700" anchor="t" anchorCtr="0">
            <a:noAutofit/>
          </a:bodyPr>
          <a:lstStyle/>
          <a:p>
            <a:pPr lvl="0">
              <a:spcBef>
                <a:spcPts val="400"/>
              </a:spcBef>
            </a:pPr>
            <a:r>
              <a:rPr lang="en-US" sz="2000" b="1" u="sng" dirty="0">
                <a:solidFill>
                  <a:schemeClr val="dk1"/>
                </a:solidFill>
                <a:latin typeface="Calibri"/>
                <a:ea typeface="Calibri"/>
                <a:cs typeface="Calibri"/>
                <a:sym typeface="Calibri"/>
              </a:rPr>
              <a:t>CONTENIDO</a:t>
            </a:r>
          </a:p>
          <a:p>
            <a:pPr lvl="0">
              <a:spcBef>
                <a:spcPts val="400"/>
              </a:spcBef>
            </a:pPr>
            <a:endParaRPr lang="en-US" sz="2000" b="1" u="sng"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Cuáles</a:t>
            </a:r>
            <a:r>
              <a:rPr lang="en-US" sz="2000" dirty="0">
                <a:solidFill>
                  <a:schemeClr val="dk1"/>
                </a:solidFill>
                <a:latin typeface="Calibri"/>
                <a:ea typeface="Calibri"/>
                <a:cs typeface="Calibri"/>
                <a:sym typeface="Calibri"/>
              </a:rPr>
              <a:t> son </a:t>
            </a:r>
            <a:r>
              <a:rPr lang="en-US" sz="2000" dirty="0" err="1">
                <a:solidFill>
                  <a:schemeClr val="dk1"/>
                </a:solidFill>
                <a:latin typeface="Calibri"/>
                <a:ea typeface="Calibri"/>
                <a:cs typeface="Calibri"/>
                <a:sym typeface="Calibri"/>
              </a:rPr>
              <a:t>tus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a:t>
            </a:r>
          </a:p>
          <a:p>
            <a:pPr marL="342900" lvl="0" indent="-342900">
              <a:spcBef>
                <a:spcPts val="400"/>
              </a:spcBef>
              <a:buFont typeface="Arial" panose="020B0604020202020204" pitchFamily="34" charset="0"/>
              <a:buChar char="•"/>
            </a:pPr>
            <a:r>
              <a:rPr lang="en-US" sz="2000" dirty="0" err="1">
                <a:solidFill>
                  <a:schemeClr val="dk1"/>
                </a:solidFill>
                <a:latin typeface="Calibri"/>
                <a:ea typeface="Calibri"/>
                <a:cs typeface="Calibri"/>
                <a:sym typeface="Calibri"/>
              </a:rPr>
              <a:t>Preferencias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aprendizaje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diferentes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enfoques</a:t>
            </a:r>
            <a:endParaRPr lang="en-US" sz="2000"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err="1">
                <a:solidFill>
                  <a:schemeClr val="dk1"/>
                </a:solidFill>
                <a:latin typeface="Calibri"/>
                <a:ea typeface="Calibri"/>
                <a:cs typeface="Calibri"/>
                <a:sym typeface="Calibri"/>
              </a:rPr>
              <a:t>Cartografía</a:t>
            </a:r>
            <a:endParaRPr lang="en-US" sz="2000"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a:solidFill>
                  <a:schemeClr val="dk1"/>
                </a:solidFill>
                <a:latin typeface="Calibri"/>
                <a:ea typeface="Calibri"/>
                <a:cs typeface="Calibri"/>
                <a:sym typeface="Calibri"/>
              </a:rPr>
              <a:t>Puente</a:t>
            </a:r>
          </a:p>
          <a:p>
            <a:pPr marL="342900" lvl="0" indent="-342900">
              <a:spcBef>
                <a:spcPts val="400"/>
              </a:spcBef>
              <a:buFont typeface="Arial" panose="020B0604020202020204" pitchFamily="34" charset="0"/>
              <a:buChar char="•"/>
            </a:pPr>
            <a:r>
              <a:rPr lang="en-US" sz="2000" dirty="0">
                <a:solidFill>
                  <a:schemeClr val="dk1"/>
                </a:solidFill>
                <a:latin typeface="Calibri"/>
                <a:ea typeface="Calibri"/>
                <a:cs typeface="Calibri"/>
                <a:sym typeface="Calibri"/>
              </a:rPr>
              <a:t>Co-</a:t>
            </a:r>
            <a:r>
              <a:rPr lang="en-US" sz="2000" dirty="0" err="1">
                <a:solidFill>
                  <a:schemeClr val="dk1"/>
                </a:solidFill>
                <a:latin typeface="Calibri"/>
                <a:ea typeface="Calibri"/>
                <a:cs typeface="Calibri"/>
                <a:sym typeface="Calibri"/>
              </a:rPr>
              <a:t>creando</a:t>
            </a:r>
            <a:endParaRPr lang="en-US" sz="2000" dirty="0">
              <a:solidFill>
                <a:schemeClr val="dk1"/>
              </a:solidFill>
              <a:latin typeface="Calibri"/>
              <a:ea typeface="Calibri"/>
              <a:cs typeface="Calibri"/>
              <a:sym typeface="Calibri"/>
            </a:endParaRPr>
          </a:p>
          <a:p>
            <a:pPr marL="342900" lvl="0" indent="-342900">
              <a:spcBef>
                <a:spcPts val="400"/>
              </a:spcBef>
              <a:buFont typeface="Arial" panose="020B0604020202020204" pitchFamily="34" charset="0"/>
              <a:buChar char="•"/>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Qué</a:t>
            </a:r>
            <a:r>
              <a:rPr lang="en-US" sz="2000" dirty="0">
                <a:solidFill>
                  <a:schemeClr val="dk1"/>
                </a:solidFill>
                <a:latin typeface="Calibri"/>
                <a:ea typeface="Calibri"/>
                <a:cs typeface="Calibri"/>
                <a:sym typeface="Calibri"/>
              </a:rPr>
              <a:t> tan </a:t>
            </a:r>
            <a:r>
              <a:rPr lang="en-US" sz="2000" dirty="0" err="1">
                <a:solidFill>
                  <a:schemeClr val="dk1"/>
                </a:solidFill>
                <a:latin typeface="Calibri"/>
                <a:ea typeface="Calibri"/>
                <a:cs typeface="Calibri"/>
                <a:sym typeface="Calibri"/>
              </a:rPr>
              <a:t>útil</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esto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el aula L2?</a:t>
            </a:r>
            <a:endParaRPr sz="200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13" name="Google Shape;113;p16"/>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14" name="Google Shape;114;p16"/>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20" name="Google Shape;120;p17"/>
          <p:cNvPicPr preferRelativeResize="0"/>
          <p:nvPr/>
        </p:nvPicPr>
        <p:blipFill rotWithShape="1">
          <a:blip r:embed="rId4">
            <a:alphaModFix/>
          </a:blip>
          <a:srcRect t="17905" b="17964"/>
          <a:stretch/>
        </p:blipFill>
        <p:spPr>
          <a:xfrm>
            <a:off x="0" y="-12700"/>
            <a:ext cx="5754687" cy="1403350"/>
          </a:xfrm>
          <a:prstGeom prst="rect">
            <a:avLst/>
          </a:prstGeom>
          <a:noFill/>
          <a:ln>
            <a:noFill/>
          </a:ln>
        </p:spPr>
      </p:pic>
      <p:sp>
        <p:nvSpPr>
          <p:cNvPr id="121" name="Google Shape;121;p17"/>
          <p:cNvSpPr txBox="1"/>
          <p:nvPr/>
        </p:nvSpPr>
        <p:spPr>
          <a:xfrm>
            <a:off x="5695950" y="-14287"/>
            <a:ext cx="6496050" cy="1406525"/>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pic>
        <p:nvPicPr>
          <p:cNvPr id="122" name="Google Shape;122;p17"/>
          <p:cNvPicPr preferRelativeResize="0"/>
          <p:nvPr/>
        </p:nvPicPr>
        <p:blipFill>
          <a:blip r:embed="rId5">
            <a:alphaModFix/>
          </a:blip>
          <a:stretch>
            <a:fillRect/>
          </a:stretch>
        </p:blipFill>
        <p:spPr>
          <a:xfrm>
            <a:off x="2615050" y="1390650"/>
            <a:ext cx="6834181" cy="546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8"/>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28" name="Google Shape;128;p18"/>
          <p:cNvSpPr txBox="1"/>
          <p:nvPr/>
        </p:nvSpPr>
        <p:spPr>
          <a:xfrm>
            <a:off x="1427150" y="2251075"/>
            <a:ext cx="8247000" cy="4143900"/>
          </a:xfrm>
          <a:prstGeom prst="rect">
            <a:avLst/>
          </a:prstGeom>
          <a:noFill/>
          <a:ln>
            <a:noFill/>
          </a:ln>
        </p:spPr>
        <p:txBody>
          <a:bodyPr spcFirstLastPara="1" wrap="square" lIns="91425" tIns="45700" rIns="91425" bIns="45700" anchor="t" anchorCtr="0">
            <a:noAutofit/>
          </a:bodyPr>
          <a:lstStyle/>
          <a:p>
            <a:pPr lvl="0">
              <a:spcBef>
                <a:spcPts val="400"/>
              </a:spcBef>
            </a:pPr>
            <a:r>
              <a:rPr lang="en-US" sz="2000" b="1" u="sng" dirty="0">
                <a:solidFill>
                  <a:schemeClr val="dk1"/>
                </a:solidFill>
                <a:latin typeface="Calibri"/>
                <a:ea typeface="Calibri"/>
                <a:cs typeface="Calibri"/>
                <a:sym typeface="Calibri"/>
              </a:rPr>
              <a:t>PRUEBA DE PREFERENCIA DE APRENDIZAJE DE IDIOMAS</a:t>
            </a:r>
          </a:p>
          <a:p>
            <a:pPr lvl="0">
              <a:spcBef>
                <a:spcPts val="400"/>
              </a:spcBef>
            </a:pPr>
            <a:r>
              <a:rPr lang="en-US" sz="2000" dirty="0">
                <a:solidFill>
                  <a:schemeClr val="dk1"/>
                </a:solidFill>
                <a:latin typeface="Calibri"/>
                <a:ea typeface="Calibri"/>
                <a:cs typeface="Calibri"/>
                <a:sym typeface="Calibri"/>
              </a:rPr>
              <a:t>(</a:t>
            </a:r>
            <a:r>
              <a:rPr lang="en-US" sz="2000" dirty="0" err="1">
                <a:solidFill>
                  <a:schemeClr val="dk1"/>
                </a:solidFill>
                <a:latin typeface="Calibri"/>
                <a:ea typeface="Calibri"/>
                <a:cs typeface="Calibri"/>
                <a:sym typeface="Calibri"/>
              </a:rPr>
              <a:t>basado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el </a:t>
            </a:r>
            <a:r>
              <a:rPr lang="en-US" sz="2000" dirty="0" err="1">
                <a:solidFill>
                  <a:schemeClr val="dk1"/>
                </a:solidFill>
                <a:latin typeface="Calibri"/>
                <a:ea typeface="Calibri"/>
                <a:cs typeface="Calibri"/>
                <a:sym typeface="Calibri"/>
              </a:rPr>
              <a:t>instrumento</a:t>
            </a:r>
            <a:r>
              <a:rPr lang="en-US" sz="2000" dirty="0">
                <a:solidFill>
                  <a:schemeClr val="dk1"/>
                </a:solidFill>
                <a:latin typeface="Calibri"/>
                <a:ea typeface="Calibri"/>
                <a:cs typeface="Calibri"/>
                <a:sym typeface="Calibri"/>
              </a:rPr>
              <a:t> CITE y el </a:t>
            </a:r>
            <a:r>
              <a:rPr lang="en-US" sz="2000" dirty="0" err="1">
                <a:solidFill>
                  <a:schemeClr val="dk1"/>
                </a:solidFill>
                <a:latin typeface="Calibri"/>
                <a:ea typeface="Calibri"/>
                <a:cs typeface="Calibri"/>
                <a:sym typeface="Calibri"/>
              </a:rPr>
              <a:t>modelo</a:t>
            </a:r>
            <a:r>
              <a:rPr lang="en-US" sz="2000" dirty="0">
                <a:solidFill>
                  <a:schemeClr val="dk1"/>
                </a:solidFill>
                <a:latin typeface="Calibri"/>
                <a:ea typeface="Calibri"/>
                <a:cs typeface="Calibri"/>
                <a:sym typeface="Calibri"/>
              </a:rPr>
              <a:t> VAK)</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Para </a:t>
            </a:r>
            <a:r>
              <a:rPr lang="en-US" sz="2000" dirty="0" err="1">
                <a:solidFill>
                  <a:schemeClr val="dk1"/>
                </a:solidFill>
                <a:latin typeface="Calibri"/>
                <a:ea typeface="Calibri"/>
                <a:cs typeface="Calibri"/>
                <a:sym typeface="Calibri"/>
              </a:rPr>
              <a:t>cada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declaración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elija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estas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respuestas</a:t>
            </a:r>
            <a:r>
              <a:rPr lang="en-US" sz="2000" dirty="0">
                <a:solidFill>
                  <a:schemeClr val="dk1"/>
                </a:solidFill>
                <a:latin typeface="Calibri"/>
                <a:ea typeface="Calibri"/>
                <a:cs typeface="Calibri"/>
                <a:sym typeface="Calibri"/>
              </a:rPr>
              <a:t>:</a:t>
            </a:r>
          </a:p>
          <a:p>
            <a:pPr lvl="0">
              <a:spcBef>
                <a:spcPts val="400"/>
              </a:spcBef>
            </a:pP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5 = </a:t>
            </a:r>
            <a:r>
              <a:rPr lang="en-US" sz="2000" dirty="0" err="1">
                <a:solidFill>
                  <a:schemeClr val="dk1"/>
                </a:solidFill>
                <a:latin typeface="Calibri"/>
                <a:ea typeface="Calibri"/>
                <a:cs typeface="Calibri"/>
                <a:sym typeface="Calibri"/>
              </a:rPr>
              <a:t>Muy</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acuerdo</a:t>
            </a: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4 = </a:t>
            </a:r>
            <a:r>
              <a:rPr lang="en-US" sz="2000" dirty="0" err="1">
                <a:solidFill>
                  <a:schemeClr val="dk1"/>
                </a:solidFill>
                <a:latin typeface="Calibri"/>
                <a:ea typeface="Calibri"/>
                <a:cs typeface="Calibri"/>
                <a:sym typeface="Calibri"/>
              </a:rPr>
              <a:t>Algo</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acuerdo</a:t>
            </a: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3 = Ni de </a:t>
            </a:r>
            <a:r>
              <a:rPr lang="en-US" sz="2000" dirty="0" err="1">
                <a:solidFill>
                  <a:schemeClr val="dk1"/>
                </a:solidFill>
                <a:latin typeface="Calibri"/>
                <a:ea typeface="Calibri"/>
                <a:cs typeface="Calibri"/>
                <a:sym typeface="Calibri"/>
              </a:rPr>
              <a:t>acuerdo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desacuerdo</a:t>
            </a: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2 = </a:t>
            </a:r>
            <a:r>
              <a:rPr lang="en-US" sz="2000" dirty="0" err="1">
                <a:solidFill>
                  <a:schemeClr val="dk1"/>
                </a:solidFill>
                <a:latin typeface="Calibri"/>
                <a:ea typeface="Calibri"/>
                <a:cs typeface="Calibri"/>
                <a:sym typeface="Calibri"/>
              </a:rPr>
              <a:t>Algo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desacuerdo</a:t>
            </a:r>
            <a:endParaRPr lang="en-US" sz="2000" dirty="0">
              <a:solidFill>
                <a:schemeClr val="dk1"/>
              </a:solidFill>
              <a:latin typeface="Calibri"/>
              <a:ea typeface="Calibri"/>
              <a:cs typeface="Calibri"/>
              <a:sym typeface="Calibri"/>
            </a:endParaRPr>
          </a:p>
          <a:p>
            <a:pPr lvl="0">
              <a:spcBef>
                <a:spcPts val="400"/>
              </a:spcBef>
            </a:pPr>
            <a:r>
              <a:rPr lang="en-US" sz="2000" dirty="0">
                <a:solidFill>
                  <a:schemeClr val="dk1"/>
                </a:solidFill>
                <a:latin typeface="Calibri"/>
                <a:ea typeface="Calibri"/>
                <a:cs typeface="Calibri"/>
                <a:sym typeface="Calibri"/>
              </a:rPr>
              <a:t>1 = </a:t>
            </a:r>
            <a:r>
              <a:rPr lang="en-US" sz="2000" dirty="0" err="1">
                <a:solidFill>
                  <a:schemeClr val="dk1"/>
                </a:solidFill>
                <a:latin typeface="Calibri"/>
                <a:ea typeface="Calibri"/>
                <a:cs typeface="Calibri"/>
                <a:sym typeface="Calibri"/>
              </a:rPr>
              <a:t>Totalmente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desacuerdo</a:t>
            </a:r>
            <a:endParaRPr sz="2000" dirty="0">
              <a:solidFill>
                <a:schemeClr val="dk1"/>
              </a:solidFill>
              <a:latin typeface="Calibri"/>
              <a:ea typeface="Calibri"/>
              <a:cs typeface="Calibri"/>
              <a:sym typeface="Calibri"/>
            </a:endParaRPr>
          </a:p>
          <a:p>
            <a:pPr marL="342900" marR="0" lvl="0" indent="-215900" algn="l" rtl="0">
              <a:lnSpc>
                <a:spcPct val="100000"/>
              </a:lnSpc>
              <a:spcBef>
                <a:spcPts val="400"/>
              </a:spcBef>
              <a:spcAft>
                <a:spcPts val="0"/>
              </a:spcAft>
              <a:buClr>
                <a:schemeClr val="dk1"/>
              </a:buClr>
              <a:buSzPts val="2000"/>
              <a:buFont typeface="Arial"/>
              <a:buNone/>
            </a:pPr>
            <a:endParaRPr sz="2000" b="0" i="0" u="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29" name="Google Shape;129;p18"/>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30" name="Google Shape;130;p18"/>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3">
            <a:alphaModFix/>
          </a:blip>
          <a:srcRect/>
          <a:stretch/>
        </p:blipFill>
        <p:spPr>
          <a:xfrm>
            <a:off x="9674225" y="6138862"/>
            <a:ext cx="2517775" cy="719137"/>
          </a:xfrm>
          <a:prstGeom prst="rect">
            <a:avLst/>
          </a:prstGeom>
          <a:noFill/>
          <a:ln>
            <a:noFill/>
          </a:ln>
        </p:spPr>
      </p:pic>
      <p:sp>
        <p:nvSpPr>
          <p:cNvPr id="136" name="Google Shape;136;p19"/>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lvl="0">
              <a:spcBef>
                <a:spcPts val="400"/>
              </a:spcBef>
            </a:pPr>
            <a:r>
              <a:rPr lang="en-US" sz="2000" b="1" u="sng" dirty="0">
                <a:solidFill>
                  <a:schemeClr val="dk1"/>
                </a:solidFill>
                <a:latin typeface="Calibri"/>
                <a:ea typeface="Calibri"/>
                <a:cs typeface="Calibri"/>
                <a:sym typeface="Calibri"/>
              </a:rPr>
              <a:t>PRUEBA DE PREFERENCIA DE APRENDIZAJE DE IDIOMAS</a:t>
            </a:r>
          </a:p>
          <a:p>
            <a:pPr lvl="0">
              <a:spcBef>
                <a:spcPts val="400"/>
              </a:spcBef>
            </a:pPr>
            <a:endParaRPr lang="en-US" sz="2000" b="1" u="sng"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1. </a:t>
            </a:r>
            <a:r>
              <a:rPr lang="en-US" sz="2000" dirty="0" err="1">
                <a:solidFill>
                  <a:schemeClr val="dk1"/>
                </a:solidFill>
                <a:latin typeface="Calibri"/>
                <a:ea typeface="Calibri"/>
                <a:cs typeface="Calibri"/>
                <a:sym typeface="Calibri"/>
              </a:rPr>
              <a:t>Cuando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hago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oraciones</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vocabulario</a:t>
            </a:r>
            <a:r>
              <a:rPr lang="en-US" sz="2000" dirty="0">
                <a:solidFill>
                  <a:schemeClr val="dk1"/>
                </a:solidFill>
                <a:latin typeface="Calibri"/>
                <a:ea typeface="Calibri"/>
                <a:cs typeface="Calibri"/>
                <a:sym typeface="Calibri"/>
              </a:rPr>
              <a:t> nuevo, las </a:t>
            </a:r>
            <a:r>
              <a:rPr lang="en-US" sz="2000" dirty="0" err="1">
                <a:solidFill>
                  <a:schemeClr val="dk1"/>
                </a:solidFill>
                <a:latin typeface="Calibri"/>
                <a:ea typeface="Calibri"/>
                <a:cs typeface="Calibri"/>
                <a:sym typeface="Calibri"/>
              </a:rPr>
              <a:t>recuerdo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2. </a:t>
            </a:r>
            <a:r>
              <a:rPr lang="en-US" sz="2000" dirty="0" err="1">
                <a:solidFill>
                  <a:schemeClr val="dk1"/>
                </a:solidFill>
                <a:latin typeface="Calibri"/>
                <a:ea typeface="Calibri"/>
                <a:cs typeface="Calibri"/>
                <a:sym typeface="Calibri"/>
              </a:rPr>
              <a:t>Prefiero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ejercicios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lectura</a:t>
            </a:r>
            <a:r>
              <a:rPr lang="en-US" sz="2000" dirty="0">
                <a:solidFill>
                  <a:schemeClr val="dk1"/>
                </a:solidFill>
                <a:latin typeface="Calibri"/>
                <a:ea typeface="Calibri"/>
                <a:cs typeface="Calibri"/>
                <a:sym typeface="Calibri"/>
              </a:rPr>
              <a:t> a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ejercicios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escucha</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3. </a:t>
            </a:r>
            <a:r>
              <a:rPr lang="en-US" sz="2000" dirty="0" err="1">
                <a:solidFill>
                  <a:schemeClr val="dk1"/>
                </a:solidFill>
                <a:latin typeface="Calibri"/>
                <a:ea typeface="Calibri"/>
                <a:cs typeface="Calibri"/>
                <a:sym typeface="Calibri"/>
              </a:rPr>
              <a:t>Entiendo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a:t>
            </a:r>
            <a:r>
              <a:rPr lang="en-US" sz="2000" dirty="0">
                <a:solidFill>
                  <a:schemeClr val="dk1"/>
                </a:solidFill>
                <a:latin typeface="Calibri"/>
                <a:ea typeface="Calibri"/>
                <a:cs typeface="Calibri"/>
                <a:sym typeface="Calibri"/>
              </a:rPr>
              <a:t> el maestro me lee las </a:t>
            </a:r>
            <a:r>
              <a:rPr lang="en-US" sz="2000" dirty="0" err="1">
                <a:solidFill>
                  <a:schemeClr val="dk1"/>
                </a:solidFill>
                <a:latin typeface="Calibri"/>
                <a:ea typeface="Calibri"/>
                <a:cs typeface="Calibri"/>
                <a:sym typeface="Calibri"/>
              </a:rPr>
              <a:t>instrucciones</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si</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leo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silencio</a:t>
            </a:r>
            <a:r>
              <a:rPr lang="en-US" sz="2000" dirty="0">
                <a:solidFill>
                  <a:schemeClr val="dk1"/>
                </a:solidFill>
                <a:latin typeface="Calibri"/>
                <a:ea typeface="Calibri"/>
                <a:cs typeface="Calibri"/>
                <a:sym typeface="Calibri"/>
              </a:rPr>
              <a:t> para </a:t>
            </a:r>
            <a:r>
              <a:rPr lang="en-US" sz="2000" dirty="0" err="1">
                <a:solidFill>
                  <a:schemeClr val="dk1"/>
                </a:solidFill>
                <a:latin typeface="Calibri"/>
                <a:ea typeface="Calibri"/>
                <a:cs typeface="Calibri"/>
                <a:sym typeface="Calibri"/>
              </a:rPr>
              <a:t>mí</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4. </a:t>
            </a:r>
            <a:r>
              <a:rPr lang="en-US" sz="2000" dirty="0" err="1">
                <a:solidFill>
                  <a:schemeClr val="dk1"/>
                </a:solidFill>
                <a:latin typeface="Calibri"/>
                <a:ea typeface="Calibri"/>
                <a:cs typeface="Calibri"/>
                <a:sym typeface="Calibri"/>
              </a:rPr>
              <a:t>Prefiero</a:t>
            </a:r>
            <a:r>
              <a:rPr lang="en-US" sz="2000" dirty="0">
                <a:solidFill>
                  <a:schemeClr val="dk1"/>
                </a:solidFill>
                <a:latin typeface="Calibri"/>
                <a:ea typeface="Calibri"/>
                <a:cs typeface="Calibri"/>
                <a:sym typeface="Calibri"/>
              </a:rPr>
              <a:t> leer </a:t>
            </a:r>
            <a:r>
              <a:rPr lang="en-US" sz="2000" dirty="0" err="1">
                <a:solidFill>
                  <a:schemeClr val="dk1"/>
                </a:solidFill>
                <a:latin typeface="Calibri"/>
                <a:ea typeface="Calibri"/>
                <a:cs typeface="Calibri"/>
                <a:sym typeface="Calibri"/>
              </a:rPr>
              <a:t>cosas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un </a:t>
            </a:r>
            <a:r>
              <a:rPr lang="en-US" sz="2000" dirty="0" err="1">
                <a:solidFill>
                  <a:schemeClr val="dk1"/>
                </a:solidFill>
                <a:latin typeface="Calibri"/>
                <a:ea typeface="Calibri"/>
                <a:cs typeface="Calibri"/>
                <a:sym typeface="Calibri"/>
              </a:rPr>
              <a:t>libro</a:t>
            </a:r>
            <a:r>
              <a:rPr lang="en-US" sz="2000" dirty="0">
                <a:solidFill>
                  <a:schemeClr val="dk1"/>
                </a:solidFill>
                <a:latin typeface="Calibri"/>
                <a:ea typeface="Calibri"/>
                <a:cs typeface="Calibri"/>
                <a:sym typeface="Calibri"/>
              </a:rPr>
              <a:t> del </a:t>
            </a:r>
            <a:r>
              <a:rPr lang="en-US" sz="2000" dirty="0" err="1">
                <a:solidFill>
                  <a:schemeClr val="dk1"/>
                </a:solidFill>
                <a:latin typeface="Calibri"/>
                <a:ea typeface="Calibri"/>
                <a:cs typeface="Calibri"/>
                <a:sym typeface="Calibri"/>
              </a:rPr>
              <a:t>curso</a:t>
            </a:r>
            <a:r>
              <a:rPr lang="en-US" sz="2000" dirty="0">
                <a:solidFill>
                  <a:schemeClr val="dk1"/>
                </a:solidFill>
                <a:latin typeface="Calibri"/>
                <a:ea typeface="Calibri"/>
                <a:cs typeface="Calibri"/>
                <a:sym typeface="Calibri"/>
              </a:rPr>
              <a:t> que que el maestro me </a:t>
            </a:r>
            <a:r>
              <a:rPr lang="en-US" sz="2000" dirty="0" err="1">
                <a:solidFill>
                  <a:schemeClr val="dk1"/>
                </a:solidFill>
                <a:latin typeface="Calibri"/>
                <a:ea typeface="Calibri"/>
                <a:cs typeface="Calibri"/>
                <a:sym typeface="Calibri"/>
              </a:rPr>
              <a:t>cuente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sobre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ellas</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5. </a:t>
            </a:r>
            <a:r>
              <a:rPr lang="en-US" sz="2000" dirty="0" err="1">
                <a:solidFill>
                  <a:schemeClr val="dk1"/>
                </a:solidFill>
                <a:latin typeface="Calibri"/>
                <a:ea typeface="Calibri"/>
                <a:cs typeface="Calibri"/>
                <a:sym typeface="Calibri"/>
              </a:rPr>
              <a:t>Escribir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palabra </a:t>
            </a:r>
            <a:r>
              <a:rPr lang="en-US" sz="2000" dirty="0" err="1">
                <a:solidFill>
                  <a:schemeClr val="dk1"/>
                </a:solidFill>
                <a:latin typeface="Calibri"/>
                <a:ea typeface="Calibri"/>
                <a:cs typeface="Calibri"/>
                <a:sym typeface="Calibri"/>
              </a:rPr>
              <a:t>nueva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varias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veces</a:t>
            </a:r>
            <a:r>
              <a:rPr lang="en-US" sz="2000" dirty="0">
                <a:solidFill>
                  <a:schemeClr val="dk1"/>
                </a:solidFill>
                <a:latin typeface="Calibri"/>
                <a:ea typeface="Calibri"/>
                <a:cs typeface="Calibri"/>
                <a:sym typeface="Calibri"/>
              </a:rPr>
              <a:t> me </a:t>
            </a:r>
            <a:r>
              <a:rPr lang="en-US" sz="2000" dirty="0" err="1">
                <a:solidFill>
                  <a:schemeClr val="dk1"/>
                </a:solidFill>
                <a:latin typeface="Calibri"/>
                <a:ea typeface="Calibri"/>
                <a:cs typeface="Calibri"/>
                <a:sym typeface="Calibri"/>
              </a:rPr>
              <a:t>ayuda</a:t>
            </a:r>
            <a:r>
              <a:rPr lang="en-US" sz="2000" dirty="0">
                <a:solidFill>
                  <a:schemeClr val="dk1"/>
                </a:solidFill>
                <a:latin typeface="Calibri"/>
                <a:ea typeface="Calibri"/>
                <a:cs typeface="Calibri"/>
                <a:sym typeface="Calibri"/>
              </a:rPr>
              <a:t> a </a:t>
            </a:r>
            <a:r>
              <a:rPr lang="en-US" sz="2000" dirty="0" err="1">
                <a:solidFill>
                  <a:schemeClr val="dk1"/>
                </a:solidFill>
                <a:latin typeface="Calibri"/>
                <a:ea typeface="Calibri"/>
                <a:cs typeface="Calibri"/>
                <a:sym typeface="Calibri"/>
              </a:rPr>
              <a:t>recordarla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6. Me </a:t>
            </a:r>
            <a:r>
              <a:rPr lang="en-US" sz="2000" dirty="0" err="1">
                <a:solidFill>
                  <a:schemeClr val="dk1"/>
                </a:solidFill>
                <a:latin typeface="Calibri"/>
                <a:ea typeface="Calibri"/>
                <a:cs typeface="Calibri"/>
                <a:sym typeface="Calibri"/>
              </a:rPr>
              <a:t>gustan</a:t>
            </a:r>
            <a:r>
              <a:rPr lang="en-US" sz="2000" dirty="0">
                <a:solidFill>
                  <a:schemeClr val="dk1"/>
                </a:solidFill>
                <a:latin typeface="Calibri"/>
                <a:ea typeface="Calibri"/>
                <a:cs typeface="Calibri"/>
                <a:sym typeface="Calibri"/>
              </a:rPr>
              <a:t> las </a:t>
            </a:r>
            <a:r>
              <a:rPr lang="en-US" sz="2000" dirty="0" err="1">
                <a:solidFill>
                  <a:schemeClr val="dk1"/>
                </a:solidFill>
                <a:latin typeface="Calibri"/>
                <a:ea typeface="Calibri"/>
                <a:cs typeface="Calibri"/>
                <a:sym typeface="Calibri"/>
              </a:rPr>
              <a:t>instrucciones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escritas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que las </a:t>
            </a:r>
            <a:r>
              <a:rPr lang="en-US" sz="2000" dirty="0" err="1">
                <a:solidFill>
                  <a:schemeClr val="dk1"/>
                </a:solidFill>
                <a:latin typeface="Calibri"/>
                <a:ea typeface="Calibri"/>
                <a:cs typeface="Calibri"/>
                <a:sym typeface="Calibri"/>
              </a:rPr>
              <a:t>habladas</a:t>
            </a:r>
            <a:r>
              <a:rPr lang="en-US" sz="2000" dirty="0">
                <a:solidFill>
                  <a:schemeClr val="dk1"/>
                </a:solidFill>
                <a:latin typeface="Calibri"/>
                <a:ea typeface="Calibri"/>
                <a:cs typeface="Calibri"/>
                <a:sym typeface="Calibri"/>
              </a:rPr>
              <a:t>.</a:t>
            </a:r>
            <a:endParaRPr sz="200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dirty="0">
              <a:solidFill>
                <a:schemeClr val="dk1"/>
              </a:solidFill>
              <a:latin typeface="Calibri"/>
              <a:ea typeface="Calibri"/>
              <a:cs typeface="Calibri"/>
              <a:sym typeface="Calibri"/>
            </a:endParaRPr>
          </a:p>
        </p:txBody>
      </p:sp>
      <p:pic>
        <p:nvPicPr>
          <p:cNvPr id="137" name="Google Shape;137;p19"/>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38" name="Google Shape;138;p19"/>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0"/>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44" name="Google Shape;144;p20"/>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45" name="Google Shape;145;p20"/>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46" name="Google Shape;146;p20"/>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lvl="0">
              <a:spcBef>
                <a:spcPts val="400"/>
              </a:spcBef>
            </a:pPr>
            <a:r>
              <a:rPr lang="en-US" sz="2000" b="1" u="sng" dirty="0">
                <a:solidFill>
                  <a:schemeClr val="dk1"/>
                </a:solidFill>
                <a:latin typeface="Calibri"/>
                <a:ea typeface="Calibri"/>
                <a:cs typeface="Calibri"/>
                <a:sym typeface="Calibri"/>
              </a:rPr>
              <a:t>PRUEBA DE PREFERENCIA DE APRENDIZAJE DE IDIOMAS</a:t>
            </a:r>
          </a:p>
          <a:p>
            <a:pPr lvl="0">
              <a:spcBef>
                <a:spcPts val="400"/>
              </a:spcBef>
            </a:pPr>
            <a:endParaRPr lang="en-US" sz="2000" b="1" u="sng"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7. </a:t>
            </a:r>
            <a:r>
              <a:rPr lang="en-US" sz="2000" dirty="0" err="1">
                <a:solidFill>
                  <a:schemeClr val="dk1"/>
                </a:solidFill>
                <a:latin typeface="Calibri"/>
                <a:ea typeface="Calibri"/>
                <a:cs typeface="Calibri"/>
                <a:sym typeface="Calibri"/>
              </a:rPr>
              <a:t>Entiendo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más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discusión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clase</a:t>
            </a:r>
            <a:r>
              <a:rPr lang="en-US" sz="2000" dirty="0">
                <a:solidFill>
                  <a:schemeClr val="dk1"/>
                </a:solidFill>
                <a:latin typeface="Calibri"/>
                <a:ea typeface="Calibri"/>
                <a:cs typeface="Calibri"/>
                <a:sym typeface="Calibri"/>
              </a:rPr>
              <a:t> que de leer </a:t>
            </a:r>
            <a:r>
              <a:rPr lang="en-US" sz="2000" dirty="0" err="1">
                <a:solidFill>
                  <a:schemeClr val="dk1"/>
                </a:solidFill>
                <a:latin typeface="Calibri"/>
                <a:ea typeface="Calibri"/>
                <a:cs typeface="Calibri"/>
                <a:sym typeface="Calibri"/>
              </a:rPr>
              <a:t>sobre</a:t>
            </a:r>
            <a:r>
              <a:rPr lang="en-US" sz="2000" dirty="0">
                <a:solidFill>
                  <a:schemeClr val="dk1"/>
                </a:solidFill>
                <a:latin typeface="Calibri"/>
                <a:ea typeface="Calibri"/>
                <a:cs typeface="Calibri"/>
                <a:sym typeface="Calibri"/>
              </a:rPr>
              <a:t> un </a:t>
            </a:r>
            <a:r>
              <a:rPr lang="en-US" sz="2000" dirty="0" err="1">
                <a:solidFill>
                  <a:schemeClr val="dk1"/>
                </a:solidFill>
                <a:latin typeface="Calibri"/>
                <a:ea typeface="Calibri"/>
                <a:cs typeface="Calibri"/>
                <a:sym typeface="Calibri"/>
              </a:rPr>
              <a:t>tema</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8. Me </a:t>
            </a:r>
            <a:r>
              <a:rPr lang="en-US" sz="2000" dirty="0" err="1">
                <a:solidFill>
                  <a:schemeClr val="dk1"/>
                </a:solidFill>
                <a:latin typeface="Calibri"/>
                <a:ea typeface="Calibri"/>
                <a:cs typeface="Calibri"/>
                <a:sym typeface="Calibri"/>
              </a:rPr>
              <a:t>gusta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jugar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clase</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9. Tener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nueva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gramática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escrita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pizarra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hace</a:t>
            </a:r>
            <a:r>
              <a:rPr lang="en-US" sz="2000" dirty="0">
                <a:solidFill>
                  <a:schemeClr val="dk1"/>
                </a:solidFill>
                <a:latin typeface="Calibri"/>
                <a:ea typeface="Calibri"/>
                <a:cs typeface="Calibri"/>
                <a:sym typeface="Calibri"/>
              </a:rPr>
              <a:t> que sea </a:t>
            </a:r>
            <a:r>
              <a:rPr lang="en-US" sz="2000" dirty="0" err="1">
                <a:solidFill>
                  <a:schemeClr val="dk1"/>
                </a:solidFill>
                <a:latin typeface="Calibri"/>
                <a:ea typeface="Calibri"/>
                <a:cs typeface="Calibri"/>
                <a:sym typeface="Calibri"/>
              </a:rPr>
              <a:t>más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fácil</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entender</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10. </a:t>
            </a:r>
            <a:r>
              <a:rPr lang="en-US" sz="2000" dirty="0" err="1">
                <a:solidFill>
                  <a:schemeClr val="dk1"/>
                </a:solidFill>
                <a:latin typeface="Calibri"/>
                <a:ea typeface="Calibri"/>
                <a:cs typeface="Calibri"/>
                <a:sym typeface="Calibri"/>
              </a:rPr>
              <a:t>Recuerdo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cosas</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escucho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de lo que </a:t>
            </a:r>
            <a:r>
              <a:rPr lang="en-US" sz="2000" dirty="0" err="1">
                <a:solidFill>
                  <a:schemeClr val="dk1"/>
                </a:solidFill>
                <a:latin typeface="Calibri"/>
                <a:ea typeface="Calibri"/>
                <a:cs typeface="Calibri"/>
                <a:sym typeface="Calibri"/>
              </a:rPr>
              <a:t>leo</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11. Al </a:t>
            </a:r>
            <a:r>
              <a:rPr lang="en-US" sz="2000" dirty="0" err="1">
                <a:solidFill>
                  <a:schemeClr val="dk1"/>
                </a:solidFill>
                <a:latin typeface="Calibri"/>
                <a:ea typeface="Calibri"/>
                <a:cs typeface="Calibri"/>
                <a:sym typeface="Calibri"/>
              </a:rPr>
              <a:t>aprender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nuevas</a:t>
            </a:r>
            <a:r>
              <a:rPr lang="en-US" sz="2000" dirty="0">
                <a:solidFill>
                  <a:schemeClr val="dk1"/>
                </a:solidFill>
                <a:latin typeface="Calibri"/>
                <a:ea typeface="Calibri"/>
                <a:cs typeface="Calibri"/>
                <a:sym typeface="Calibri"/>
              </a:rPr>
              <a:t> palabras, me las </a:t>
            </a:r>
            <a:r>
              <a:rPr lang="en-US" sz="2000" dirty="0" err="1">
                <a:solidFill>
                  <a:schemeClr val="dk1"/>
                </a:solidFill>
                <a:latin typeface="Calibri"/>
                <a:ea typeface="Calibri"/>
                <a:cs typeface="Calibri"/>
                <a:sym typeface="Calibri"/>
              </a:rPr>
              <a:t>repito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voz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varias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veces</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12. Me </a:t>
            </a:r>
            <a:r>
              <a:rPr lang="en-US" sz="2000" dirty="0" err="1">
                <a:solidFill>
                  <a:schemeClr val="dk1"/>
                </a:solidFill>
                <a:latin typeface="Calibri"/>
                <a:ea typeface="Calibri"/>
                <a:cs typeface="Calibri"/>
                <a:sym typeface="Calibri"/>
              </a:rPr>
              <a:t>gusta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practicar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nueva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gramática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haciendo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oraciones</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ella</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1"/>
          <p:cNvPicPr preferRelativeResize="0"/>
          <p:nvPr/>
        </p:nvPicPr>
        <p:blipFill rotWithShape="1">
          <a:blip r:embed="rId3">
            <a:alphaModFix/>
          </a:blip>
          <a:srcRect/>
          <a:stretch/>
        </p:blipFill>
        <p:spPr>
          <a:xfrm>
            <a:off x="9674225" y="6138862"/>
            <a:ext cx="2517775" cy="719137"/>
          </a:xfrm>
          <a:prstGeom prst="rect">
            <a:avLst/>
          </a:prstGeom>
          <a:noFill/>
          <a:ln>
            <a:noFill/>
          </a:ln>
        </p:spPr>
      </p:pic>
      <p:pic>
        <p:nvPicPr>
          <p:cNvPr id="152" name="Google Shape;152;p21"/>
          <p:cNvPicPr preferRelativeResize="0"/>
          <p:nvPr/>
        </p:nvPicPr>
        <p:blipFill rotWithShape="1">
          <a:blip r:embed="rId4">
            <a:alphaModFix/>
          </a:blip>
          <a:srcRect t="17905" b="17963"/>
          <a:stretch/>
        </p:blipFill>
        <p:spPr>
          <a:xfrm>
            <a:off x="0" y="-12700"/>
            <a:ext cx="5754686" cy="1403350"/>
          </a:xfrm>
          <a:prstGeom prst="rect">
            <a:avLst/>
          </a:prstGeom>
          <a:noFill/>
          <a:ln>
            <a:noFill/>
          </a:ln>
        </p:spPr>
      </p:pic>
      <p:sp>
        <p:nvSpPr>
          <p:cNvPr id="153" name="Google Shape;153;p21"/>
          <p:cNvSpPr txBox="1"/>
          <p:nvPr/>
        </p:nvSpPr>
        <p:spPr>
          <a:xfrm>
            <a:off x="5695950" y="-14287"/>
            <a:ext cx="6495900" cy="1406400"/>
          </a:xfrm>
          <a:prstGeom prst="rect">
            <a:avLst/>
          </a:prstGeom>
          <a:solidFill>
            <a:srgbClr val="FF6B6B"/>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2200" b="1" i="0" u="none" dirty="0">
                <a:solidFill>
                  <a:schemeClr val="dk1"/>
                </a:solidFill>
                <a:latin typeface="Calibri"/>
                <a:ea typeface="Calibri"/>
                <a:cs typeface="Calibri"/>
                <a:sym typeface="Calibri"/>
              </a:rPr>
              <a:t>CARE – Relationship</a:t>
            </a:r>
            <a:endParaRPr dirty="0"/>
          </a:p>
          <a:p>
            <a:pPr marL="0" marR="0" lvl="0" indent="0" algn="ctr" rtl="0">
              <a:lnSpc>
                <a:spcPct val="90000"/>
              </a:lnSpc>
              <a:spcBef>
                <a:spcPts val="0"/>
              </a:spcBef>
              <a:spcAft>
                <a:spcPts val="0"/>
              </a:spcAft>
              <a:buClr>
                <a:schemeClr val="dk1"/>
              </a:buClr>
              <a:buSzPts val="2200"/>
              <a:buFont typeface="Calibri"/>
              <a:buNone/>
            </a:pPr>
            <a:endParaRPr sz="2200" b="1" i="0" u="none" dirty="0">
              <a:solidFill>
                <a:schemeClr val="dk1"/>
              </a:solidFill>
              <a:latin typeface="Calibri"/>
              <a:ea typeface="Calibri"/>
              <a:cs typeface="Calibri"/>
              <a:sym typeface="Calibri"/>
            </a:endParaRPr>
          </a:p>
          <a:p>
            <a:pPr lvl="0" algn="ctr">
              <a:lnSpc>
                <a:spcPct val="90000"/>
              </a:lnSpc>
              <a:buClr>
                <a:schemeClr val="dk1"/>
              </a:buClr>
              <a:buSzPts val="2200"/>
            </a:pPr>
            <a:r>
              <a:rPr lang="en-US" sz="2200" b="1" dirty="0" err="1">
                <a:solidFill>
                  <a:schemeClr val="dk1"/>
                </a:solidFill>
                <a:latin typeface="Calibri"/>
                <a:ea typeface="Calibri"/>
                <a:cs typeface="Calibri"/>
                <a:sym typeface="Calibri"/>
              </a:rPr>
              <a:t>Módulo</a:t>
            </a:r>
            <a:r>
              <a:rPr lang="en-US" sz="2200" b="1" dirty="0">
                <a:solidFill>
                  <a:schemeClr val="dk1"/>
                </a:solidFill>
                <a:latin typeface="Calibri"/>
                <a:ea typeface="Calibri"/>
                <a:cs typeface="Calibri"/>
                <a:sym typeface="Calibri"/>
              </a:rPr>
              <a:t> - </a:t>
            </a:r>
            <a:r>
              <a:rPr lang="en-US" sz="2200" b="1" dirty="0" err="1">
                <a:solidFill>
                  <a:schemeClr val="dk1"/>
                </a:solidFill>
                <a:latin typeface="Calibri"/>
                <a:ea typeface="Calibri"/>
                <a:cs typeface="Calibri"/>
                <a:sym typeface="Calibri"/>
              </a:rPr>
              <a:t>Preferencias</a:t>
            </a:r>
            <a:r>
              <a:rPr lang="en-US" sz="2200" b="1" dirty="0">
                <a:solidFill>
                  <a:schemeClr val="dk1"/>
                </a:solidFill>
                <a:latin typeface="Calibri"/>
                <a:ea typeface="Calibri"/>
                <a:cs typeface="Calibri"/>
                <a:sym typeface="Calibri"/>
              </a:rPr>
              <a:t> de </a:t>
            </a:r>
            <a:r>
              <a:rPr lang="en-US" sz="2200" b="1" dirty="0" err="1">
                <a:solidFill>
                  <a:schemeClr val="dk1"/>
                </a:solidFill>
                <a:latin typeface="Calibri"/>
                <a:ea typeface="Calibri"/>
                <a:cs typeface="Calibri"/>
                <a:sym typeface="Calibri"/>
              </a:rPr>
              <a:t>aprendizaje</a:t>
            </a:r>
            <a:endParaRPr sz="2200" b="1" i="0" u="none" dirty="0">
              <a:solidFill>
                <a:schemeClr val="dk1"/>
              </a:solidFill>
              <a:latin typeface="Calibri"/>
              <a:ea typeface="Calibri"/>
              <a:cs typeface="Calibri"/>
              <a:sym typeface="Calibri"/>
            </a:endParaRPr>
          </a:p>
        </p:txBody>
      </p:sp>
      <p:sp>
        <p:nvSpPr>
          <p:cNvPr id="154" name="Google Shape;154;p21"/>
          <p:cNvSpPr txBox="1"/>
          <p:nvPr/>
        </p:nvSpPr>
        <p:spPr>
          <a:xfrm>
            <a:off x="928575" y="1898225"/>
            <a:ext cx="10765800" cy="4447200"/>
          </a:xfrm>
          <a:prstGeom prst="rect">
            <a:avLst/>
          </a:prstGeom>
          <a:noFill/>
          <a:ln>
            <a:noFill/>
          </a:ln>
        </p:spPr>
        <p:txBody>
          <a:bodyPr spcFirstLastPara="1" wrap="square" lIns="91425" tIns="45700" rIns="91425" bIns="45700" anchor="t" anchorCtr="0">
            <a:noAutofit/>
          </a:bodyPr>
          <a:lstStyle/>
          <a:p>
            <a:pPr lvl="0">
              <a:spcBef>
                <a:spcPts val="400"/>
              </a:spcBef>
            </a:pPr>
            <a:endParaRPr lang="en-US" sz="2000" b="1" u="sng" dirty="0">
              <a:solidFill>
                <a:schemeClr val="dk1"/>
              </a:solidFill>
              <a:latin typeface="Calibri"/>
              <a:ea typeface="Calibri"/>
              <a:cs typeface="Calibri"/>
              <a:sym typeface="Calibri"/>
            </a:endParaRPr>
          </a:p>
          <a:p>
            <a:pPr lvl="0">
              <a:spcBef>
                <a:spcPts val="400"/>
              </a:spcBef>
            </a:pPr>
            <a:r>
              <a:rPr lang="en-US" sz="2000" b="1" u="sng" dirty="0">
                <a:solidFill>
                  <a:schemeClr val="dk1"/>
                </a:solidFill>
                <a:latin typeface="Calibri"/>
                <a:ea typeface="Calibri"/>
                <a:cs typeface="Calibri"/>
                <a:sym typeface="Calibri"/>
              </a:rPr>
              <a:t>PRUEBA DE PREFERENCIA DE APRENDIZAJE DE IDIOMAS</a:t>
            </a:r>
          </a:p>
          <a:p>
            <a:pPr lvl="0">
              <a:spcBef>
                <a:spcPts val="400"/>
              </a:spcBef>
            </a:pPr>
            <a:endParaRPr lang="en-US" sz="2000" b="1" u="sng"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13. </a:t>
            </a:r>
            <a:r>
              <a:rPr lang="en-US" sz="2000" dirty="0" err="1">
                <a:solidFill>
                  <a:schemeClr val="dk1"/>
                </a:solidFill>
                <a:latin typeface="Calibri"/>
                <a:ea typeface="Calibri"/>
                <a:cs typeface="Calibri"/>
                <a:sym typeface="Calibri"/>
              </a:rPr>
              <a:t>Aprendo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vocabulario</a:t>
            </a:r>
            <a:r>
              <a:rPr lang="en-US" sz="2000" dirty="0">
                <a:solidFill>
                  <a:schemeClr val="dk1"/>
                </a:solidFill>
                <a:latin typeface="Calibri"/>
                <a:ea typeface="Calibri"/>
                <a:cs typeface="Calibri"/>
                <a:sym typeface="Calibri"/>
              </a:rPr>
              <a:t> nuevo </a:t>
            </a:r>
            <a:r>
              <a:rPr lang="en-US" sz="2000" dirty="0" err="1">
                <a:solidFill>
                  <a:schemeClr val="dk1"/>
                </a:solidFill>
                <a:latin typeface="Calibri"/>
                <a:ea typeface="Calibri"/>
                <a:cs typeface="Calibri"/>
                <a:sym typeface="Calibri"/>
              </a:rPr>
              <a:t>usando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listas</a:t>
            </a:r>
            <a:r>
              <a:rPr lang="en-US" sz="2000" dirty="0">
                <a:solidFill>
                  <a:schemeClr val="dk1"/>
                </a:solidFill>
                <a:latin typeface="Calibri"/>
                <a:ea typeface="Calibri"/>
                <a:cs typeface="Calibri"/>
                <a:sym typeface="Calibri"/>
              </a:rPr>
              <a:t> de palabras</a:t>
            </a:r>
          </a:p>
          <a:p>
            <a:pPr lvl="0">
              <a:lnSpc>
                <a:spcPct val="150000"/>
              </a:lnSpc>
              <a:spcBef>
                <a:spcPts val="400"/>
              </a:spcBef>
            </a:pPr>
            <a:r>
              <a:rPr lang="en-US" sz="2000" dirty="0">
                <a:solidFill>
                  <a:schemeClr val="dk1"/>
                </a:solidFill>
                <a:latin typeface="Calibri"/>
                <a:ea typeface="Calibri"/>
                <a:cs typeface="Calibri"/>
                <a:sym typeface="Calibri"/>
              </a:rPr>
              <a:t>14. </a:t>
            </a:r>
            <a:r>
              <a:rPr lang="en-US" sz="2000" dirty="0" err="1">
                <a:solidFill>
                  <a:schemeClr val="dk1"/>
                </a:solidFill>
                <a:latin typeface="Calibri"/>
                <a:ea typeface="Calibri"/>
                <a:cs typeface="Calibri"/>
                <a:sym typeface="Calibri"/>
              </a:rPr>
              <a:t>Aprendo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mucho</a:t>
            </a:r>
            <a:r>
              <a:rPr lang="en-US" sz="2000" dirty="0">
                <a:solidFill>
                  <a:schemeClr val="dk1"/>
                </a:solidFill>
                <a:latin typeface="Calibri"/>
                <a:ea typeface="Calibri"/>
                <a:cs typeface="Calibri"/>
                <a:sym typeface="Calibri"/>
              </a:rPr>
              <a:t> al </a:t>
            </a:r>
            <a:r>
              <a:rPr lang="en-US" sz="2000" dirty="0" err="1">
                <a:solidFill>
                  <a:schemeClr val="dk1"/>
                </a:solidFill>
                <a:latin typeface="Calibri"/>
                <a:ea typeface="Calibri"/>
                <a:cs typeface="Calibri"/>
                <a:sym typeface="Calibri"/>
              </a:rPr>
              <a:t>notar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errores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otras</a:t>
            </a:r>
            <a:r>
              <a:rPr lang="en-US" sz="2000" dirty="0">
                <a:solidFill>
                  <a:schemeClr val="dk1"/>
                </a:solidFill>
                <a:latin typeface="Calibri"/>
                <a:ea typeface="Calibri"/>
                <a:cs typeface="Calibri"/>
                <a:sym typeface="Calibri"/>
              </a:rPr>
              <a:t> personas</a:t>
            </a:r>
          </a:p>
          <a:p>
            <a:pPr lvl="0">
              <a:lnSpc>
                <a:spcPct val="150000"/>
              </a:lnSpc>
              <a:spcBef>
                <a:spcPts val="400"/>
              </a:spcBef>
            </a:pPr>
            <a:r>
              <a:rPr lang="en-US" sz="2000" dirty="0">
                <a:solidFill>
                  <a:schemeClr val="dk1"/>
                </a:solidFill>
                <a:latin typeface="Calibri"/>
                <a:ea typeface="Calibri"/>
                <a:cs typeface="Calibri"/>
                <a:sym typeface="Calibri"/>
              </a:rPr>
              <a:t>15. </a:t>
            </a:r>
            <a:r>
              <a:rPr lang="en-US" sz="2000" dirty="0" err="1">
                <a:solidFill>
                  <a:schemeClr val="dk1"/>
                </a:solidFill>
                <a:latin typeface="Calibri"/>
                <a:ea typeface="Calibri"/>
                <a:cs typeface="Calibri"/>
                <a:sym typeface="Calibri"/>
              </a:rPr>
              <a:t>Prefiero</a:t>
            </a:r>
            <a:r>
              <a:rPr lang="en-US" sz="2000" dirty="0">
                <a:solidFill>
                  <a:schemeClr val="dk1"/>
                </a:solidFill>
                <a:latin typeface="Calibri"/>
                <a:ea typeface="Calibri"/>
                <a:cs typeface="Calibri"/>
                <a:sym typeface="Calibri"/>
              </a:rPr>
              <a:t> que el </a:t>
            </a:r>
            <a:r>
              <a:rPr lang="en-US" sz="2000" dirty="0" err="1">
                <a:solidFill>
                  <a:schemeClr val="dk1"/>
                </a:solidFill>
                <a:latin typeface="Calibri"/>
                <a:ea typeface="Calibri"/>
                <a:cs typeface="Calibri"/>
                <a:sym typeface="Calibri"/>
              </a:rPr>
              <a:t>profesor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explique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nueva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gramática</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escribirla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pizarra</a:t>
            </a:r>
            <a:endParaRPr lang="en-US" sz="2000" dirty="0">
              <a:solidFill>
                <a:schemeClr val="dk1"/>
              </a:solidFill>
              <a:latin typeface="Calibri"/>
              <a:ea typeface="Calibri"/>
              <a:cs typeface="Calibri"/>
              <a:sym typeface="Calibri"/>
            </a:endParaRPr>
          </a:p>
          <a:p>
            <a:pPr lvl="0">
              <a:lnSpc>
                <a:spcPct val="150000"/>
              </a:lnSpc>
              <a:spcBef>
                <a:spcPts val="400"/>
              </a:spcBef>
            </a:pPr>
            <a:r>
              <a:rPr lang="en-US" sz="2000" dirty="0">
                <a:solidFill>
                  <a:schemeClr val="dk1"/>
                </a:solidFill>
                <a:latin typeface="Calibri"/>
                <a:ea typeface="Calibri"/>
                <a:cs typeface="Calibri"/>
                <a:sym typeface="Calibri"/>
              </a:rPr>
              <a:t>16. </a:t>
            </a:r>
            <a:r>
              <a:rPr lang="en-US" sz="2000" dirty="0" err="1">
                <a:solidFill>
                  <a:schemeClr val="dk1"/>
                </a:solidFill>
                <a:latin typeface="Calibri"/>
                <a:ea typeface="Calibri"/>
                <a:cs typeface="Calibri"/>
                <a:sym typeface="Calibri"/>
              </a:rPr>
              <a:t>Entiendo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las palabras </a:t>
            </a:r>
            <a:r>
              <a:rPr lang="en-US" sz="2000" dirty="0" err="1">
                <a:solidFill>
                  <a:schemeClr val="dk1"/>
                </a:solidFill>
                <a:latin typeface="Calibri"/>
                <a:ea typeface="Calibri"/>
                <a:cs typeface="Calibri"/>
                <a:sym typeface="Calibri"/>
              </a:rPr>
              <a:t>nuevas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cuando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puedo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hacer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historia</a:t>
            </a:r>
            <a:r>
              <a:rPr lang="en-US" sz="2000" dirty="0">
                <a:solidFill>
                  <a:schemeClr val="dk1"/>
                </a:solidFill>
                <a:latin typeface="Calibri"/>
                <a:ea typeface="Calibri"/>
                <a:cs typeface="Calibri"/>
                <a:sym typeface="Calibri"/>
              </a:rPr>
              <a:t> con </a:t>
            </a:r>
            <a:r>
              <a:rPr lang="en-US" sz="2000" dirty="0" err="1">
                <a:solidFill>
                  <a:schemeClr val="dk1"/>
                </a:solidFill>
                <a:latin typeface="Calibri"/>
                <a:ea typeface="Calibri"/>
                <a:cs typeface="Calibri"/>
                <a:sym typeface="Calibri"/>
              </a:rPr>
              <a:t>ellas</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17. </a:t>
            </a:r>
            <a:r>
              <a:rPr lang="en-US" sz="2000" dirty="0" err="1">
                <a:solidFill>
                  <a:schemeClr val="dk1"/>
                </a:solidFill>
                <a:latin typeface="Calibri"/>
                <a:ea typeface="Calibri"/>
                <a:cs typeface="Calibri"/>
                <a:sym typeface="Calibri"/>
              </a:rPr>
              <a:t>Prefiero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ejercicios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audición</a:t>
            </a:r>
            <a:r>
              <a:rPr lang="en-US" sz="2000" dirty="0">
                <a:solidFill>
                  <a:schemeClr val="dk1"/>
                </a:solidFill>
                <a:latin typeface="Calibri"/>
                <a:ea typeface="Calibri"/>
                <a:cs typeface="Calibri"/>
                <a:sym typeface="Calibri"/>
              </a:rPr>
              <a:t> a </a:t>
            </a:r>
            <a:r>
              <a:rPr lang="en-US" sz="2000" dirty="0" err="1">
                <a:solidFill>
                  <a:schemeClr val="dk1"/>
                </a:solidFill>
                <a:latin typeface="Calibri"/>
                <a:ea typeface="Calibri"/>
                <a:cs typeface="Calibri"/>
                <a:sym typeface="Calibri"/>
              </a:rPr>
              <a:t>los</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lectura</a:t>
            </a:r>
            <a:r>
              <a:rPr lang="en-US" sz="2000" dirty="0">
                <a:solidFill>
                  <a:schemeClr val="dk1"/>
                </a:solidFill>
                <a:latin typeface="Calibri"/>
                <a:ea typeface="Calibri"/>
                <a:cs typeface="Calibri"/>
                <a:sym typeface="Calibri"/>
              </a:rPr>
              <a:t>.</a:t>
            </a:r>
          </a:p>
          <a:p>
            <a:pPr lvl="0">
              <a:lnSpc>
                <a:spcPct val="150000"/>
              </a:lnSpc>
              <a:spcBef>
                <a:spcPts val="400"/>
              </a:spcBef>
            </a:pPr>
            <a:r>
              <a:rPr lang="en-US" sz="2000" dirty="0">
                <a:solidFill>
                  <a:schemeClr val="dk1"/>
                </a:solidFill>
                <a:latin typeface="Calibri"/>
                <a:ea typeface="Calibri"/>
                <a:cs typeface="Calibri"/>
                <a:sym typeface="Calibri"/>
              </a:rPr>
              <a:t>18. </a:t>
            </a:r>
            <a:r>
              <a:rPr lang="en-US" sz="2000" dirty="0" err="1">
                <a:solidFill>
                  <a:schemeClr val="dk1"/>
                </a:solidFill>
                <a:latin typeface="Calibri"/>
                <a:ea typeface="Calibri"/>
                <a:cs typeface="Calibri"/>
                <a:sym typeface="Calibri"/>
              </a:rPr>
              <a:t>Recuerdo</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ortografía</a:t>
            </a:r>
            <a:r>
              <a:rPr lang="en-US" sz="2000" dirty="0">
                <a:solidFill>
                  <a:schemeClr val="dk1"/>
                </a:solidFill>
                <a:latin typeface="Calibri"/>
                <a:ea typeface="Calibri"/>
                <a:cs typeface="Calibri"/>
                <a:sym typeface="Calibri"/>
              </a:rPr>
              <a:t> de </a:t>
            </a:r>
            <a:r>
              <a:rPr lang="en-US" sz="2000" dirty="0" err="1">
                <a:solidFill>
                  <a:schemeClr val="dk1"/>
                </a:solidFill>
                <a:latin typeface="Calibri"/>
                <a:ea typeface="Calibri"/>
                <a:cs typeface="Calibri"/>
                <a:sym typeface="Calibri"/>
              </a:rPr>
              <a:t>una</a:t>
            </a:r>
            <a:r>
              <a:rPr lang="en-US" sz="2000" dirty="0">
                <a:solidFill>
                  <a:schemeClr val="dk1"/>
                </a:solidFill>
                <a:latin typeface="Calibri"/>
                <a:ea typeface="Calibri"/>
                <a:cs typeface="Calibri"/>
                <a:sym typeface="Calibri"/>
              </a:rPr>
              <a:t> palabra </a:t>
            </a:r>
            <a:r>
              <a:rPr lang="en-US" sz="2000" dirty="0" err="1">
                <a:solidFill>
                  <a:schemeClr val="dk1"/>
                </a:solidFill>
                <a:latin typeface="Calibri"/>
                <a:ea typeface="Calibri"/>
                <a:cs typeface="Calibri"/>
                <a:sym typeface="Calibri"/>
              </a:rPr>
              <a:t>mejor</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si</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veo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escrita</a:t>
            </a:r>
            <a:r>
              <a:rPr lang="en-US" sz="2000" dirty="0">
                <a:solidFill>
                  <a:schemeClr val="dk1"/>
                </a:solidFill>
                <a:latin typeface="Calibri"/>
                <a:ea typeface="Calibri"/>
                <a:cs typeface="Calibri"/>
                <a:sym typeface="Calibri"/>
              </a:rPr>
              <a:t> que </a:t>
            </a:r>
            <a:r>
              <a:rPr lang="en-US" sz="2000" dirty="0" err="1">
                <a:solidFill>
                  <a:schemeClr val="dk1"/>
                </a:solidFill>
                <a:latin typeface="Calibri"/>
                <a:ea typeface="Calibri"/>
                <a:cs typeface="Calibri"/>
                <a:sym typeface="Calibri"/>
              </a:rPr>
              <a:t>si</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alguien</a:t>
            </a:r>
            <a:r>
              <a:rPr lang="en-US" sz="2000" dirty="0">
                <a:solidFill>
                  <a:schemeClr val="dk1"/>
                </a:solidFill>
                <a:latin typeface="Calibri"/>
                <a:ea typeface="Calibri"/>
                <a:cs typeface="Calibri"/>
                <a:sym typeface="Calibri"/>
              </a:rPr>
              <a:t> la </a:t>
            </a:r>
            <a:r>
              <a:rPr lang="en-US" sz="2000" dirty="0" err="1">
                <a:solidFill>
                  <a:schemeClr val="dk1"/>
                </a:solidFill>
                <a:latin typeface="Calibri"/>
                <a:ea typeface="Calibri"/>
                <a:cs typeface="Calibri"/>
                <a:sym typeface="Calibri"/>
              </a:rPr>
              <a:t>deletrea</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en</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voz</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alta</a:t>
            </a:r>
            <a:endParaRPr sz="20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4067</Words>
  <Application>Microsoft Macintosh PowerPoint</Application>
  <PresentationFormat>Panorámica</PresentationFormat>
  <Paragraphs>381</Paragraphs>
  <Slides>33</Slides>
  <Notes>33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33</vt:i4>
      </vt:variant>
    </vt:vector>
  </HeadingPairs>
  <TitlesOfParts>
    <vt:vector size="37" baseType="lpstr">
      <vt:lpstr>-apple-system</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L2Lifestyle</dc:creator>
  <cp:lastModifiedBy>Elena Botezan</cp:lastModifiedBy>
  <cp:revision>29</cp:revision>
  <dcterms:modified xsi:type="dcterms:W3CDTF">2019-10-13T13:32:37Z</dcterms:modified>
</cp:coreProperties>
</file>