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84" r:id="rId4"/>
    <p:sldId id="285" r:id="rId5"/>
    <p:sldId id="292" r:id="rId6"/>
    <p:sldId id="281" r:id="rId7"/>
    <p:sldId id="275" r:id="rId8"/>
    <p:sldId id="295" r:id="rId9"/>
    <p:sldId id="296" r:id="rId10"/>
    <p:sldId id="298" r:id="rId11"/>
    <p:sldId id="274" r:id="rId12"/>
    <p:sldId id="276" r:id="rId13"/>
    <p:sldId id="277" r:id="rId14"/>
    <p:sldId id="297" r:id="rId15"/>
    <p:sldId id="278" r:id="rId16"/>
    <p:sldId id="279" r:id="rId17"/>
    <p:sldId id="280" r:id="rId18"/>
    <p:sldId id="287" r:id="rId19"/>
    <p:sldId id="288" r:id="rId20"/>
    <p:sldId id="289" r:id="rId21"/>
    <p:sldId id="283" r:id="rId22"/>
    <p:sldId id="260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455" autoAdjust="0"/>
  </p:normalViewPr>
  <p:slideViewPr>
    <p:cSldViewPr snapToGrid="0">
      <p:cViewPr>
        <p:scale>
          <a:sx n="70" d="100"/>
          <a:sy n="70" d="100"/>
        </p:scale>
        <p:origin x="-48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FCC39F6-9D40-49E0-BD9A-C6B6281156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5DBE01-803D-4B26-8E89-EC8AD55170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619F92-4FCF-4E04-AD5B-C5E0802B36AA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EB8DF99-AE55-408E-BDA7-488A40B2DF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1F2661E-66FD-4AB6-9B38-7CC7DB11F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Kliknij, aby edytować style tekstu głównego.</a:t>
            </a:r>
          </a:p>
          <a:p>
            <a:pPr lvl="1"/>
            <a:r>
              <a:rPr lang="en-US" noProof="0"/>
              <a:t>Poziom drugi</a:t>
            </a:r>
          </a:p>
          <a:p>
            <a:pPr lvl="2"/>
            <a:r>
              <a:rPr lang="en-US" noProof="0"/>
              <a:t>Poziom trzeci</a:t>
            </a:r>
          </a:p>
          <a:p>
            <a:pPr lvl="3"/>
            <a:r>
              <a:rPr lang="en-US" noProof="0"/>
              <a:t>Czwarty poziom</a:t>
            </a:r>
          </a:p>
          <a:p>
            <a:pPr lvl="4"/>
            <a:r>
              <a:rPr lang="en-US" noProof="0"/>
              <a:t>Piąty poziom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274087-F0E8-48B5-A523-6430591359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EF651F-69C8-462A-9180-5E4BC1127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DD95626-40AD-40FF-A2BC-0AF7E634F1F4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200505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5626-40AD-40FF-A2BC-0AF7E634F1F4}" type="slidenum">
              <a:rPr lang="en-GB" altLang="pl-PL" smtClean="0"/>
              <a:pPr/>
              <a:t>5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73049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215F-C109-4E12-9958-D5394D99CC82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2B5E6-DFCA-4F7B-969C-128E10D7A52B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75539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3580-434B-48B9-A46D-31068214F7A3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793F-C840-483C-9F2B-8D1DE09D51A5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57567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EEAD-797A-4F13-942A-608C75EFDEAE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9DA1D-D770-4D1F-9743-E917A46D989C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85858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598E-0921-4A53-A995-D707E8AF025C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44726-564D-4841-AC98-94A3DEDCC162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6183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AD66-18FD-4C23-8C96-D4AD6E828E74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C8935-888D-4D4E-96F4-DC229F7AA0C5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02574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52D2-338D-4629-907B-50DA58837C0F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BB611-2EFC-455A-97D3-5C3E66B0C73F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83606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82FA-1238-496B-85C5-29D674F5F2F9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2A5B5-9F65-453D-B6B2-B8A1A859E39F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36117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F17C-9E14-40D3-8998-B8C03F65AA86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BCC88-3290-4BA1-9A4E-BB02D59F8F0F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5930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6A40-8596-49CF-B1D3-B6BF791AEC5E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31C4F-931B-4228-A977-BC0C42648A04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70195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4EC5-E6F4-48F2-82B7-B297C228D44A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15D59-81B5-419D-B7C7-5AFDD4DD23A2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44884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701D-C1E6-4813-997C-011C05814271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D4BFE-9E0B-474F-8B8C-C16FF949E37A}" type="slidenum">
              <a:rPr lang="en-GB" altLang="pl-PL"/>
              <a:pPr/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92719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Kliknij, aby edytować styl tytułu głównego.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Kliknij, aby edytować style tekstu głównego.</a:t>
            </a:r>
          </a:p>
          <a:p>
            <a:pPr lvl="1"/>
            <a:r>
              <a:rPr lang="en-US" altLang="en-US" smtClean="0"/>
              <a:t>Poziom drugi</a:t>
            </a:r>
          </a:p>
          <a:p>
            <a:pPr lvl="2"/>
            <a:r>
              <a:rPr lang="en-US" altLang="en-US" smtClean="0"/>
              <a:t>Poziom trzeci</a:t>
            </a:r>
          </a:p>
          <a:p>
            <a:pPr lvl="3"/>
            <a:r>
              <a:rPr lang="en-US" altLang="en-US" smtClean="0"/>
              <a:t>Czwarty poziom</a:t>
            </a:r>
          </a:p>
          <a:p>
            <a:pPr lvl="4"/>
            <a:r>
              <a:rPr lang="en-US" altLang="en-US" smtClean="0"/>
              <a:t>Piąty poziom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BEF7B-9EA9-4F6D-B4D9-0E0BC9412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0675C8-FBB4-4111-B123-6FCD5687D98E}" type="datetimeFigureOut">
              <a:rPr lang="en-GB"/>
              <a:pPr>
                <a:defRPr/>
              </a:pPr>
              <a:t>19/11/2019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856B69-852B-463D-AE6F-91EAC7C27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AE319-9736-4DB9-9780-DD83AEC1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2D984BA-F503-4547-A5F2-D211A91E6B8C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r="423" b="16660"/>
          <a:stretch>
            <a:fillRect/>
          </a:stretch>
        </p:blipFill>
        <p:spPr bwMode="auto">
          <a:xfrm>
            <a:off x="-50800" y="-9525"/>
            <a:ext cx="122428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641850"/>
            <a:ext cx="28924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21066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B87CFFC-F276-4F7C-B88F-60136CC8C556}"/>
              </a:ext>
            </a:extLst>
          </p:cNvPr>
          <p:cNvSpPr txBox="1">
            <a:spLocks/>
          </p:cNvSpPr>
          <p:nvPr/>
        </p:nvSpPr>
        <p:spPr>
          <a:xfrm>
            <a:off x="9316737" y="5614988"/>
            <a:ext cx="2755900" cy="1411288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Aft>
                <a:spcPts val="0"/>
              </a:spcAft>
              <a:defRPr/>
            </a:pPr>
            <a:r>
              <a:rPr lang="pl-PL" sz="3500" b="1" dirty="0" smtClean="0"/>
              <a:t>INFORMACJA ZWROTNA</a:t>
            </a:r>
            <a:endParaRPr lang="en-GB" sz="3500" b="1" dirty="0"/>
          </a:p>
          <a:p>
            <a:pPr fontAlgn="auto">
              <a:spcAft>
                <a:spcPts val="0"/>
              </a:spcAft>
              <a:defRPr/>
            </a:pPr>
            <a:r>
              <a:rPr lang="en-GB" sz="3600" b="1" dirty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953397E-5BB7-4311-8C32-BB10E41F575A}"/>
              </a:ext>
            </a:extLst>
          </p:cNvPr>
          <p:cNvSpPr txBox="1">
            <a:spLocks/>
          </p:cNvSpPr>
          <p:nvPr/>
        </p:nvSpPr>
        <p:spPr>
          <a:xfrm>
            <a:off x="9531350" y="-25400"/>
            <a:ext cx="2686050" cy="698500"/>
          </a:xfrm>
          <a:prstGeom prst="rect">
            <a:avLst/>
          </a:prstGeom>
          <a:solidFill>
            <a:srgbClr val="FFF26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</a:rPr>
              <a:t>CARE</a:t>
            </a:r>
            <a:br>
              <a:rPr lang="en-GB" sz="2200" b="1" dirty="0">
                <a:latin typeface="Calibri"/>
              </a:rPr>
            </a:br>
            <a:r>
              <a:rPr lang="en-GB" sz="2200" b="1" dirty="0">
                <a:latin typeface="Calibri"/>
              </a:rPr>
              <a:t>Środowisko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9EA109-884E-4649-9C7A-2DF6D073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EBA4C32-517A-4431-8EF4-F7E8B4181EB0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528638" y="1501775"/>
            <a:ext cx="10456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/>
              <a:t>Trzy rodzaje uczących się w sali lekcyjnej</a:t>
            </a:r>
          </a:p>
        </p:txBody>
      </p:sp>
      <p:pic>
        <p:nvPicPr>
          <p:cNvPr id="12294" name="Picture 2" descr="Image result for types of learn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133600"/>
            <a:ext cx="5364162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3C6BAD-496F-4BF0-9D2F-1DB5CC3148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9146675-0CD1-403A-8F10-78F1395F88E3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28638" y="1501775"/>
            <a:ext cx="10456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/>
              <a:t>Trzy rodzaje uczących się w sali lekcyjnej</a:t>
            </a: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219075" y="2476500"/>
            <a:ext cx="117840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400" b="1" dirty="0" err="1"/>
              <a:t>Uczniowie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wizualni</a:t>
            </a:r>
            <a:r>
              <a:rPr lang="en-GB" altLang="en-US" sz="2400" b="1" dirty="0"/>
              <a:t>: </a:t>
            </a:r>
            <a:r>
              <a:rPr lang="en-GB" altLang="en-US" sz="2400" dirty="0" err="1"/>
              <a:t>Uczniowie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którzy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najlepiej</a:t>
            </a:r>
            <a:r>
              <a:rPr lang="en-GB" altLang="en-US" sz="2400" dirty="0"/>
              <a:t> </a:t>
            </a:r>
            <a:r>
              <a:rPr lang="en-GB" altLang="en-US" sz="2400" dirty="0" err="1"/>
              <a:t>rozumieją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uczą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się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najlepiej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gdy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informacje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prezentowane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wizualnie</a:t>
            </a:r>
            <a:r>
              <a:rPr lang="en-GB" altLang="en-US" sz="2400" dirty="0"/>
              <a:t>. </a:t>
            </a:r>
            <a:r>
              <a:rPr lang="en-GB" altLang="en-US" sz="2400" dirty="0" err="1"/>
              <a:t>Widzenie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informacji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pomaga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tym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uczniom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wizualizować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nauczane</a:t>
            </a:r>
            <a:r>
              <a:rPr lang="en-GB" altLang="en-US" sz="2400" dirty="0"/>
              <a:t> </a:t>
            </a:r>
            <a:r>
              <a:rPr lang="pl-PL" altLang="en-US" sz="2400" dirty="0" smtClean="0"/>
              <a:t>treści</a:t>
            </a:r>
            <a:r>
              <a:rPr lang="en-GB" altLang="en-US" sz="2400" dirty="0" smtClean="0"/>
              <a:t>.</a:t>
            </a:r>
            <a:endParaRPr lang="en-GB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400" b="1" dirty="0" err="1"/>
              <a:t>Uczniowie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słuchowi</a:t>
            </a:r>
            <a:r>
              <a:rPr lang="en-GB" altLang="en-US" sz="2400" b="1" dirty="0"/>
              <a:t>: </a:t>
            </a:r>
            <a:r>
              <a:rPr lang="en-GB" altLang="en-US" sz="2400" dirty="0" err="1"/>
              <a:t>Uczniowie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którzy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najlepiej</a:t>
            </a:r>
            <a:r>
              <a:rPr lang="en-GB" altLang="en-US" sz="2400" dirty="0"/>
              <a:t> </a:t>
            </a:r>
            <a:r>
              <a:rPr lang="en-GB" altLang="en-US" sz="2400" dirty="0" err="1"/>
              <a:t>rozumieją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uczą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się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najlepiej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gdy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informacje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przedstawiane</a:t>
            </a:r>
            <a:r>
              <a:rPr lang="en-GB" altLang="en-US" sz="2400" dirty="0"/>
              <a:t> w </a:t>
            </a:r>
            <a:r>
              <a:rPr lang="en-GB" altLang="en-US" sz="2400" dirty="0" err="1"/>
              <a:t>sposób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słuchowy</a:t>
            </a:r>
            <a:r>
              <a:rPr lang="en-GB" altLang="en-US" sz="2400" dirty="0"/>
              <a:t>. </a:t>
            </a:r>
            <a:r>
              <a:rPr lang="en-GB" altLang="en-US" sz="2400" dirty="0" err="1"/>
              <a:t>Informacje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słuchowe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pomagają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tym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uczniom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przyswoić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nauczane</a:t>
            </a:r>
            <a:r>
              <a:rPr lang="en-GB" altLang="en-US" sz="2400" dirty="0"/>
              <a:t> </a:t>
            </a:r>
            <a:r>
              <a:rPr lang="pl-PL" altLang="en-US" sz="2400" dirty="0" smtClean="0"/>
              <a:t>treści</a:t>
            </a:r>
            <a:r>
              <a:rPr lang="en-GB" altLang="en-US" sz="2400" dirty="0" smtClean="0"/>
              <a:t>.</a:t>
            </a:r>
            <a:endParaRPr lang="en-GB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400" b="1" dirty="0" err="1"/>
              <a:t>Kinestetyczni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uczący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się</a:t>
            </a:r>
            <a:r>
              <a:rPr lang="en-GB" altLang="en-US" sz="2400" b="1" dirty="0"/>
              <a:t>: </a:t>
            </a:r>
            <a:r>
              <a:rPr lang="en-GB" altLang="en-US" sz="2400" dirty="0" err="1"/>
              <a:t>Uczniowie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którzy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najlepiej</a:t>
            </a:r>
            <a:r>
              <a:rPr lang="en-GB" altLang="en-US" sz="2400" dirty="0"/>
              <a:t> </a:t>
            </a:r>
            <a:r>
              <a:rPr lang="en-GB" altLang="en-US" sz="2400" dirty="0" err="1"/>
              <a:t>rozumieją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uczą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się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najlepiej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gdy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informacje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są</a:t>
            </a:r>
            <a:r>
              <a:rPr lang="en-GB" altLang="en-US" sz="2400" dirty="0"/>
              <a:t> </a:t>
            </a:r>
            <a:r>
              <a:rPr lang="en-GB" altLang="en-US" sz="2400" dirty="0" err="1"/>
              <a:t>im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przedstawiane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kinestetycznie</a:t>
            </a:r>
            <a:r>
              <a:rPr lang="en-GB" altLang="en-US" sz="2400" dirty="0"/>
              <a:t>. </a:t>
            </a:r>
            <a:r>
              <a:rPr lang="en-GB" altLang="en-US" sz="2400" dirty="0" err="1"/>
              <a:t>Użycie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rąk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lub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ciała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pomaga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tym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uczniom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doświadczyć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nauczanych</a:t>
            </a:r>
            <a:r>
              <a:rPr lang="en-GB" altLang="en-US" sz="2400" dirty="0"/>
              <a:t> </a:t>
            </a:r>
            <a:r>
              <a:rPr lang="pl-PL" altLang="en-US" sz="2400" dirty="0" smtClean="0"/>
              <a:t>treści</a:t>
            </a:r>
            <a:r>
              <a:rPr lang="en-GB" altLang="en-US" sz="2400" dirty="0" smtClean="0"/>
              <a:t>.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DAABB1-365F-4282-91FF-9F151D9E3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CC4DC5C2-EE95-449A-9560-63EBABEC6410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1095375" y="3063875"/>
            <a:ext cx="1018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6FBBD0-8AEE-4BF4-9735-D428175EE5C1}"/>
              </a:ext>
            </a:extLst>
          </p:cNvPr>
          <p:cNvSpPr/>
          <p:nvPr/>
        </p:nvSpPr>
        <p:spPr>
          <a:xfrm>
            <a:off x="365125" y="1595438"/>
            <a:ext cx="695007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 err="1" smtClean="0">
                <a:latin typeface="+mn-lt"/>
              </a:rPr>
              <a:t>Postwa</a:t>
            </a:r>
            <a:r>
              <a:rPr lang="pl-PL" sz="2400" b="1" dirty="0" smtClean="0">
                <a:latin typeface="+mn-lt"/>
              </a:rPr>
              <a:t> się w sytuacji </a:t>
            </a:r>
            <a:r>
              <a:rPr lang="en-GB" sz="2400" dirty="0" err="1" smtClean="0">
                <a:latin typeface="+mn-lt"/>
              </a:rPr>
              <a:t>każdego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z typów uczących się.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latin typeface="+mn-lt"/>
              </a:rPr>
              <a:t>Od</a:t>
            </a:r>
            <a:r>
              <a:rPr lang="pl-PL" sz="2400" b="1" dirty="0" err="1" smtClean="0">
                <a:latin typeface="+mn-lt"/>
              </a:rPr>
              <a:t>egraj</a:t>
            </a:r>
            <a:r>
              <a:rPr lang="en-GB" sz="2400" b="1" dirty="0" smtClean="0">
                <a:latin typeface="+mn-lt"/>
              </a:rPr>
              <a:t> r</a:t>
            </a:r>
            <a:r>
              <a:rPr lang="pl-PL" sz="2400" b="1" dirty="0" err="1" smtClean="0">
                <a:latin typeface="+mn-lt"/>
              </a:rPr>
              <a:t>olę</a:t>
            </a:r>
            <a:r>
              <a:rPr lang="pl-PL" sz="2400" b="1" dirty="0" smtClean="0">
                <a:latin typeface="+mn-lt"/>
              </a:rPr>
              <a:t> -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>
                <a:latin typeface="+mn-lt"/>
              </a:rPr>
              <a:t>co ten uczeń powiedziałby o wynikach treningu.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Przykład: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</a:rPr>
              <a:t>"Student chce wziąć udział w dodatkowym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400" dirty="0">
                <a:latin typeface="+mn-lt"/>
              </a:rPr>
              <a:t>trzymiesięcznym kursie, aby upewnić się, że jest przygotowany do </a:t>
            </a:r>
            <a:r>
              <a:rPr lang="en-GB" sz="2400" dirty="0" err="1">
                <a:latin typeface="+mn-lt"/>
              </a:rPr>
              <a:t>egzaminu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językowego</a:t>
            </a:r>
            <a:r>
              <a:rPr lang="en-GB" sz="2400" dirty="0" smtClean="0">
                <a:latin typeface="+mn-lt"/>
              </a:rPr>
              <a:t>". </a:t>
            </a:r>
            <a:endParaRPr lang="en-GB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</a:rPr>
              <a:t>Co powiedziałby kierownik firmy studenta na temat budżetu, czasu spędzonego poza biurem </a:t>
            </a:r>
            <a:r>
              <a:rPr lang="en-GB" sz="2400" dirty="0" err="1">
                <a:latin typeface="+mn-lt"/>
              </a:rPr>
              <a:t>itp</a:t>
            </a:r>
            <a:r>
              <a:rPr lang="en-GB" sz="2400" dirty="0">
                <a:latin typeface="+mn-lt"/>
              </a:rPr>
              <a:t>.</a:t>
            </a:r>
          </a:p>
        </p:txBody>
      </p:sp>
      <p:pic>
        <p:nvPicPr>
          <p:cNvPr id="14343" name="Picture 2" descr="Image result for put yourself in the sho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179638"/>
            <a:ext cx="47482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BB4716-373B-416D-B52B-697FDE5411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AD8D69E-EE56-455F-ADEF-9C5A0F34564B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7C9774-8B10-475E-A86C-9E2BF39665EA}"/>
              </a:ext>
            </a:extLst>
          </p:cNvPr>
          <p:cNvSpPr txBox="1"/>
          <p:nvPr/>
        </p:nvSpPr>
        <p:spPr>
          <a:xfrm>
            <a:off x="520700" y="2087563"/>
            <a:ext cx="7618413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latin typeface="+mn-lt"/>
              </a:rPr>
              <a:t>Refleksja</a:t>
            </a:r>
            <a:endParaRPr lang="en-GB" sz="28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latin typeface="+mn-lt"/>
              </a:rPr>
              <a:t>Czego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się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nauczył</a:t>
            </a:r>
            <a:r>
              <a:rPr lang="pl-PL" sz="2400" dirty="0" smtClean="0">
                <a:latin typeface="+mn-lt"/>
              </a:rPr>
              <a:t>eś</a:t>
            </a:r>
            <a:r>
              <a:rPr lang="en-GB" sz="2400" dirty="0" smtClean="0">
                <a:latin typeface="+mn-lt"/>
              </a:rPr>
              <a:t>, </a:t>
            </a:r>
            <a:r>
              <a:rPr lang="en-GB" sz="2400" dirty="0">
                <a:latin typeface="+mn-lt"/>
              </a:rPr>
              <a:t>stawiając się w </a:t>
            </a:r>
            <a:r>
              <a:rPr lang="en-GB" sz="2400" dirty="0" err="1">
                <a:latin typeface="+mn-lt"/>
              </a:rPr>
              <a:t>sytuacji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studen</a:t>
            </a:r>
            <a:r>
              <a:rPr lang="pl-PL" sz="2400" dirty="0" smtClean="0">
                <a:latin typeface="+mn-lt"/>
              </a:rPr>
              <a:t>ta</a:t>
            </a:r>
            <a:r>
              <a:rPr lang="en-GB" sz="2400" dirty="0" smtClean="0">
                <a:latin typeface="+mn-lt"/>
              </a:rPr>
              <a:t>?</a:t>
            </a:r>
            <a:endParaRPr lang="en-GB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W jakich sytuacjach w klasie możesz postrzegać to jako ważne dla Ciebie w swojej praktyce?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Czy możesz zidentyfikować jakiekolwiek doświadczenia z przeszłości, w których nie zebrałeś informacji zwrotnych, kiedy być może powinieneś był je zebrać?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15366" name="Picture 2" descr="Image result for th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2087563"/>
            <a:ext cx="3540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AF59DD-29B0-48F2-96EB-F767AB7C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A617827-13B3-4A3A-B62C-11DA21B0848F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756848" y="1711325"/>
            <a:ext cx="7533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B</a:t>
            </a:r>
            <a:r>
              <a:rPr lang="pl-PL" altLang="en-US" sz="2000" b="1" dirty="0" smtClean="0"/>
              <a:t>ĄDŹ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NAUCZYCIELEM, KTÓRY PRZEKAZUJE INFORMACJE ZWROTNE</a:t>
            </a:r>
            <a:endParaRPr lang="en-US" altLang="en-US" sz="2000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800975" y="4102100"/>
            <a:ext cx="4164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Poświęć czas na notatki z ewentualną informacją zwrotną dla studentów!</a:t>
            </a:r>
          </a:p>
        </p:txBody>
      </p:sp>
      <p:pic>
        <p:nvPicPr>
          <p:cNvPr id="16392" name="Picture 4" descr="Image result for clock no copy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2259013"/>
            <a:ext cx="167163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no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546350"/>
            <a:ext cx="5853112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D7B63A-AEC4-48F3-BE6B-9F0F5CDB3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98F15CF-7C36-4AA2-9F0B-76CA660A0BAA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404813" y="1751013"/>
            <a:ext cx="113379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err="1"/>
              <a:t>Zarządzanie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zmianą</a:t>
            </a:r>
            <a:r>
              <a:rPr lang="en-GB" altLang="en-US" sz="2400" b="1" dirty="0"/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"</a:t>
            </a:r>
            <a:r>
              <a:rPr lang="en-GB" altLang="en-US" sz="3200" dirty="0" err="1"/>
              <a:t>Zmiana</a:t>
            </a:r>
            <a:r>
              <a:rPr lang="en-GB" altLang="en-US" sz="3200" dirty="0"/>
              <a:t> jest </a:t>
            </a:r>
            <a:r>
              <a:rPr lang="en-GB" altLang="en-US" sz="3200" dirty="0" err="1"/>
              <a:t>ważna</a:t>
            </a:r>
            <a:r>
              <a:rPr lang="en-GB" altLang="en-US" sz="3200" dirty="0"/>
              <a:t>, </a:t>
            </a:r>
            <a:r>
              <a:rPr lang="en-GB" altLang="en-US" sz="3200" dirty="0" err="1"/>
              <a:t>bo</a:t>
            </a:r>
            <a:r>
              <a:rPr lang="en-GB" altLang="en-US" sz="3200" dirty="0"/>
              <a:t>...."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1800" dirty="0" smtClean="0"/>
              <a:t>Do</a:t>
            </a:r>
            <a:r>
              <a:rPr lang="en-GB" altLang="en-US" sz="1800" dirty="0" err="1" smtClean="0"/>
              <a:t>kończ</a:t>
            </a:r>
            <a:r>
              <a:rPr lang="en-GB" altLang="en-US" sz="1800" dirty="0" smtClean="0"/>
              <a:t> </a:t>
            </a:r>
            <a:r>
              <a:rPr lang="en-GB" altLang="en-US" sz="1800" dirty="0" err="1"/>
              <a:t>zdanie</a:t>
            </a:r>
            <a:r>
              <a:rPr lang="en-GB" altLang="en-US" sz="1800" dirty="0"/>
              <a:t>....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6" name="Picture 2" descr="Image result for 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090988"/>
            <a:ext cx="609917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563D76-2AD1-49C4-BE70-A17814F01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94989BE-A2EC-41EF-A502-16787247F30F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92125" y="2216150"/>
            <a:ext cx="1133951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b="1" dirty="0" smtClean="0"/>
              <a:t>Sine</a:t>
            </a:r>
            <a:r>
              <a:rPr lang="en-GB" altLang="en-US" b="1" dirty="0" smtClean="0"/>
              <a:t> </a:t>
            </a:r>
            <a:r>
              <a:rPr lang="en-GB" altLang="en-US" b="1" dirty="0" err="1"/>
              <a:t>chęci</a:t>
            </a:r>
            <a:r>
              <a:rPr lang="en-GB" altLang="en-US" b="1" dirty="0"/>
              <a:t> </a:t>
            </a:r>
            <a:r>
              <a:rPr lang="en-GB" altLang="en-US" b="1" dirty="0" err="1"/>
              <a:t>zmiany</a:t>
            </a:r>
            <a:r>
              <a:rPr lang="en-GB" altLang="en-US" b="1" dirty="0"/>
              <a:t> </a:t>
            </a:r>
            <a:r>
              <a:rPr lang="en-GB" altLang="en-US" b="1" dirty="0" err="1"/>
              <a:t>i</a:t>
            </a:r>
            <a:r>
              <a:rPr lang="en-GB" altLang="en-US" b="1" dirty="0"/>
              <a:t> </a:t>
            </a:r>
            <a:r>
              <a:rPr lang="en-GB" altLang="en-US" b="1" dirty="0" err="1" smtClean="0"/>
              <a:t>dostrzeżeni</a:t>
            </a:r>
            <a:r>
              <a:rPr lang="pl-PL" altLang="en-US" b="1" dirty="0" smtClean="0"/>
              <a:t>e</a:t>
            </a:r>
            <a:r>
              <a:rPr lang="en-GB" altLang="en-US" b="1" dirty="0" smtClean="0"/>
              <a:t> </a:t>
            </a:r>
            <a:r>
              <a:rPr lang="en-GB" altLang="en-US" b="1" dirty="0" err="1"/>
              <a:t>korzyści</a:t>
            </a:r>
            <a:r>
              <a:rPr lang="en-GB" altLang="en-US" b="1" dirty="0"/>
              <a:t>, ale </a:t>
            </a:r>
            <a:r>
              <a:rPr lang="en-GB" altLang="en-US" b="1" dirty="0" err="1"/>
              <a:t>wiele</a:t>
            </a:r>
            <a:r>
              <a:rPr lang="en-GB" altLang="en-US" b="1" dirty="0"/>
              <a:t> </a:t>
            </a:r>
            <a:r>
              <a:rPr lang="en-GB" altLang="en-US" b="1" dirty="0" err="1"/>
              <a:t>rzeczy</a:t>
            </a:r>
            <a:r>
              <a:rPr lang="en-GB" altLang="en-US" b="1" dirty="0"/>
              <a:t> </a:t>
            </a:r>
            <a:r>
              <a:rPr lang="en-GB" altLang="en-US" b="1" dirty="0" err="1"/>
              <a:t>może</a:t>
            </a:r>
            <a:r>
              <a:rPr lang="en-GB" altLang="en-US" b="1" dirty="0"/>
              <a:t> </a:t>
            </a:r>
            <a:r>
              <a:rPr lang="pl-PL" altLang="en-US" b="1" dirty="0" smtClean="0"/>
              <a:t>tą chęć</a:t>
            </a:r>
            <a:r>
              <a:rPr lang="en-GB" altLang="en-US" b="1" dirty="0" smtClean="0"/>
              <a:t> </a:t>
            </a:r>
            <a:r>
              <a:rPr lang="en-GB" altLang="en-US" b="1" dirty="0" err="1"/>
              <a:t>powstrzymać</a:t>
            </a:r>
            <a:r>
              <a:rPr lang="en-GB" altLang="en-US" b="1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b="1" dirty="0"/>
              <a:t>Jakie są przeszkody?</a:t>
            </a:r>
            <a:endParaRPr lang="en-GB" altLang="en-US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18438" name="Picture 2" descr="Image result for obsta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884488"/>
            <a:ext cx="5307012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283928-8154-4A52-8357-89885CCCBA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88D1336-8C33-4789-96B8-1EE308D537C4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404813" y="1751013"/>
            <a:ext cx="1133792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/>
              <a:t>Model </a:t>
            </a:r>
            <a:r>
              <a:rPr lang="en-GB" altLang="en-US" b="1" dirty="0" err="1"/>
              <a:t>cebuli</a:t>
            </a:r>
            <a:endParaRPr lang="en-GB" altLang="en-US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1 </a:t>
            </a:r>
            <a:r>
              <a:rPr lang="en-GB" altLang="en-US" sz="2400" dirty="0" err="1"/>
              <a:t>Sprawy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już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wcześniej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dobrze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się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układały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dlaczego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musimy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się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zmieniać</a:t>
            </a:r>
            <a:r>
              <a:rPr lang="en-GB" altLang="en-US" sz="2400" dirty="0"/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2 </a:t>
            </a:r>
            <a:r>
              <a:rPr lang="en-GB" altLang="en-US" sz="2400" dirty="0" err="1"/>
              <a:t>Dlaczego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potrzebujemy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tej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konkretnej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zmiany</a:t>
            </a:r>
            <a:r>
              <a:rPr lang="en-GB" altLang="en-US" sz="2400" dirty="0"/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3 </a:t>
            </a:r>
            <a:r>
              <a:rPr lang="en-GB" altLang="en-US" sz="2400" dirty="0" err="1"/>
              <a:t>Nie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wydaje</a:t>
            </a:r>
            <a:r>
              <a:rPr lang="en-GB" altLang="en-US" sz="2400" dirty="0"/>
              <a:t> mi </a:t>
            </a:r>
            <a:r>
              <a:rPr lang="en-GB" altLang="en-US" sz="2400" dirty="0" err="1"/>
              <a:t>się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żeby</a:t>
            </a:r>
            <a:r>
              <a:rPr lang="en-GB" altLang="en-US" sz="2400" dirty="0"/>
              <a:t> to </a:t>
            </a:r>
            <a:r>
              <a:rPr lang="en-GB" altLang="en-US" sz="2400" dirty="0" err="1"/>
              <a:t>była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właściwa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zmiana</a:t>
            </a:r>
            <a:r>
              <a:rPr lang="en-GB" altLang="en-US" sz="2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4 </a:t>
            </a:r>
            <a:r>
              <a:rPr lang="en-GB" altLang="en-US" sz="2400" dirty="0" err="1"/>
              <a:t>Nie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lubię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zmian</a:t>
            </a:r>
            <a:r>
              <a:rPr lang="en-GB" altLang="en-US" sz="2400" dirty="0"/>
              <a:t> w </a:t>
            </a:r>
            <a:r>
              <a:rPr lang="en-GB" altLang="en-US" sz="2400" dirty="0" err="1"/>
              <a:t>ogóle</a:t>
            </a:r>
            <a:r>
              <a:rPr lang="en-GB" altLang="en-US" sz="2400" dirty="0"/>
              <a:t>. </a:t>
            </a:r>
            <a:endParaRPr lang="pl-PL" altLang="en-US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en-US" sz="2400" dirty="0" smtClean="0"/>
              <a:t>5.</a:t>
            </a:r>
            <a:r>
              <a:rPr lang="en-GB" altLang="en-US" sz="2400" dirty="0" err="1" smtClean="0"/>
              <a:t>Nie</a:t>
            </a:r>
            <a:r>
              <a:rPr lang="en-GB" altLang="en-US" sz="2400" dirty="0" smtClean="0"/>
              <a:t> </a:t>
            </a:r>
            <a:r>
              <a:rPr lang="en-GB" altLang="en-US" sz="2400" dirty="0" err="1"/>
              <a:t>sądzę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żeby</a:t>
            </a:r>
            <a:r>
              <a:rPr lang="en-GB" altLang="en-US" sz="2400" dirty="0"/>
              <a:t> </a:t>
            </a:r>
            <a:r>
              <a:rPr lang="pl-PL" altLang="en-US" sz="2400" dirty="0" smtClean="0"/>
              <a:t>to był </a:t>
            </a:r>
            <a:r>
              <a:rPr lang="en-GB" altLang="en-US" sz="2400" dirty="0" smtClean="0"/>
              <a:t>ten </a:t>
            </a:r>
            <a:r>
              <a:rPr lang="en-GB" altLang="en-US" sz="2400" dirty="0" err="1"/>
              <a:t>nauczyciel</a:t>
            </a:r>
            <a:r>
              <a:rPr lang="en-GB" altLang="en-US" sz="24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/>
              <a:t>Model </a:t>
            </a:r>
            <a:r>
              <a:rPr lang="en-GB" altLang="en-US" sz="1800" dirty="0" err="1"/>
              <a:t>cebuli</a:t>
            </a:r>
            <a:r>
              <a:rPr lang="en-GB" altLang="en-US" sz="1800" dirty="0"/>
              <a:t> jest </a:t>
            </a:r>
            <a:r>
              <a:rPr lang="en-GB" altLang="en-US" sz="1800" dirty="0" err="1"/>
              <a:t>sposobem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rozumienia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oporu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przed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zmianą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Kiedy</a:t>
            </a:r>
            <a:r>
              <a:rPr lang="en-GB" altLang="en-US" sz="1800" dirty="0"/>
              <a:t> w </a:t>
            </a:r>
            <a:r>
              <a:rPr lang="en-GB" altLang="en-US" sz="1800" dirty="0" err="1"/>
              <a:t>wyniku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coachingu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powstają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kreatywne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rozwiązania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niektóre</a:t>
            </a:r>
            <a:r>
              <a:rPr lang="en-GB" altLang="en-US" sz="1800" dirty="0"/>
              <a:t> z </a:t>
            </a:r>
            <a:r>
              <a:rPr lang="en-GB" altLang="en-US" sz="1800" dirty="0" err="1"/>
              <a:t>nich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mogą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się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zmieniać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Te</a:t>
            </a:r>
            <a:r>
              <a:rPr lang="en-GB" altLang="en-US" sz="1800" dirty="0"/>
              <a:t> 5 </a:t>
            </a:r>
            <a:r>
              <a:rPr lang="en-GB" altLang="en-US" sz="1800" dirty="0" err="1"/>
              <a:t>rodzajów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odporności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zmiany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może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pomóc</a:t>
            </a:r>
            <a:r>
              <a:rPr lang="en-GB" altLang="en-US" sz="1800" dirty="0"/>
              <a:t> w </a:t>
            </a:r>
            <a:r>
              <a:rPr lang="en-GB" altLang="en-US" sz="1800" dirty="0" err="1"/>
              <a:t>określeniu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kiedy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należy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uzyskać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INFORMACJA ZWROTNA </a:t>
            </a:r>
            <a:r>
              <a:rPr lang="en-GB" altLang="en-US" sz="1800" dirty="0"/>
              <a:t>z </a:t>
            </a:r>
            <a:r>
              <a:rPr lang="en-GB" altLang="en-US" sz="1800" dirty="0" err="1"/>
              <a:t>szerszego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otoczenia</a:t>
            </a:r>
            <a:r>
              <a:rPr lang="en-GB" altLang="en-US" sz="1800" dirty="0"/>
              <a:t>, w </a:t>
            </a:r>
            <a:r>
              <a:rPr lang="en-GB" altLang="en-US" sz="1800" dirty="0" err="1"/>
              <a:t>jaki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sposób</a:t>
            </a:r>
            <a:r>
              <a:rPr lang="en-GB" altLang="en-US" sz="1800" dirty="0"/>
              <a:t> </a:t>
            </a:r>
            <a:r>
              <a:rPr lang="en-GB" altLang="en-US" sz="1800" dirty="0" err="1"/>
              <a:t>wspierać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uczenie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się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uczniów</a:t>
            </a:r>
            <a:r>
              <a:rPr lang="en-GB" altLang="en-US" sz="1800" dirty="0"/>
              <a:t> w </a:t>
            </a:r>
            <a:r>
              <a:rPr lang="en-GB" altLang="en-US" sz="1800" dirty="0" err="1"/>
              <a:t>sposób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ciągły</a:t>
            </a:r>
            <a:r>
              <a:rPr lang="en-GB" altLang="en-US" sz="18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19462" name="Picture 2" descr="Image result for onion 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637" y="3213866"/>
            <a:ext cx="1334542" cy="13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2CEF52-D445-4AA4-B3B4-1F398301AD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3DFAD56-2289-4F96-8D34-03D16E2D4557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468313" y="2660650"/>
            <a:ext cx="113395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 err="1"/>
              <a:t>Weź</a:t>
            </a:r>
            <a:r>
              <a:rPr lang="en-GB" altLang="en-US" sz="2000" dirty="0"/>
              <a:t> </a:t>
            </a:r>
            <a:r>
              <a:rPr lang="en-GB" altLang="en-US" sz="2000" dirty="0" err="1"/>
              <a:t>kawałek</a:t>
            </a:r>
            <a:r>
              <a:rPr lang="en-GB" altLang="en-US" sz="2000" dirty="0"/>
              <a:t> </a:t>
            </a:r>
            <a:r>
              <a:rPr lang="en-GB" altLang="en-US" sz="2000" dirty="0" err="1"/>
              <a:t>papieru</a:t>
            </a:r>
            <a:r>
              <a:rPr lang="en-GB" altLang="en-US" sz="2000" dirty="0"/>
              <a:t> </a:t>
            </a:r>
            <a:r>
              <a:rPr lang="en-GB" altLang="en-US" sz="2000" dirty="0" err="1"/>
              <a:t>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napisz</a:t>
            </a:r>
            <a:r>
              <a:rPr lang="en-GB" altLang="en-US" sz="2000" dirty="0"/>
              <a:t> </a:t>
            </a:r>
            <a:r>
              <a:rPr lang="en-GB" altLang="en-US" sz="2000" dirty="0" err="1"/>
              <a:t>listę</a:t>
            </a:r>
            <a:r>
              <a:rPr lang="en-GB" altLang="en-US" sz="2000" dirty="0"/>
              <a:t> </a:t>
            </a:r>
            <a:r>
              <a:rPr lang="en-GB" altLang="en-US" sz="2000" dirty="0" err="1"/>
              <a:t>nazwisk</a:t>
            </a:r>
            <a:r>
              <a:rPr lang="en-GB" altLang="en-US" sz="2000" dirty="0"/>
              <a:t> </a:t>
            </a:r>
            <a:r>
              <a:rPr lang="en-GB" altLang="en-US" sz="2000" dirty="0" err="1"/>
              <a:t>osób</a:t>
            </a:r>
            <a:r>
              <a:rPr lang="en-GB" altLang="en-US" sz="2000" dirty="0"/>
              <a:t> w </a:t>
            </a:r>
            <a:r>
              <a:rPr lang="en-GB" altLang="en-US" sz="2000" dirty="0" err="1"/>
              <a:t>swoich</a:t>
            </a:r>
            <a:r>
              <a:rPr lang="en-GB" altLang="en-US" sz="2000" dirty="0"/>
              <a:t> </a:t>
            </a:r>
            <a:r>
              <a:rPr lang="en-GB" altLang="en-US" sz="2000" dirty="0" err="1"/>
              <a:t>instytucjach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które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zapewniają</a:t>
            </a:r>
            <a:r>
              <a:rPr lang="en-GB" altLang="en-US" sz="2000" dirty="0"/>
              <a:t> </a:t>
            </a:r>
            <a:r>
              <a:rPr lang="en-GB" altLang="en-US" sz="2000" dirty="0" err="1"/>
              <a:t>wsparcie</a:t>
            </a:r>
            <a:r>
              <a:rPr lang="en-GB" altLang="en-US" sz="2000" dirty="0"/>
              <a:t> (</a:t>
            </a:r>
            <a:r>
              <a:rPr lang="en-GB" altLang="en-US" sz="2000" dirty="0" err="1"/>
              <a:t>recepcjonistka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kierownik</a:t>
            </a:r>
            <a:r>
              <a:rPr lang="en-GB" altLang="en-US" sz="2000" dirty="0"/>
              <a:t> </a:t>
            </a:r>
            <a:r>
              <a:rPr lang="en-GB" altLang="en-US" sz="2000" dirty="0" err="1"/>
              <a:t>kursu</a:t>
            </a:r>
            <a:r>
              <a:rPr lang="en-GB" altLang="en-US" sz="2000" dirty="0"/>
              <a:t>, </a:t>
            </a:r>
            <a:r>
              <a:rPr lang="en-GB" altLang="en-US" sz="2000" dirty="0" smtClean="0"/>
              <a:t> </a:t>
            </a:r>
            <a:r>
              <a:rPr lang="en-GB" altLang="en-US" sz="2000" dirty="0" err="1"/>
              <a:t>itp</a:t>
            </a:r>
            <a:r>
              <a:rPr lang="en-GB" altLang="en-US" sz="2000" dirty="0"/>
              <a:t>.).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 err="1"/>
              <a:t>Umieść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się</a:t>
            </a:r>
            <a:r>
              <a:rPr lang="en-GB" altLang="en-US" sz="2000" dirty="0"/>
              <a:t> w centrum </a:t>
            </a:r>
            <a:r>
              <a:rPr lang="en-GB" altLang="en-US" sz="2000" dirty="0" err="1"/>
              <a:t>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dodaj</a:t>
            </a:r>
            <a:r>
              <a:rPr lang="en-GB" altLang="en-US" sz="2000" dirty="0"/>
              <a:t> </a:t>
            </a:r>
            <a:r>
              <a:rPr lang="en-GB" altLang="en-US" sz="2000" dirty="0" err="1"/>
              <a:t>imiona</a:t>
            </a:r>
            <a:r>
              <a:rPr lang="en-GB" altLang="en-US" sz="2000" dirty="0"/>
              <a:t> </a:t>
            </a:r>
            <a:r>
              <a:rPr lang="en-GB" altLang="en-US" sz="2000" dirty="0" err="1"/>
              <a:t>na</a:t>
            </a:r>
            <a:r>
              <a:rPr lang="en-GB" altLang="en-US" sz="2000" dirty="0"/>
              <a:t> </a:t>
            </a:r>
            <a:r>
              <a:rPr lang="en-GB" altLang="en-US" sz="2000" dirty="0" err="1"/>
              <a:t>papierze</a:t>
            </a:r>
            <a:r>
              <a:rPr lang="en-GB" altLang="en-US" sz="20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 err="1"/>
              <a:t>Odległość</a:t>
            </a:r>
            <a:r>
              <a:rPr lang="en-GB" altLang="en-US" sz="2000" dirty="0"/>
              <a:t> od </a:t>
            </a:r>
            <a:r>
              <a:rPr lang="en-GB" altLang="en-US" sz="2000" dirty="0" err="1"/>
              <a:t>ciebie</a:t>
            </a:r>
            <a:r>
              <a:rPr lang="en-GB" altLang="en-US" sz="2000" dirty="0"/>
              <a:t> jest </a:t>
            </a:r>
            <a:r>
              <a:rPr lang="en-GB" altLang="en-US" sz="2000" dirty="0" err="1"/>
              <a:t>tym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jak</a:t>
            </a:r>
            <a:r>
              <a:rPr lang="en-GB" altLang="en-US" sz="2000" dirty="0"/>
              <a:t> </a:t>
            </a:r>
            <a:r>
              <a:rPr lang="en-GB" altLang="en-US" sz="2000" dirty="0" err="1"/>
              <a:t>odległa</a:t>
            </a:r>
            <a:r>
              <a:rPr lang="en-GB" altLang="en-US" sz="2000" dirty="0"/>
              <a:t> jest ta </a:t>
            </a:r>
            <a:r>
              <a:rPr lang="en-GB" altLang="en-US" sz="2000" dirty="0" err="1"/>
              <a:t>osoba</a:t>
            </a:r>
            <a:r>
              <a:rPr lang="en-GB" altLang="en-US" sz="2000" dirty="0"/>
              <a:t> pod </a:t>
            </a:r>
            <a:r>
              <a:rPr lang="en-GB" altLang="en-US" sz="2000" dirty="0" err="1"/>
              <a:t>względem</a:t>
            </a:r>
            <a:r>
              <a:rPr lang="en-GB" altLang="en-US" sz="2000" dirty="0"/>
              <a:t> </a:t>
            </a:r>
            <a:r>
              <a:rPr lang="en-GB" altLang="en-US" sz="2000" dirty="0" err="1"/>
              <a:t>relacji</a:t>
            </a:r>
            <a:r>
              <a:rPr lang="en-GB" altLang="en-US" sz="2000" dirty="0"/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2000" dirty="0" err="1"/>
              <a:t>Narysuj</a:t>
            </a:r>
            <a:r>
              <a:rPr lang="en-GB" altLang="en-US" sz="2000" dirty="0"/>
              <a:t> </a:t>
            </a:r>
            <a:r>
              <a:rPr lang="en-GB" altLang="en-US" sz="2000" dirty="0" err="1"/>
              <a:t>koło</a:t>
            </a:r>
            <a:r>
              <a:rPr lang="en-GB" altLang="en-US" sz="2000" dirty="0"/>
              <a:t> </a:t>
            </a:r>
            <a:r>
              <a:rPr lang="en-GB" altLang="en-US" sz="2000" dirty="0" err="1"/>
              <a:t>wokół</a:t>
            </a:r>
            <a:r>
              <a:rPr lang="en-GB" altLang="en-US" sz="2000" dirty="0"/>
              <a:t> </a:t>
            </a:r>
            <a:r>
              <a:rPr lang="en-GB" altLang="en-US" sz="2000" dirty="0" err="1"/>
              <a:t>osoby</a:t>
            </a:r>
            <a:r>
              <a:rPr lang="en-GB" altLang="en-US" sz="2000" dirty="0"/>
              <a:t>. </a:t>
            </a:r>
            <a:r>
              <a:rPr lang="en-GB" altLang="en-US" sz="2000" dirty="0" err="1"/>
              <a:t>Jak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duży</a:t>
            </a:r>
            <a:r>
              <a:rPr lang="en-GB" altLang="en-US" sz="2000" dirty="0"/>
              <a:t> jest </a:t>
            </a:r>
            <a:r>
              <a:rPr lang="en-GB" altLang="en-US" sz="2000" dirty="0" err="1"/>
              <a:t>krąg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zależy</a:t>
            </a:r>
            <a:r>
              <a:rPr lang="en-GB" altLang="en-US" sz="2000" dirty="0"/>
              <a:t> od </a:t>
            </a:r>
            <a:r>
              <a:rPr lang="en-GB" altLang="en-US" sz="2000" dirty="0" err="1"/>
              <a:t>tego</a:t>
            </a:r>
            <a:r>
              <a:rPr lang="en-GB" altLang="en-US" sz="2000" dirty="0"/>
              <a:t>, </a:t>
            </a:r>
            <a:r>
              <a:rPr lang="pl-PL" altLang="en-US" sz="2000" dirty="0" smtClean="0"/>
              <a:t>jaki wpływ </a:t>
            </a:r>
            <a:r>
              <a:rPr lang="en-GB" altLang="en-US" sz="2000" dirty="0" err="1" smtClean="0"/>
              <a:t>może</a:t>
            </a:r>
            <a:r>
              <a:rPr lang="en-GB" altLang="en-US" sz="2000" dirty="0" smtClean="0"/>
              <a:t> </a:t>
            </a:r>
            <a:r>
              <a:rPr lang="en-GB" altLang="en-US" sz="2000" dirty="0" err="1"/>
              <a:t>mieć</a:t>
            </a:r>
            <a:r>
              <a:rPr lang="en-GB" altLang="en-US" sz="2000" dirty="0"/>
              <a:t> dana </a:t>
            </a:r>
            <a:r>
              <a:rPr lang="en-GB" altLang="en-US" sz="2000" dirty="0" err="1"/>
              <a:t>osoba</a:t>
            </a:r>
            <a:r>
              <a:rPr lang="en-GB" altLang="en-US" sz="20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altLang="en-US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en-US" sz="2000" dirty="0" smtClean="0"/>
              <a:t>Podziel</a:t>
            </a:r>
            <a:r>
              <a:rPr lang="en-GB" altLang="en-US" sz="2000" dirty="0" smtClean="0"/>
              <a:t> </a:t>
            </a:r>
            <a:r>
              <a:rPr lang="en-GB" altLang="en-US" sz="2000" dirty="0" err="1"/>
              <a:t>się</a:t>
            </a:r>
            <a:r>
              <a:rPr lang="en-GB" altLang="en-US" sz="2000" dirty="0"/>
              <a:t> </a:t>
            </a:r>
            <a:r>
              <a:rPr lang="en-GB" altLang="en-US" sz="2000" dirty="0" err="1"/>
              <a:t>wykresami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i</a:t>
            </a:r>
            <a:r>
              <a:rPr lang="en-GB" altLang="en-US" sz="2000" dirty="0"/>
              <a:t> </a:t>
            </a:r>
            <a:r>
              <a:rPr lang="pl-PL" altLang="en-US" sz="2000" dirty="0" smtClean="0"/>
              <a:t>przeprowadź </a:t>
            </a:r>
            <a:r>
              <a:rPr lang="en-GB" altLang="en-US" sz="2000" dirty="0" err="1" smtClean="0"/>
              <a:t>dyskusj</a:t>
            </a:r>
            <a:r>
              <a:rPr lang="pl-PL" altLang="en-US" sz="2000" dirty="0" smtClean="0"/>
              <a:t>ę</a:t>
            </a:r>
            <a:r>
              <a:rPr lang="en-GB" altLang="en-US" sz="2000" dirty="0" smtClean="0"/>
              <a:t>. </a:t>
            </a:r>
            <a:endParaRPr lang="en-GB" altLang="en-US" sz="2000" dirty="0"/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468313" y="1765300"/>
            <a:ext cx="5584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/>
              <a:t>Model cebuli - ćwiczenie praktyczne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F6EE8A-1382-4BE3-948D-CDCAB99CD2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ECA0DE-AF35-49C5-B134-E046552C1A01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52425" y="2703513"/>
            <a:ext cx="11339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err="1"/>
              <a:t>Zastanów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się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dlaczego</a:t>
            </a:r>
            <a:r>
              <a:rPr lang="en-GB" altLang="en-US" sz="2000" dirty="0"/>
              <a:t> </a:t>
            </a:r>
            <a:r>
              <a:rPr lang="en-GB" altLang="en-US" sz="2000" dirty="0" err="1"/>
              <a:t>wykonaliśmy</a:t>
            </a:r>
            <a:r>
              <a:rPr lang="en-GB" altLang="en-US" sz="2000" dirty="0"/>
              <a:t> to </a:t>
            </a:r>
            <a:r>
              <a:rPr lang="en-GB" altLang="en-US" sz="2000" dirty="0" err="1"/>
              <a:t>działanie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i</a:t>
            </a:r>
            <a:r>
              <a:rPr lang="en-GB" altLang="en-US" sz="2000" dirty="0"/>
              <a:t> co </a:t>
            </a:r>
            <a:r>
              <a:rPr lang="en-GB" altLang="en-US" sz="2000" dirty="0" err="1"/>
              <a:t>mogą</a:t>
            </a:r>
            <a:r>
              <a:rPr lang="en-GB" altLang="en-US" sz="2000" dirty="0"/>
              <a:t> </a:t>
            </a:r>
            <a:r>
              <a:rPr lang="pl-PL" altLang="en-US" sz="2000" dirty="0" smtClean="0"/>
              <a:t>pokazać</a:t>
            </a:r>
            <a:r>
              <a:rPr lang="en-GB" altLang="en-US" sz="2000" dirty="0" smtClean="0"/>
              <a:t> </a:t>
            </a:r>
            <a:r>
              <a:rPr lang="en-GB" altLang="en-US" sz="2000" dirty="0" err="1"/>
              <a:t>wyniki</a:t>
            </a:r>
            <a:r>
              <a:rPr lang="en-GB" altLang="en-US" sz="2000" dirty="0"/>
              <a:t>, aby </a:t>
            </a:r>
            <a:r>
              <a:rPr lang="en-GB" altLang="en-US" sz="2000" dirty="0" err="1"/>
              <a:t>pomóc</a:t>
            </a:r>
            <a:r>
              <a:rPr lang="en-GB" altLang="en-US" sz="2000" dirty="0"/>
              <a:t> </a:t>
            </a:r>
            <a:r>
              <a:rPr lang="pl-PL" altLang="en-US" sz="2000" dirty="0" smtClean="0"/>
              <a:t>uczniom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w </a:t>
            </a:r>
            <a:r>
              <a:rPr lang="en-GB" altLang="en-US" sz="2000" dirty="0" err="1"/>
              <a:t>uzyskaniu</a:t>
            </a:r>
            <a:r>
              <a:rPr lang="en-GB" altLang="en-US" sz="2000" dirty="0"/>
              <a:t> </a:t>
            </a:r>
            <a:r>
              <a:rPr lang="en-GB" altLang="en-US" sz="2000" dirty="0" err="1"/>
              <a:t>informacji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zwrotnej</a:t>
            </a:r>
            <a:r>
              <a:rPr lang="en-GB" altLang="en-US" sz="2000" dirty="0"/>
              <a:t>, aby </a:t>
            </a:r>
            <a:r>
              <a:rPr lang="en-GB" altLang="en-US" sz="2000" dirty="0" err="1"/>
              <a:t>pomóc</a:t>
            </a:r>
            <a:r>
              <a:rPr lang="en-GB" altLang="en-US" sz="2000" dirty="0"/>
              <a:t> w </a:t>
            </a:r>
            <a:r>
              <a:rPr lang="en-GB" altLang="en-US" sz="2000" dirty="0" err="1"/>
              <a:t>zmianach</a:t>
            </a:r>
            <a:r>
              <a:rPr lang="en-GB" altLang="en-US" sz="2000" dirty="0"/>
              <a:t> </a:t>
            </a:r>
            <a:r>
              <a:rPr lang="en-GB" altLang="en-US" sz="2000" dirty="0" err="1"/>
              <a:t>i</a:t>
            </a:r>
            <a:r>
              <a:rPr lang="en-GB" altLang="en-US" sz="2000" dirty="0"/>
              <a:t> </a:t>
            </a:r>
            <a:r>
              <a:rPr lang="en-GB" altLang="en-US" sz="2000" dirty="0" err="1"/>
              <a:t>wesprzeć</a:t>
            </a:r>
            <a:r>
              <a:rPr lang="en-GB" altLang="en-US" sz="2000" dirty="0"/>
              <a:t> </a:t>
            </a:r>
            <a:r>
              <a:rPr lang="en-GB" altLang="en-US" sz="2000" dirty="0" err="1"/>
              <a:t>uczniów</a:t>
            </a:r>
            <a:r>
              <a:rPr lang="en-GB" altLang="en-US" sz="2000" dirty="0"/>
              <a:t> w </a:t>
            </a:r>
            <a:r>
              <a:rPr lang="en-GB" altLang="en-US" sz="2000" dirty="0" err="1"/>
              <a:t>ciągłym</a:t>
            </a:r>
            <a:r>
              <a:rPr lang="en-GB" altLang="en-US" sz="2000" dirty="0"/>
              <a:t> </a:t>
            </a:r>
            <a:r>
              <a:rPr lang="en-GB" altLang="en-US" sz="2000" dirty="0" err="1"/>
              <a:t>uczeniu</a:t>
            </a:r>
            <a:r>
              <a:rPr lang="en-GB" altLang="en-US" sz="2000" dirty="0"/>
              <a:t> </a:t>
            </a:r>
            <a:r>
              <a:rPr lang="en-GB" altLang="en-US" sz="2000" dirty="0" err="1"/>
              <a:t>się</a:t>
            </a:r>
            <a:r>
              <a:rPr lang="en-GB" altLang="en-US" sz="2000" dirty="0"/>
              <a:t>. </a:t>
            </a: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352425" y="1909763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b="1" dirty="0" smtClean="0"/>
              <a:t>REFEK</a:t>
            </a:r>
            <a:r>
              <a:rPr lang="pl-PL" altLang="en-US" b="1" dirty="0"/>
              <a:t>S</a:t>
            </a:r>
            <a:r>
              <a:rPr lang="es-ES" altLang="en-US" b="1" dirty="0" smtClean="0"/>
              <a:t>JA</a:t>
            </a:r>
            <a:endParaRPr lang="en-GB" altLang="en-US" b="1" dirty="0"/>
          </a:p>
        </p:txBody>
      </p:sp>
      <p:pic>
        <p:nvPicPr>
          <p:cNvPr id="21511" name="Picture 2" descr="Image result for th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3683000"/>
            <a:ext cx="48212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0E7E48A-D0F8-433B-B6C4-696B2B7B96EC}"/>
              </a:ext>
            </a:extLst>
          </p:cNvPr>
          <p:cNvSpPr txBox="1">
            <a:spLocks/>
          </p:cNvSpPr>
          <p:nvPr/>
        </p:nvSpPr>
        <p:spPr>
          <a:xfrm>
            <a:off x="698500" y="2332037"/>
            <a:ext cx="9500394" cy="28654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ea typeface="Adobe Ming Std L" panose="02020300000000000000" pitchFamily="18" charset="-128"/>
              </a:rPr>
              <a:t>PODSUMOWANIE</a:t>
            </a:r>
            <a:endParaRPr lang="de-CH" sz="2400" b="1" dirty="0">
              <a:ea typeface="Adobe Ming Std L" panose="02020300000000000000" pitchFamily="18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de-CH" sz="2400" b="1" dirty="0">
              <a:ea typeface="Adobe Ming Std L" panose="02020300000000000000" pitchFamily="18" charset="-128"/>
            </a:endParaRPr>
          </a:p>
          <a:p>
            <a:pPr lvl="1" fontAlgn="auto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Franklin Gothic Medium" panose="020B0603020102020204" pitchFamily="34" charset="0"/>
              </a:rPr>
              <a:t> Cele</a:t>
            </a:r>
          </a:p>
          <a:p>
            <a:pPr lvl="1" fontAlgn="auto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Franklin Gothic Medium" panose="020B0603020102020204" pitchFamily="34" charset="0"/>
              </a:rPr>
              <a:t> Definicja informacji zwrotnych o charakterze korekcyjnym</a:t>
            </a:r>
          </a:p>
          <a:p>
            <a:pPr lvl="1" fontAlgn="auto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Franklin Gothic Medium" panose="020B0603020102020204" pitchFamily="34" charset="0"/>
              </a:rPr>
              <a:t> Rodzaje uczących się</a:t>
            </a:r>
          </a:p>
          <a:p>
            <a:pPr lvl="1" fontAlgn="auto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 smtClean="0">
                <a:latin typeface="Franklin Gothic Medium" panose="020B0603020102020204" pitchFamily="34" charset="0"/>
              </a:rPr>
              <a:t> </a:t>
            </a:r>
            <a:r>
              <a:rPr lang="en-US" sz="2400" dirty="0" smtClean="0">
                <a:latin typeface="Franklin Gothic Medium" panose="020B0603020102020204" pitchFamily="34" charset="0"/>
              </a:rPr>
              <a:t>Model </a:t>
            </a:r>
            <a:r>
              <a:rPr lang="en-US" sz="2400" dirty="0">
                <a:latin typeface="Franklin Gothic Medium" panose="020B0603020102020204" pitchFamily="34" charset="0"/>
              </a:rPr>
              <a:t>cebuli</a:t>
            </a:r>
          </a:p>
          <a:p>
            <a:pPr lvl="1" fontAlgn="auto"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Franklin Gothic Medium" panose="020B0603020102020204" pitchFamily="34" charset="0"/>
              </a:rPr>
              <a:t> Ustalenia i dyskusja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8846B1-416B-4C4B-AEEB-9913908EA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FBD897-84A0-4375-B260-5B31C504FF31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pic>
        <p:nvPicPr>
          <p:cNvPr id="4102" name="Picture 2" descr="Image result for a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62" y="2746009"/>
            <a:ext cx="2509838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3DAAA6-0303-46EA-A00C-16739A421D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9CE9FFA-9587-4454-AEE3-36035B8B54E2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A6FBDD-9607-46CD-9A6F-FCB197ECB6DF}"/>
              </a:ext>
            </a:extLst>
          </p:cNvPr>
          <p:cNvSpPr txBox="1"/>
          <p:nvPr/>
        </p:nvSpPr>
        <p:spPr>
          <a:xfrm>
            <a:off x="392113" y="1622425"/>
            <a:ext cx="11337925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Wniosek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Twoja klasa ma różne typy uczniów.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Stosowanie podejścia coachingowego może wywołać zmiany.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Uczniowie muszą </a:t>
            </a:r>
            <a:r>
              <a:rPr lang="en-GB" sz="2000" dirty="0" err="1">
                <a:latin typeface="+mn-lt"/>
              </a:rPr>
              <a:t>być</a:t>
            </a:r>
            <a:r>
              <a:rPr lang="en-GB" sz="2000" dirty="0">
                <a:latin typeface="+mn-lt"/>
              </a:rPr>
              <a:t> </a:t>
            </a:r>
            <a:r>
              <a:rPr lang="pl-PL" sz="2000" dirty="0" err="1" smtClean="0">
                <a:latin typeface="+mn-lt"/>
              </a:rPr>
              <a:t>zazajomieni</a:t>
            </a:r>
            <a:r>
              <a:rPr lang="pl-PL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ze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zmianami.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W Twojej instytucji znajdują się osoby, od których możesz uzyskać informację zwrotną przed wprowadzeniem zmian, dzięki </a:t>
            </a:r>
            <a:r>
              <a:rPr lang="en-GB" sz="2000" dirty="0" err="1">
                <a:latin typeface="+mn-lt"/>
              </a:rPr>
              <a:t>czemu</a:t>
            </a:r>
            <a:r>
              <a:rPr lang="en-GB" sz="2000" dirty="0">
                <a:latin typeface="+mn-lt"/>
              </a:rPr>
              <a:t> </a:t>
            </a:r>
            <a:r>
              <a:rPr lang="pl-PL" sz="2000" dirty="0" smtClean="0">
                <a:latin typeface="+mn-lt"/>
              </a:rPr>
              <a:t>opór przed zmianami będzie mniejszy</a:t>
            </a:r>
            <a:r>
              <a:rPr lang="en-GB" sz="2000" dirty="0" smtClean="0">
                <a:latin typeface="+mn-lt"/>
              </a:rPr>
              <a:t>.</a:t>
            </a:r>
            <a:endParaRPr lang="en-GB" sz="20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+mn-lt"/>
              </a:rPr>
              <a:t>Wciel </a:t>
            </a:r>
            <a:r>
              <a:rPr lang="pl-PL" sz="2000" dirty="0" smtClean="0">
                <a:latin typeface="+mn-lt"/>
              </a:rPr>
              <a:t>te działania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>
                <a:latin typeface="+mn-lt"/>
              </a:rPr>
              <a:t>w życie.</a:t>
            </a:r>
            <a:endParaRPr lang="en-GB" sz="2000" dirty="0">
              <a:latin typeface="+mn-lt"/>
            </a:endParaRPr>
          </a:p>
        </p:txBody>
      </p:sp>
      <p:pic>
        <p:nvPicPr>
          <p:cNvPr id="6" name="Picture 2" descr="Image result for conclu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4287293"/>
            <a:ext cx="5905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9E40D-2A1F-4E20-8AD0-092010331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7DBFAB-23FE-4DEE-A0A6-D1E1BA545A48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404813" y="1751013"/>
            <a:ext cx="1133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333E12-3ED7-4C34-8F2E-B215EEA2F97C}"/>
              </a:ext>
            </a:extLst>
          </p:cNvPr>
          <p:cNvSpPr/>
          <p:nvPr/>
        </p:nvSpPr>
        <p:spPr>
          <a:xfrm>
            <a:off x="622300" y="2120900"/>
            <a:ext cx="74168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/>
            </a:pPr>
            <a:r>
              <a:rPr lang="en-US" sz="2000" b="1" u="sng" dirty="0">
                <a:latin typeface="Calibri"/>
                <a:ea typeface="Calibri"/>
                <a:cs typeface="Calibri"/>
                <a:sym typeface="Calibri"/>
              </a:rPr>
              <a:t>DYSKUSJA W GRUPIE: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defRPr/>
            </a:pPr>
            <a:endParaRPr lang="en-US" b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Czego nauczyłeś się w tym module?</a:t>
            </a:r>
          </a:p>
          <a:p>
            <a:pPr marL="457200" indent="-3556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Czy uważasz, że jest to wartość dodana do Twoich zajęć?</a:t>
            </a:r>
          </a:p>
          <a:p>
            <a:pPr marL="457200" indent="-3556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Jakie wyzwania widzisz, aby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wdrożyć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smtClean="0">
                <a:latin typeface="Calibri"/>
                <a:ea typeface="Calibri"/>
                <a:cs typeface="Calibri"/>
                <a:sym typeface="Calibri"/>
              </a:rPr>
              <a:t>te metody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w klasie?</a:t>
            </a:r>
          </a:p>
          <a:p>
            <a:pPr marL="1016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defRPr/>
            </a:pPr>
            <a:endParaRPr lang="en-US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59" name="Picture 2" descr="Image result for group discu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2222500"/>
            <a:ext cx="3810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r="423" b="16660"/>
          <a:stretch>
            <a:fillRect/>
          </a:stretch>
        </p:blipFill>
        <p:spPr bwMode="auto">
          <a:xfrm>
            <a:off x="-50800" y="-9525"/>
            <a:ext cx="122428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641850"/>
            <a:ext cx="28924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21066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E7273D0F-D054-4DD4-A9FB-5B6A96342B71}"/>
              </a:ext>
            </a:extLst>
          </p:cNvPr>
          <p:cNvSpPr txBox="1">
            <a:spLocks/>
          </p:cNvSpPr>
          <p:nvPr/>
        </p:nvSpPr>
        <p:spPr>
          <a:xfrm>
            <a:off x="10333038" y="5073650"/>
            <a:ext cx="1911350" cy="224472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GB" b="1" dirty="0"/>
              <a:t>Zastrzeżenie: Publikacja została przygotowana przy wsparciu programu Erasmus + Unii Europejskiej. Za treść tej strony odpowiedzialni są wyłącznie partnerzy i w żaden sposób nie może ona odzwierciedlać poglądów władz krajowych i Komisji.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659831" y="5842793"/>
            <a:ext cx="4254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http://www.l2lifestyle.eu/ 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https://www.facebook.com/l2lifestyle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1C7B807-14B5-4274-820E-5A851759B063}"/>
              </a:ext>
            </a:extLst>
          </p:cNvPr>
          <p:cNvSpPr txBox="1">
            <a:spLocks/>
          </p:cNvSpPr>
          <p:nvPr/>
        </p:nvSpPr>
        <p:spPr>
          <a:xfrm>
            <a:off x="938213" y="1774825"/>
            <a:ext cx="10175875" cy="28654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 smtClean="0">
                <a:ea typeface="Adobe Ming Std L" panose="02020300000000000000" pitchFamily="18" charset="-128"/>
              </a:rPr>
              <a:t>CELE</a:t>
            </a:r>
            <a:endParaRPr lang="de-CH" sz="2400" b="1" dirty="0">
              <a:ea typeface="Adobe Ming Std L" panose="02020300000000000000" pitchFamily="18" charset="-128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CH" sz="2400" b="1" dirty="0">
              <a:ea typeface="Adobe Ming Std L" panose="02020300000000000000" pitchFamily="18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Adobe Ming Std L" panose="02020300000000000000" pitchFamily="18" charset="-128"/>
              </a:rPr>
              <a:t>Niniejsza prezentacja ma na celu przedstawienie, w jaki sposób nauczyciele, a w szczególności nauczyciele </a:t>
            </a:r>
            <a:r>
              <a:rPr lang="en-US" sz="2400" dirty="0" err="1">
                <a:ea typeface="Adobe Ming Std L" panose="02020300000000000000" pitchFamily="18" charset="-128"/>
              </a:rPr>
              <a:t>języków</a:t>
            </a:r>
            <a:r>
              <a:rPr lang="en-US" sz="2400" dirty="0">
                <a:ea typeface="Adobe Ming Std L" panose="02020300000000000000" pitchFamily="18" charset="-128"/>
              </a:rPr>
              <a:t> </a:t>
            </a:r>
            <a:r>
              <a:rPr lang="en-US" sz="2400" dirty="0" err="1" smtClean="0">
                <a:ea typeface="Adobe Ming Std L" panose="02020300000000000000" pitchFamily="18" charset="-128"/>
              </a:rPr>
              <a:t>obcych</a:t>
            </a:r>
            <a:r>
              <a:rPr lang="pl-PL" sz="2400" dirty="0" smtClean="0">
                <a:ea typeface="Adobe Ming Std L" panose="02020300000000000000" pitchFamily="18" charset="-128"/>
              </a:rPr>
              <a:t> </a:t>
            </a:r>
            <a:r>
              <a:rPr lang="en-US" sz="2400" dirty="0" err="1" smtClean="0">
                <a:ea typeface="Adobe Ming Std L" panose="02020300000000000000" pitchFamily="18" charset="-128"/>
              </a:rPr>
              <a:t>mogą</a:t>
            </a:r>
            <a:r>
              <a:rPr lang="en-US" sz="2400" dirty="0" smtClean="0">
                <a:ea typeface="Adobe Ming Std L" panose="02020300000000000000" pitchFamily="18" charset="-128"/>
              </a:rPr>
              <a:t> </a:t>
            </a:r>
            <a:r>
              <a:rPr lang="en-US" sz="2400" dirty="0">
                <a:ea typeface="Adobe Ming Std L" panose="02020300000000000000" pitchFamily="18" charset="-128"/>
              </a:rPr>
              <a:t>wykorzystać różne rodzaje korekcyjnych informacji zwrotnych w celu skorygowania uczniów oraz promowania nauki i przyswajania języka.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E4C154-B539-4CB1-B943-2E947BDDD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C14A30B-8558-49A8-9114-E41E5D7D83B7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pic>
        <p:nvPicPr>
          <p:cNvPr id="5126" name="Picture 2" descr="Image result for st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4135438"/>
            <a:ext cx="5580063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C6369EB-1553-4E00-BF64-DF26BE79C638}"/>
              </a:ext>
            </a:extLst>
          </p:cNvPr>
          <p:cNvSpPr txBox="1">
            <a:spLocks/>
          </p:cNvSpPr>
          <p:nvPr/>
        </p:nvSpPr>
        <p:spPr>
          <a:xfrm>
            <a:off x="1066800" y="1871663"/>
            <a:ext cx="8247063" cy="28654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sz="2400" b="1" dirty="0">
                <a:ea typeface="Adobe Ming Std L" panose="02020300000000000000" pitchFamily="18" charset="-128"/>
              </a:rPr>
              <a:t>Czym jest informacja zwrotna?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66AA6D-C6CE-4989-8E0B-358975426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9518AE9-6315-4E21-B058-DD0CC5ED59E5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066800" y="2565400"/>
            <a:ext cx="9866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ea typeface="Adobe Ming Std L" pitchFamily="18" charset="-128"/>
              </a:rPr>
              <a:t>Jakakolwiek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reakcja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nauczyciela</a:t>
            </a:r>
            <a:r>
              <a:rPr lang="en-GB" altLang="en-US" sz="2400" dirty="0">
                <a:ea typeface="Adobe Ming Std L" pitchFamily="18" charset="-128"/>
              </a:rPr>
              <a:t>, </a:t>
            </a:r>
            <a:r>
              <a:rPr lang="en-GB" altLang="en-US" sz="2400" dirty="0" err="1">
                <a:ea typeface="Adobe Ming Std L" pitchFamily="18" charset="-128"/>
              </a:rPr>
              <a:t>która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wyraźnie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pl-PL" altLang="en-US" sz="2400" dirty="0" smtClean="0">
                <a:ea typeface="Adobe Ming Std L" pitchFamily="18" charset="-128"/>
              </a:rPr>
              <a:t>zmienia</a:t>
            </a:r>
            <a:r>
              <a:rPr lang="en-GB" altLang="en-US" sz="2400" dirty="0" smtClean="0">
                <a:ea typeface="Adobe Ming Std L" pitchFamily="18" charset="-128"/>
              </a:rPr>
              <a:t>, </a:t>
            </a:r>
            <a:r>
              <a:rPr lang="en-GB" altLang="en-US" sz="2400" dirty="0" err="1">
                <a:ea typeface="Adobe Ming Std L" pitchFamily="18" charset="-128"/>
              </a:rPr>
              <a:t>nieaprobatycznie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odnosi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się</a:t>
            </a:r>
            <a:r>
              <a:rPr lang="en-GB" altLang="en-US" sz="2400" dirty="0">
                <a:ea typeface="Adobe Ming Std L" pitchFamily="18" charset="-128"/>
              </a:rPr>
              <a:t> do </a:t>
            </a:r>
            <a:r>
              <a:rPr lang="en-GB" altLang="en-US" sz="2400" dirty="0" err="1">
                <a:ea typeface="Adobe Ming Std L" pitchFamily="18" charset="-128"/>
              </a:rPr>
              <a:t>wypowiedzi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ucznia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lub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żąda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jej</a:t>
            </a:r>
            <a:r>
              <a:rPr lang="en-GB" altLang="en-US" sz="2400" dirty="0">
                <a:ea typeface="Adobe Ming Std L" pitchFamily="18" charset="-128"/>
              </a:rPr>
              <a:t> </a:t>
            </a:r>
            <a:r>
              <a:rPr lang="en-GB" altLang="en-US" sz="2400" dirty="0" err="1">
                <a:ea typeface="Adobe Ming Std L" pitchFamily="18" charset="-128"/>
              </a:rPr>
              <a:t>poprawy</a:t>
            </a:r>
            <a:r>
              <a:rPr lang="en-GB" altLang="en-US" sz="2400" dirty="0">
                <a:ea typeface="Adobe Ming Std L" pitchFamily="18" charset="-128"/>
              </a:rPr>
              <a:t>".</a:t>
            </a:r>
          </a:p>
        </p:txBody>
      </p:sp>
      <p:pic>
        <p:nvPicPr>
          <p:cNvPr id="6151" name="Picture 2" descr="Image result for feedb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765550"/>
            <a:ext cx="49863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7F3279B-319A-4781-828F-F8BA3547CF73}"/>
              </a:ext>
            </a:extLst>
          </p:cNvPr>
          <p:cNvSpPr txBox="1">
            <a:spLocks/>
          </p:cNvSpPr>
          <p:nvPr/>
        </p:nvSpPr>
        <p:spPr>
          <a:xfrm>
            <a:off x="941388" y="1762125"/>
            <a:ext cx="8247062" cy="28670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b="1" dirty="0">
                <a:ea typeface="Adobe Ming Std L" panose="02020300000000000000" pitchFamily="18" charset="-128"/>
              </a:rPr>
              <a:t>I</a:t>
            </a:r>
            <a:r>
              <a:rPr lang="de-CH" sz="2400" b="1" dirty="0" err="1" smtClean="0">
                <a:ea typeface="Adobe Ming Std L" panose="02020300000000000000" pitchFamily="18" charset="-128"/>
              </a:rPr>
              <a:t>nformacj</a:t>
            </a:r>
            <a:r>
              <a:rPr lang="pl-PL" sz="2400" b="1" dirty="0" smtClean="0">
                <a:ea typeface="Adobe Ming Std L" panose="02020300000000000000" pitchFamily="18" charset="-128"/>
              </a:rPr>
              <a:t>a</a:t>
            </a:r>
            <a:r>
              <a:rPr lang="de-CH" sz="2400" b="1" dirty="0" smtClean="0">
                <a:ea typeface="Adobe Ming Std L" panose="02020300000000000000" pitchFamily="18" charset="-128"/>
              </a:rPr>
              <a:t> </a:t>
            </a:r>
            <a:r>
              <a:rPr lang="de-CH" sz="2400" b="1" dirty="0" err="1" smtClean="0">
                <a:ea typeface="Adobe Ming Std L" panose="02020300000000000000" pitchFamily="18" charset="-128"/>
              </a:rPr>
              <a:t>zwrotn</a:t>
            </a:r>
            <a:r>
              <a:rPr lang="pl-PL" sz="2400" b="1" dirty="0" smtClean="0">
                <a:ea typeface="Adobe Ming Std L" panose="02020300000000000000" pitchFamily="18" charset="-128"/>
              </a:rPr>
              <a:t>a</a:t>
            </a:r>
            <a:r>
              <a:rPr lang="pl-PL" sz="2400" b="1" dirty="0">
                <a:ea typeface="Adobe Ming Std L" panose="02020300000000000000" pitchFamily="18" charset="-128"/>
              </a:rPr>
              <a:t>:</a:t>
            </a:r>
            <a:endParaRPr lang="de-CH" sz="2400" b="1" dirty="0">
              <a:ea typeface="Adobe Ming Std L" panose="02020300000000000000" pitchFamily="18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de-CH" sz="2400" b="1" dirty="0">
              <a:ea typeface="Adobe Ming Std L" panose="02020300000000000000" pitchFamily="18" charset="-128"/>
            </a:endParaRPr>
          </a:p>
          <a:p>
            <a:pPr marL="371466" indent="-371466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ea typeface="Adobe Ming Std L" panose="02020300000000000000" pitchFamily="18" charset="-128"/>
              </a:rPr>
              <a:t>Daje pewność siebie nauczycielom </a:t>
            </a:r>
          </a:p>
          <a:p>
            <a:pPr marL="371466" indent="-371466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ea typeface="Adobe Ming Std L" panose="02020300000000000000" pitchFamily="18" charset="-128"/>
              </a:rPr>
              <a:t>Motywuje</a:t>
            </a:r>
            <a:r>
              <a:rPr lang="en-US" sz="2400" dirty="0" smtClean="0">
                <a:ea typeface="Adobe Ming Std L" panose="02020300000000000000" pitchFamily="18" charset="-128"/>
              </a:rPr>
              <a:t> </a:t>
            </a:r>
            <a:r>
              <a:rPr lang="en-US" sz="2400" dirty="0">
                <a:ea typeface="Adobe Ming Std L" panose="02020300000000000000" pitchFamily="18" charset="-128"/>
              </a:rPr>
              <a:t>i zachęca uczniów do nauki.</a:t>
            </a:r>
          </a:p>
          <a:p>
            <a:pPr marL="371466" indent="-371466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ea typeface="Adobe Ming Std L" panose="02020300000000000000" pitchFamily="18" charset="-128"/>
              </a:rPr>
              <a:t>Sprawia</a:t>
            </a:r>
            <a:r>
              <a:rPr lang="en-US" sz="2400" dirty="0">
                <a:ea typeface="Adobe Ming Std L" panose="02020300000000000000" pitchFamily="18" charset="-128"/>
              </a:rPr>
              <a:t>, że uczący się są odpowiedzialni i świadomi własnej nauki.</a:t>
            </a:r>
          </a:p>
          <a:p>
            <a:pPr marL="371466" indent="-371466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err="1" smtClean="0">
                <a:ea typeface="Adobe Ming Std L" panose="02020300000000000000" pitchFamily="18" charset="-128"/>
              </a:rPr>
              <a:t>Promuje</a:t>
            </a:r>
            <a:r>
              <a:rPr lang="en-GB" sz="2400" dirty="0" smtClean="0">
                <a:ea typeface="Adobe Ming Std L" panose="02020300000000000000" pitchFamily="18" charset="-128"/>
              </a:rPr>
              <a:t> </a:t>
            </a:r>
            <a:r>
              <a:rPr lang="en-GB" sz="2400" dirty="0" err="1" smtClean="0">
                <a:ea typeface="Adobe Ming Std L" panose="02020300000000000000" pitchFamily="18" charset="-128"/>
              </a:rPr>
              <a:t>samoocenę</a:t>
            </a:r>
            <a:endParaRPr lang="en-GB" sz="2400" dirty="0">
              <a:ea typeface="Adobe Ming Std L" panose="02020300000000000000" pitchFamily="18" charset="-128"/>
            </a:endParaRPr>
          </a:p>
          <a:p>
            <a:pPr marL="371466" indent="-371466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400" dirty="0" err="1" smtClean="0">
                <a:ea typeface="Adobe Ming Std L" panose="02020300000000000000" pitchFamily="18" charset="-128"/>
              </a:rPr>
              <a:t>Angażuje</a:t>
            </a:r>
            <a:r>
              <a:rPr lang="en-GB" sz="2400" dirty="0" smtClean="0">
                <a:ea typeface="Adobe Ming Std L" panose="02020300000000000000" pitchFamily="18" charset="-128"/>
              </a:rPr>
              <a:t> </a:t>
            </a:r>
            <a:r>
              <a:rPr lang="en-GB" sz="2400" dirty="0">
                <a:ea typeface="Adobe Ming Std L" panose="02020300000000000000" pitchFamily="18" charset="-128"/>
              </a:rPr>
              <a:t>uczących się w pracę </a:t>
            </a:r>
            <a:r>
              <a:rPr lang="en-GB" sz="2400" dirty="0" err="1">
                <a:ea typeface="Adobe Ming Std L" panose="02020300000000000000" pitchFamily="18" charset="-128"/>
              </a:rPr>
              <a:t>i</a:t>
            </a:r>
            <a:r>
              <a:rPr lang="en-GB" sz="2400" dirty="0">
                <a:ea typeface="Adobe Ming Std L" panose="02020300000000000000" pitchFamily="18" charset="-128"/>
              </a:rPr>
              <a:t> </a:t>
            </a:r>
            <a:r>
              <a:rPr lang="en-GB" sz="2400" dirty="0" err="1" smtClean="0">
                <a:ea typeface="Adobe Ming Std L" panose="02020300000000000000" pitchFamily="18" charset="-128"/>
              </a:rPr>
              <a:t>osiągnięcia</a:t>
            </a:r>
            <a:endParaRPr lang="en-GB" sz="2400" dirty="0">
              <a:ea typeface="Adobe Ming Std L" panose="02020300000000000000" pitchFamily="18" charset="-128"/>
            </a:endParaRPr>
          </a:p>
          <a:p>
            <a:pPr marL="371466" indent="-371466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 err="1" smtClean="0">
                <a:ea typeface="Adobe Ming Std L" panose="02020300000000000000" pitchFamily="18" charset="-128"/>
              </a:rPr>
              <a:t>Zwiekasz</a:t>
            </a:r>
            <a:r>
              <a:rPr lang="pl-PL" sz="2400" dirty="0" smtClean="0">
                <a:ea typeface="Adobe Ming Std L" panose="02020300000000000000" pitchFamily="18" charset="-128"/>
              </a:rPr>
              <a:t> </a:t>
            </a:r>
            <a:r>
              <a:rPr lang="pl-PL" sz="2400" dirty="0">
                <a:ea typeface="Adobe Ming Std L" panose="02020300000000000000" pitchFamily="18" charset="-128"/>
              </a:rPr>
              <a:t>z</a:t>
            </a:r>
            <a:r>
              <a:rPr lang="en-GB" sz="2400" dirty="0" err="1" smtClean="0">
                <a:ea typeface="Adobe Ming Std L" panose="02020300000000000000" pitchFamily="18" charset="-128"/>
              </a:rPr>
              <a:t>aawansowan</a:t>
            </a:r>
            <a:r>
              <a:rPr lang="pl-PL" sz="2400" dirty="0" smtClean="0">
                <a:ea typeface="Adobe Ming Std L" panose="02020300000000000000" pitchFamily="18" charset="-128"/>
              </a:rPr>
              <a:t>i</a:t>
            </a:r>
            <a:r>
              <a:rPr lang="en-GB" sz="2400" dirty="0" smtClean="0">
                <a:ea typeface="Adobe Ming Std L" panose="02020300000000000000" pitchFamily="18" charset="-128"/>
              </a:rPr>
              <a:t>e</a:t>
            </a:r>
            <a:r>
              <a:rPr lang="pl-PL" sz="2400" dirty="0">
                <a:ea typeface="Adobe Ming Std L" panose="02020300000000000000" pitchFamily="18" charset="-128"/>
              </a:rPr>
              <a:t>,</a:t>
            </a:r>
            <a:r>
              <a:rPr lang="en-GB" sz="2400" dirty="0" smtClean="0">
                <a:ea typeface="Adobe Ming Std L" panose="02020300000000000000" pitchFamily="18" charset="-128"/>
              </a:rPr>
              <a:t> </a:t>
            </a:r>
            <a:r>
              <a:rPr lang="en-GB" sz="2400" dirty="0">
                <a:ea typeface="Adobe Ming Std L" panose="02020300000000000000" pitchFamily="18" charset="-128"/>
              </a:rPr>
              <a:t>osiągnięcia i umiejętności językowe uczących się osób</a:t>
            </a:r>
          </a:p>
          <a:p>
            <a:pPr fontAlgn="auto">
              <a:spcAft>
                <a:spcPts val="0"/>
              </a:spcAft>
              <a:defRPr/>
            </a:pPr>
            <a:endParaRPr lang="de-CH" sz="2400" b="1" dirty="0">
              <a:ea typeface="Adobe Ming Std L" panose="02020300000000000000" pitchFamily="18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ea typeface="Adobe Ming Std L" panose="02020300000000000000" pitchFamily="1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D3AB86-A735-466C-A80A-B1237C929F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4147C4A9-F427-413A-A614-687E30D524C6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pic>
        <p:nvPicPr>
          <p:cNvPr id="7174" name="Picture 2" descr="Image result for feedb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2505075"/>
            <a:ext cx="2590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736774-A3C1-4CF3-BC15-2F0870534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BC2B30-9AD3-4580-BD11-8B8DC804BB49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7114" y="1711325"/>
            <a:ext cx="783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/>
              <a:t>BYĆ NAUCZYCIELEM, KTÓRY PRZEKAZUJE INFORMACJE ZWROTNE</a:t>
            </a:r>
            <a:endParaRPr lang="en-US" altLang="en-US" sz="2000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800975" y="4102100"/>
            <a:ext cx="4164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Poświęć czas na notatki z ewentualną informacją zwrotną dla studentów!</a:t>
            </a:r>
          </a:p>
        </p:txBody>
      </p:sp>
      <p:pic>
        <p:nvPicPr>
          <p:cNvPr id="8200" name="Picture 4" descr="Image result for clock no copyr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2259013"/>
            <a:ext cx="167163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no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546350"/>
            <a:ext cx="5853112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61FD3A-B17B-413F-995E-E9176535B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25045CD-EAEC-46E8-ADE8-EDC38BF4AD8F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584200" y="3100388"/>
            <a:ext cx="113395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"Posiadanie całkowitej autonomii w klasie jest dla mnie ważne. Jeśli mam problem, mogę go rozwiązać."</a:t>
            </a:r>
            <a:endParaRPr lang="en-GB" alt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7451CF5-5B29-4230-9718-D3139E721131}"/>
              </a:ext>
            </a:extLst>
          </p:cNvPr>
          <p:cNvSpPr txBox="1">
            <a:spLocks/>
          </p:cNvSpPr>
          <p:nvPr/>
        </p:nvSpPr>
        <p:spPr>
          <a:xfrm>
            <a:off x="584200" y="1795463"/>
            <a:ext cx="9517063" cy="800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sz="2400" b="1" dirty="0">
                <a:ea typeface="Adobe Ming Std L" panose="02020300000000000000" pitchFamily="18" charset="-128"/>
              </a:rPr>
              <a:t>Czas na zastanowienie się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CH" sz="2400" b="1" dirty="0">
              <a:ea typeface="Adobe Ming Std L" panose="02020300000000000000" pitchFamily="18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ea typeface="Adobe Ming Std L" panose="02020300000000000000" pitchFamily="18" charset="-128"/>
            </a:endParaRPr>
          </a:p>
        </p:txBody>
      </p:sp>
      <p:pic>
        <p:nvPicPr>
          <p:cNvPr id="9223" name="Picture 2" descr="Image result for thinking 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805238"/>
            <a:ext cx="295751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AB0FBE-315E-4E74-B216-4B8FD3E11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517398C-BD80-46C0-AD04-AD86EDEA6501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584200" y="3100388"/>
            <a:ext cx="113395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"Autonomia ucznia jest ważna, ponieważ zachęca każdego ucznia do znalezienia własnego sposobu uczenia się.</a:t>
            </a:r>
            <a:endParaRPr lang="en-GB" alt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3B3C66E-2083-4F11-896F-4BA982ACB4FA}"/>
              </a:ext>
            </a:extLst>
          </p:cNvPr>
          <p:cNvSpPr txBox="1">
            <a:spLocks/>
          </p:cNvSpPr>
          <p:nvPr/>
        </p:nvSpPr>
        <p:spPr>
          <a:xfrm>
            <a:off x="584200" y="1795463"/>
            <a:ext cx="9517063" cy="800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sz="2400" b="1" dirty="0">
                <a:ea typeface="Adobe Ming Std L" panose="02020300000000000000" pitchFamily="18" charset="-128"/>
              </a:rPr>
              <a:t>Czas na zastanowienie się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CH" sz="2400" b="1" dirty="0">
              <a:ea typeface="Adobe Ming Std L" panose="02020300000000000000" pitchFamily="18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ea typeface="Adobe Ming Std L" panose="02020300000000000000" pitchFamily="18" charset="-128"/>
            </a:endParaRPr>
          </a:p>
        </p:txBody>
      </p:sp>
      <p:pic>
        <p:nvPicPr>
          <p:cNvPr id="10247" name="Picture 2" descr="Image result for thinking 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805238"/>
            <a:ext cx="295751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6138863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568906-3E0C-470F-A117-84C4E7E9FC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7964"/>
          <a:stretch/>
        </p:blipFill>
        <p:spPr>
          <a:xfrm>
            <a:off x="0" y="-14892"/>
            <a:ext cx="5757196" cy="14070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0DF2B5B4-1CD0-4D9B-B206-E95CBB8F2E56}"/>
              </a:ext>
            </a:extLst>
          </p:cNvPr>
          <p:cNvSpPr txBox="1">
            <a:spLocks/>
          </p:cNvSpPr>
          <p:nvPr/>
        </p:nvSpPr>
        <p:spPr>
          <a:xfrm>
            <a:off x="5695950" y="-14288"/>
            <a:ext cx="6496050" cy="1406526"/>
          </a:xfrm>
          <a:prstGeom prst="rect">
            <a:avLst/>
          </a:prstGeom>
          <a:solidFill>
            <a:srgbClr val="FFF26B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200" b="1" dirty="0">
                <a:latin typeface="Calibri"/>
                <a:ea typeface="+mn-ea"/>
                <a:cs typeface="+mn-cs"/>
              </a:rPr>
              <a:t>CARE - Środowisko</a:t>
            </a:r>
          </a:p>
          <a:p>
            <a:pPr fontAlgn="auto">
              <a:spcAft>
                <a:spcPts val="0"/>
              </a:spcAft>
              <a:defRPr/>
            </a:pP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" sz="2200" b="1" dirty="0">
                <a:latin typeface="Calibri"/>
                <a:ea typeface="+mn-ea"/>
                <a:cs typeface="+mn-cs"/>
              </a:rPr>
              <a:t>Moduł - </a:t>
            </a:r>
            <a:r>
              <a:rPr lang="es-ES" sz="2200" b="1" dirty="0" smtClean="0">
                <a:latin typeface="Calibri"/>
                <a:ea typeface="+mn-ea"/>
                <a:cs typeface="+mn-cs"/>
              </a:rPr>
              <a:t>INFORMACJA ZWROTNA</a:t>
            </a:r>
            <a:endParaRPr lang="es-ES" sz="2200" b="1" dirty="0"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200" b="1" dirty="0">
              <a:latin typeface="Calibri"/>
              <a:ea typeface="+mn-ea"/>
              <a:cs typeface="+mn-cs"/>
            </a:endParaRPr>
          </a:p>
        </p:txBody>
      </p: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584200" y="2508250"/>
            <a:ext cx="11339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"Główne korzyści płynące z samodzielnego uczenia się są zazwyczaj postrzegane jako sprawowanie przez uczniów kontroli nad ich własnym procesem uczenia się, co pozwala im rozwijać tempo ustalane przez nich samych.</a:t>
            </a:r>
            <a:endParaRPr lang="en-GB" altLang="en-US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0C35451-EE7E-4085-9B67-DA28849BF734}"/>
              </a:ext>
            </a:extLst>
          </p:cNvPr>
          <p:cNvSpPr txBox="1">
            <a:spLocks/>
          </p:cNvSpPr>
          <p:nvPr/>
        </p:nvSpPr>
        <p:spPr>
          <a:xfrm>
            <a:off x="584200" y="1795463"/>
            <a:ext cx="9517063" cy="800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sz="2400" b="1" dirty="0">
                <a:ea typeface="Adobe Ming Std L" panose="02020300000000000000" pitchFamily="18" charset="-128"/>
              </a:rPr>
              <a:t>Czas na zastanowienie się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CH" sz="2400" b="1" dirty="0">
              <a:ea typeface="Adobe Ming Std L" panose="02020300000000000000" pitchFamily="18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ea typeface="Adobe Ming Std L" panose="02020300000000000000" pitchFamily="18" charset="-128"/>
            </a:endParaRPr>
          </a:p>
        </p:txBody>
      </p:sp>
      <p:pic>
        <p:nvPicPr>
          <p:cNvPr id="11271" name="Picture 2" descr="Image result for thinking 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805238"/>
            <a:ext cx="295751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1001</Words>
  <Application>Microsoft Office PowerPoint</Application>
  <PresentationFormat>Niestandardowy</PresentationFormat>
  <Paragraphs>170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DeepL Translator</dc:creator>
  <cp:lastModifiedBy>Ola</cp:lastModifiedBy>
  <cp:revision>25</cp:revision>
  <dcterms:created xsi:type="dcterms:W3CDTF">2019-05-17T07:00:47Z</dcterms:created>
  <dcterms:modified xsi:type="dcterms:W3CDTF">2019-11-19T21:46:11Z</dcterms:modified>
</cp:coreProperties>
</file>