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76" r:id="rId12"/>
    <p:sldId id="266" r:id="rId13"/>
    <p:sldId id="267" r:id="rId14"/>
    <p:sldId id="268" r:id="rId15"/>
    <p:sldId id="269" r:id="rId16"/>
    <p:sldId id="270" r:id="rId17"/>
    <p:sldId id="291" r:id="rId18"/>
    <p:sldId id="271" r:id="rId19"/>
    <p:sldId id="272" r:id="rId20"/>
    <p:sldId id="273" r:id="rId21"/>
    <p:sldId id="284" r:id="rId22"/>
    <p:sldId id="279" r:id="rId23"/>
    <p:sldId id="285" r:id="rId24"/>
    <p:sldId id="280" r:id="rId25"/>
    <p:sldId id="286" r:id="rId26"/>
    <p:sldId id="281" r:id="rId27"/>
    <p:sldId id="287" r:id="rId28"/>
    <p:sldId id="282" r:id="rId29"/>
    <p:sldId id="288" r:id="rId30"/>
    <p:sldId id="283" r:id="rId31"/>
    <p:sldId id="290" r:id="rId32"/>
    <p:sldId id="274" r:id="rId33"/>
    <p:sldId id="275" r:id="rId3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532" autoAdjust="0"/>
  </p:normalViewPr>
  <p:slideViewPr>
    <p:cSldViewPr snapToGrid="0">
      <p:cViewPr>
        <p:scale>
          <a:sx n="68" d="100"/>
          <a:sy n="68" d="100"/>
        </p:scale>
        <p:origin x="-57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Arkusz 1! $B$1</c:f>
              <c:strCache>
                <c:ptCount val="1"/>
                <c:pt idx="0">
                  <c:v>Sprzedaż</c:v>
                </c:pt>
              </c:strCache>
            </c:strRef>
          </c:tx>
          <c:spPr>
            <a:solidFill>
              <a:srgbClr val="FF6B6B"/>
            </a:solidFill>
          </c:spPr>
          <c:dPt>
            <c:idx val="0"/>
            <c:bubble3D val="0"/>
            <c:spPr>
              <a:solidFill>
                <a:srgbClr val="FF6B6B"/>
              </a:solidFill>
              <a:ln w="19050">
                <a:solidFill>
                  <a:schemeClr val="lt1"/>
                </a:solidFill>
              </a:ln>
              <a:effectLst/>
            </c:spPr>
            <c:extLst xmlns:c16r2="http://schemas.microsoft.com/office/drawing/2015/06/chart">
              <c:ext xmlns:c16="http://schemas.microsoft.com/office/drawing/2014/chart" uri="{C3380CC4-5D6E-409C-BE32-E72D297353CC}">
                <c16:uniqueId val="{00000001-6FA6-44B4-B729-0AABB36A59BE}"/>
              </c:ext>
            </c:extLst>
          </c:dPt>
          <c:dPt>
            <c:idx val="1"/>
            <c:bubble3D val="0"/>
            <c:spPr>
              <a:solidFill>
                <a:srgbClr val="FF6B6B"/>
              </a:solidFill>
              <a:ln w="19050">
                <a:solidFill>
                  <a:schemeClr val="lt1"/>
                </a:solidFill>
              </a:ln>
              <a:effectLst/>
            </c:spPr>
            <c:extLst xmlns:c16r2="http://schemas.microsoft.com/office/drawing/2015/06/chart">
              <c:ext xmlns:c16="http://schemas.microsoft.com/office/drawing/2014/chart" uri="{C3380CC4-5D6E-409C-BE32-E72D297353CC}">
                <c16:uniqueId val="{00000003-6FA6-44B4-B729-0AABB36A59BE}"/>
              </c:ext>
            </c:extLst>
          </c:dPt>
          <c:dPt>
            <c:idx val="2"/>
            <c:bubble3D val="0"/>
            <c:spPr>
              <a:solidFill>
                <a:srgbClr val="FF6B6B"/>
              </a:solidFill>
              <a:ln w="19050">
                <a:solidFill>
                  <a:schemeClr val="lt1"/>
                </a:solidFill>
              </a:ln>
              <a:effectLst/>
            </c:spPr>
            <c:extLst xmlns:c16r2="http://schemas.microsoft.com/office/drawing/2015/06/chart">
              <c:ext xmlns:c16="http://schemas.microsoft.com/office/drawing/2014/chart" uri="{C3380CC4-5D6E-409C-BE32-E72D297353CC}">
                <c16:uniqueId val="{00000002-6FA6-44B4-B729-0AABB36A59BE}"/>
              </c:ext>
            </c:extLst>
          </c:dPt>
          <c:dPt>
            <c:idx val="3"/>
            <c:bubble3D val="0"/>
            <c:spPr>
              <a:solidFill>
                <a:srgbClr val="FF6B6B"/>
              </a:solidFill>
              <a:ln w="19050">
                <a:solidFill>
                  <a:schemeClr val="lt1"/>
                </a:solidFill>
              </a:ln>
              <a:effectLst/>
            </c:spPr>
            <c:extLst xmlns:c16r2="http://schemas.microsoft.com/office/drawing/2015/06/chart">
              <c:ext xmlns:c16="http://schemas.microsoft.com/office/drawing/2014/chart" uri="{C3380CC4-5D6E-409C-BE32-E72D297353CC}">
                <c16:uniqueId val="{00000007-A778-466E-B0F0-703DE4B6150F}"/>
              </c:ext>
            </c:extLst>
          </c:dPt>
          <c:cat>
            <c:numRef>
              <c:f>Arkusz 1! $A$2:$A$5</c:f>
              <c:numCache>
                <c:formatCode>General</c:formatCode>
                <c:ptCount val="4"/>
              </c:numCache>
            </c:numRef>
          </c:cat>
          <c:val>
            <c:numRef>
              <c:f>Arkusz 1! $B$2:$B$5</c:f>
              <c:numCache>
                <c:formatCode>General</c:formatCode>
                <c:ptCount val="4"/>
                <c:pt idx="0">
                  <c:v>33.299999999999997</c:v>
                </c:pt>
                <c:pt idx="1">
                  <c:v>33.299999999999997</c:v>
                </c:pt>
                <c:pt idx="2">
                  <c:v>33.299999999999997</c:v>
                </c:pt>
              </c:numCache>
            </c:numRef>
          </c:val>
          <c:extLst xmlns:c16r2="http://schemas.microsoft.com/office/drawing/2015/06/chart">
            <c:ext xmlns:c16="http://schemas.microsoft.com/office/drawing/2014/chart" uri="{C3380CC4-5D6E-409C-BE32-E72D297353CC}">
              <c16:uniqueId val="{00000000-6FA6-44B4-B729-0AABB36A59B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Arkusz 1! $B$1</c:f>
              <c:strCache>
                <c:ptCount val="1"/>
                <c:pt idx="0">
                  <c:v>Kolumna 1</c:v>
                </c:pt>
              </c:strCache>
            </c:strRef>
          </c:tx>
          <c:spPr>
            <a:solidFill>
              <a:srgbClr val="FF6B6B"/>
            </a:solidFill>
          </c:spPr>
          <c:dPt>
            <c:idx val="0"/>
            <c:bubble3D val="0"/>
            <c:spPr>
              <a:solidFill>
                <a:srgbClr val="FF6B6B"/>
              </a:solidFill>
              <a:ln w="19050">
                <a:solidFill>
                  <a:schemeClr val="lt1"/>
                </a:solidFill>
              </a:ln>
              <a:effectLst/>
            </c:spPr>
            <c:extLst xmlns:c16r2="http://schemas.microsoft.com/office/drawing/2015/06/chart">
              <c:ext xmlns:c16="http://schemas.microsoft.com/office/drawing/2014/chart" uri="{C3380CC4-5D6E-409C-BE32-E72D297353CC}">
                <c16:uniqueId val="{00000001-D8FB-4788-ACAA-F27431204F4F}"/>
              </c:ext>
            </c:extLst>
          </c:dPt>
          <c:dPt>
            <c:idx val="1"/>
            <c:bubble3D val="0"/>
            <c:spPr>
              <a:solidFill>
                <a:srgbClr val="FF6B6B"/>
              </a:solidFill>
              <a:ln w="19050">
                <a:solidFill>
                  <a:schemeClr val="lt1"/>
                </a:solidFill>
              </a:ln>
              <a:effectLst/>
            </c:spPr>
            <c:extLst xmlns:c16r2="http://schemas.microsoft.com/office/drawing/2015/06/chart">
              <c:ext xmlns:c16="http://schemas.microsoft.com/office/drawing/2014/chart" uri="{C3380CC4-5D6E-409C-BE32-E72D297353CC}">
                <c16:uniqueId val="{00000003-D8FB-4788-ACAA-F27431204F4F}"/>
              </c:ext>
            </c:extLst>
          </c:dPt>
          <c:dPt>
            <c:idx val="2"/>
            <c:bubble3D val="0"/>
            <c:spPr>
              <a:solidFill>
                <a:srgbClr val="FF6B6B"/>
              </a:solidFill>
              <a:ln w="19050">
                <a:solidFill>
                  <a:schemeClr val="lt1"/>
                </a:solidFill>
              </a:ln>
              <a:effectLst/>
            </c:spPr>
            <c:extLst xmlns:c16r2="http://schemas.microsoft.com/office/drawing/2015/06/chart">
              <c:ext xmlns:c16="http://schemas.microsoft.com/office/drawing/2014/chart" uri="{C3380CC4-5D6E-409C-BE32-E72D297353CC}">
                <c16:uniqueId val="{00000005-D8FB-4788-ACAA-F27431204F4F}"/>
              </c:ext>
            </c:extLst>
          </c:dPt>
          <c:dPt>
            <c:idx val="3"/>
            <c:bubble3D val="0"/>
            <c:spPr>
              <a:solidFill>
                <a:srgbClr val="FF6B6B"/>
              </a:solidFill>
              <a:ln w="19050">
                <a:solidFill>
                  <a:schemeClr val="lt1"/>
                </a:solidFill>
              </a:ln>
              <a:effectLst/>
            </c:spPr>
            <c:extLst xmlns:c16r2="http://schemas.microsoft.com/office/drawing/2015/06/chart">
              <c:ext xmlns:c16="http://schemas.microsoft.com/office/drawing/2014/chart" uri="{C3380CC4-5D6E-409C-BE32-E72D297353CC}">
                <c16:uniqueId val="{00000007-D8FB-4788-ACAA-F27431204F4F}"/>
              </c:ext>
            </c:extLst>
          </c:dPt>
          <c:cat>
            <c:numRef>
              <c:f>Arkusz 1! $A$2:$A$5</c:f>
              <c:numCache>
                <c:formatCode>General</c:formatCode>
                <c:ptCount val="4"/>
              </c:numCache>
            </c:numRef>
          </c:cat>
          <c:val>
            <c:numRef>
              <c:f>Arkusz 1! $B$2:$B$5</c:f>
              <c:numCache>
                <c:formatCode>General</c:formatCode>
                <c:ptCount val="4"/>
                <c:pt idx="0">
                  <c:v>33.299999999999997</c:v>
                </c:pt>
                <c:pt idx="1">
                  <c:v>33.299999999999997</c:v>
                </c:pt>
                <c:pt idx="2">
                  <c:v>33.299999999999997</c:v>
                </c:pt>
              </c:numCache>
            </c:numRef>
          </c:val>
          <c:extLst xmlns:c16r2="http://schemas.microsoft.com/office/drawing/2015/06/chart">
            <c:ext xmlns:c16="http://schemas.microsoft.com/office/drawing/2014/chart" uri="{C3380CC4-5D6E-409C-BE32-E72D297353CC}">
              <c16:uniqueId val="{00000008-D8FB-4788-ACAA-F27431204F4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328220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rontiersin.org/articles/10.3389/feduc.2018.00105/full?utm_source=F-NTF&amp;utm_medium=EMLX&amp;utm_campaign=PRD_FEOPS_20170000_ARTICLE#B8"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1601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8623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dirty="0"/>
              <a:t>Style uczenia się są wykorzystywane do opisywania różnych sposobów, w jaki nauczanie w klasie może być bardziej efektywne dla niektórych uczniów i mniej efektywne dla innych. Trzy najczęściej spotykane kategorie to: słuchowy, wzrokowy i kinestetyczny.</a:t>
            </a:r>
          </a:p>
          <a:p>
            <a:pPr marL="0" lvl="0" indent="0" algn="l" rtl="0">
              <a:spcBef>
                <a:spcPts val="0"/>
              </a:spcBef>
              <a:spcAft>
                <a:spcPts val="0"/>
              </a:spcAft>
              <a:buNone/>
            </a:pPr>
            <a:endParaRPr lang="de-CH" dirty="0"/>
          </a:p>
          <a:p>
            <a:pPr marL="0" lvl="0" indent="0" algn="l" rtl="0">
              <a:spcBef>
                <a:spcPts val="0"/>
              </a:spcBef>
              <a:spcAft>
                <a:spcPts val="0"/>
              </a:spcAft>
              <a:buNone/>
            </a:pPr>
            <a:r>
              <a:rPr lang="de-CH" dirty="0"/>
              <a:t>Wizualny: będzie miał ogólną preferencję do absorpcji informacji, gdy jest to w wykresach, obrazach i wykresach.</a:t>
            </a:r>
          </a:p>
          <a:p>
            <a:pPr marL="0" lvl="0" indent="0" algn="l" rtl="0">
              <a:spcBef>
                <a:spcPts val="0"/>
              </a:spcBef>
              <a:spcAft>
                <a:spcPts val="0"/>
              </a:spcAft>
              <a:buNone/>
            </a:pPr>
            <a:r>
              <a:rPr lang="de-CH" dirty="0"/>
              <a:t>Słuchowy: będzie miał ogólne preferencje co do słuchu, często decyduje się na powtórki ustne lub woli słuchać kogoś, kto mówi. </a:t>
            </a:r>
          </a:p>
          <a:p>
            <a:pPr marL="0" lvl="0" indent="0" algn="l" rtl="0">
              <a:spcBef>
                <a:spcPts val="0"/>
              </a:spcBef>
              <a:spcAft>
                <a:spcPts val="0"/>
              </a:spcAft>
              <a:buNone/>
            </a:pPr>
            <a:r>
              <a:rPr lang="de-CH" dirty="0"/>
              <a:t>Kinestezjologia: ogólnie rzecz biorąc, będzie miała pozytywną reakcję na dotykanie lub odczuwanie czegoś, takiego jak rekwizyt lub przedmiot. </a:t>
            </a:r>
          </a:p>
          <a:p>
            <a:pPr marL="0" lvl="0" indent="0" algn="l" rtl="0">
              <a:spcBef>
                <a:spcPts val="0"/>
              </a:spcBef>
              <a:spcAft>
                <a:spcPts val="0"/>
              </a:spcAft>
              <a:buNone/>
            </a:pPr>
            <a:endParaRPr lang="de-CH" dirty="0"/>
          </a:p>
          <a:p>
            <a:pPr marL="0" lvl="0" indent="0" algn="l" rtl="0">
              <a:spcBef>
                <a:spcPts val="0"/>
              </a:spcBef>
              <a:spcAft>
                <a:spcPts val="0"/>
              </a:spcAft>
              <a:buNone/>
            </a:pPr>
            <a:r>
              <a:rPr lang="de-CH" dirty="0"/>
              <a:t>Te trzy style są bardzo popularne wśród nauczycieli, a </a:t>
            </a:r>
            <a:r>
              <a:rPr lang="de-CH" sz="1100" b="0" i="0" u="none" strike="noStrike" cap="none" dirty="0">
                <a:solidFill>
                  <a:srgbClr val="000000"/>
                </a:solidFill>
                <a:latin typeface="Arial"/>
                <a:cs typeface="Arial"/>
                <a:sym typeface="Arial"/>
              </a:rPr>
              <a:t>studia</a:t>
            </a:r>
            <a:r>
              <a:rPr lang="en-GB" sz="1100" b="0" i="0" u="none" strike="noStrike" cap="none" dirty="0">
                <a:solidFill>
                  <a:srgbClr val="000000"/>
                </a:solidFill>
                <a:latin typeface="Arial"/>
                <a:ea typeface="Arial"/>
                <a:cs typeface="Arial"/>
                <a:sym typeface="Arial"/>
              </a:rPr>
              <a:t> (</a:t>
            </a:r>
            <a:r>
              <a:rPr lang="en-GB" sz="1100" b="0" i="0" u="none" strike="noStrike" cap="none" dirty="0">
                <a:solidFill>
                  <a:srgbClr val="000000"/>
                </a:solidFill>
                <a:latin typeface="Arial"/>
                <a:ea typeface="Arial"/>
                <a:cs typeface="Arial"/>
                <a:sym typeface="Arial"/>
                <a:hlinkClick r:id="rId3">
                  <a:extLst>
                    <a:ext uri="{A12FA001-AC4F-418D-AE19-62706E023703}">
                      <ahyp:hlinkClr xmlns="" xmlns:ahyp="http://schemas.microsoft.com/office/drawing/2018/hyperlinkcolor" val="tx"/>
                    </a:ext>
                  </a:extLst>
                </a:hlinkClick>
              </a:rPr>
              <a:t>Dekker i in., 2012</a:t>
            </a:r>
            <a:r>
              <a:rPr lang="en-GB" sz="1100" b="0" i="0" u="none" strike="noStrike" cap="none" dirty="0">
                <a:solidFill>
                  <a:srgbClr val="000000"/>
                </a:solidFill>
                <a:latin typeface="Arial"/>
                <a:ea typeface="Arial"/>
                <a:cs typeface="Arial"/>
                <a:sym typeface="Arial"/>
              </a:rPr>
              <a:t>) </a:t>
            </a:r>
            <a:r>
              <a:rPr lang="en-GB" sz="1100" b="0" i="0" u="none" strike="noStrike" cap="none" dirty="0">
                <a:solidFill>
                  <a:srgbClr val="000000"/>
                </a:solidFill>
                <a:effectLst/>
                <a:latin typeface="Arial"/>
                <a:ea typeface="Arial"/>
                <a:cs typeface="Arial"/>
                <a:sym typeface="Arial"/>
              </a:rPr>
              <a:t>znalazły aż 90% nauczycieli uważa, że istnieje optymalne rozwiązanie dla każdego stylu ucznia. Może to być spowodowane tym, że te trzy style są bardzo intuicyjne. Jesteśmy świadomi apeli ze strony środowiska akademickiego o dążenie do stosowania praktyk opartych w większym stopniu na dowodach i popieramy je. W tym kursie nie staramy się opowiadać się za określeniem stylu każdego ucznia i dostosowaniem stylu nauczania w celu uzyskania optymalnego wkładu. Zamiast tego, chcielibyśmy zaproponować te trzy kategorie preferencji, jako że jeden z nauczycieli "map" może wykorzystać do zrozumienia i pokazania wrażliwości na to, co nasi uczniowie mówią w klasie. </a:t>
            </a:r>
          </a:p>
          <a:p>
            <a:pPr marL="0" lvl="0" indent="0" algn="l" rtl="0">
              <a:spcBef>
                <a:spcPts val="0"/>
              </a:spcBef>
              <a:spcAft>
                <a:spcPts val="0"/>
              </a:spcAft>
              <a:buNone/>
            </a:pPr>
            <a:endParaRPr lang="en-GB"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GB" sz="1100" b="0" i="0" u="none" strike="noStrike" cap="none" dirty="0">
                <a:solidFill>
                  <a:srgbClr val="000000"/>
                </a:solidFill>
                <a:effectLst/>
                <a:latin typeface="Arial"/>
                <a:cs typeface="Arial"/>
                <a:sym typeface="Arial"/>
              </a:rPr>
              <a:t>W ten sposób proponujemy wykorzystanie tych stylów jako punktu wyjścia do dyskusji na temat udanego uczenia się z uczniami. </a:t>
            </a:r>
          </a:p>
          <a:p>
            <a:pPr marL="0" lvl="0" indent="0" algn="l" rtl="0">
              <a:spcBef>
                <a:spcPts val="0"/>
              </a:spcBef>
              <a:spcAft>
                <a:spcPts val="0"/>
              </a:spcAft>
              <a:buNone/>
            </a:pPr>
            <a:endParaRPr lang="en-GB" sz="1100" b="0" i="0" u="none" strike="noStrike" cap="none" dirty="0">
              <a:solidFill>
                <a:srgbClr val="000000"/>
              </a:solidFill>
              <a:effectLst/>
              <a:latin typeface="Arial"/>
              <a:cs typeface="Arial"/>
              <a:sym typeface="Arial"/>
            </a:endParaRPr>
          </a:p>
        </p:txBody>
      </p:sp>
      <p:sp>
        <p:nvSpPr>
          <p:cNvPr id="195" name="Google Shape;19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076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4f8b7e016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b="1" dirty="0"/>
              <a:t>Praca w grupach (10-15 min.)</a:t>
            </a:r>
          </a:p>
          <a:p>
            <a:pPr marL="0" lvl="0" indent="0" algn="l" rtl="0">
              <a:spcBef>
                <a:spcPts val="0"/>
              </a:spcBef>
              <a:spcAft>
                <a:spcPts val="0"/>
              </a:spcAft>
              <a:buNone/>
            </a:pPr>
            <a:endParaRPr lang="de-CH" b="1" dirty="0"/>
          </a:p>
          <a:p>
            <a:pPr marL="0" lvl="0" indent="0" algn="l" rtl="0">
              <a:spcBef>
                <a:spcPts val="0"/>
              </a:spcBef>
              <a:spcAft>
                <a:spcPts val="0"/>
              </a:spcAft>
              <a:buNone/>
            </a:pPr>
            <a:r>
              <a:rPr lang="de-CH" b="0" dirty="0"/>
              <a:t>Powiedz nauczycielom, </a:t>
            </a:r>
            <a:r>
              <a:rPr lang="pl-PL" b="0" dirty="0" smtClean="0"/>
              <a:t>żeby</a:t>
            </a:r>
            <a:r>
              <a:rPr lang="pl-PL" b="0" baseline="0" dirty="0" smtClean="0"/>
              <a:t> zastanowili </a:t>
            </a:r>
            <a:r>
              <a:rPr lang="de-CH" b="0" dirty="0" err="1" smtClean="0"/>
              <a:t>się</a:t>
            </a:r>
            <a:r>
              <a:rPr lang="de-CH" b="0" dirty="0" smtClean="0"/>
              <a:t> </a:t>
            </a:r>
            <a:r>
              <a:rPr lang="de-CH" b="0" dirty="0"/>
              <a:t>nad niektórymi cytatami od uczniów. Zachęć ich do otwartości i dzielenia się pomysłami na tym etapie. Należy skupić się na omówieniu pomysłów, a nie na poprawnych lub nieprawidłowych odpowiedziach. </a:t>
            </a:r>
          </a:p>
          <a:p>
            <a:pPr marL="0" lvl="0" indent="0" algn="l" rtl="0">
              <a:spcBef>
                <a:spcPts val="0"/>
              </a:spcBef>
              <a:spcAft>
                <a:spcPts val="0"/>
              </a:spcAft>
              <a:buNone/>
            </a:pPr>
            <a:endParaRPr lang="de-CH" b="0" dirty="0"/>
          </a:p>
          <a:p>
            <a:pPr marL="0" lvl="0" indent="0" algn="l" rtl="0">
              <a:spcBef>
                <a:spcPts val="0"/>
              </a:spcBef>
              <a:spcAft>
                <a:spcPts val="0"/>
              </a:spcAft>
              <a:buNone/>
            </a:pPr>
            <a:r>
              <a:rPr lang="de-CH" b="0" dirty="0"/>
              <a:t>Przed rozpoczęciem należy powiedzieć nauczycielom, że może to mieć lub nie mieć związku z prezentowanym modelem wizualnym, słuchowym lub kinestetycznym. </a:t>
            </a:r>
          </a:p>
          <a:p>
            <a:pPr marL="0" lvl="0" indent="0" algn="l" rtl="0">
              <a:spcBef>
                <a:spcPts val="0"/>
              </a:spcBef>
              <a:spcAft>
                <a:spcPts val="0"/>
              </a:spcAft>
              <a:buNone/>
            </a:pPr>
            <a:endParaRPr lang="de-CH" b="0" dirty="0"/>
          </a:p>
        </p:txBody>
      </p:sp>
      <p:sp>
        <p:nvSpPr>
          <p:cNvPr id="168" name="Google Shape;168;g4f8b7e016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2513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2409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6" name="Google Shape;1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36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2633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b="1" dirty="0"/>
              <a:t>Klasa otwarta, 3-5 minut.</a:t>
            </a:r>
          </a:p>
          <a:p>
            <a:pPr marL="0" lvl="0" indent="0" algn="l" rtl="0">
              <a:spcBef>
                <a:spcPts val="0"/>
              </a:spcBef>
              <a:spcAft>
                <a:spcPts val="0"/>
              </a:spcAft>
              <a:buNone/>
            </a:pPr>
            <a:endParaRPr lang="de-CH" b="1" dirty="0"/>
          </a:p>
          <a:p>
            <a:pPr marL="0" lvl="0" indent="0" algn="l" rtl="0">
              <a:spcBef>
                <a:spcPts val="0"/>
              </a:spcBef>
              <a:spcAft>
                <a:spcPts val="0"/>
              </a:spcAft>
              <a:buNone/>
            </a:pPr>
            <a:r>
              <a:rPr lang="de-CH" b="0" dirty="0"/>
              <a:t>Zadaj pytanie i zobacz, jakich odpowiedzi udzielą ci nauczyciele. Unikaj jeszcze oceny odpowiedzi i zachęcaj nauczycieli do dzielenia się nimi w większym stopniu.</a:t>
            </a:r>
            <a:endParaRPr b="0" dirty="0"/>
          </a:p>
        </p:txBody>
      </p:sp>
      <p:sp>
        <p:nvSpPr>
          <p:cNvPr id="204" name="Google Shape;20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2333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b="1" dirty="0"/>
              <a:t>Po dwóch slajdach 5-10 minutach.</a:t>
            </a:r>
          </a:p>
          <a:p>
            <a:pPr marL="0" lvl="0" indent="0" algn="l" rtl="0">
              <a:spcBef>
                <a:spcPts val="0"/>
              </a:spcBef>
              <a:spcAft>
                <a:spcPts val="0"/>
              </a:spcAft>
              <a:buNone/>
            </a:pPr>
            <a:endParaRPr lang="de-CH" dirty="0"/>
          </a:p>
          <a:p>
            <a:pPr marL="0" lvl="0" indent="0" algn="l" rtl="0">
              <a:spcBef>
                <a:spcPts val="0"/>
              </a:spcBef>
              <a:spcAft>
                <a:spcPts val="0"/>
              </a:spcAft>
              <a:buNone/>
            </a:pPr>
            <a:r>
              <a:rPr lang="de-CH" dirty="0"/>
              <a:t>Jak uczący się mogą wyrazić, </a:t>
            </a:r>
            <a:r>
              <a:rPr lang="de-CH" dirty="0" err="1" smtClean="0"/>
              <a:t>że</a:t>
            </a:r>
            <a:r>
              <a:rPr lang="de-CH" dirty="0" smtClean="0"/>
              <a:t> </a:t>
            </a:r>
            <a:r>
              <a:rPr lang="de-CH" dirty="0"/>
              <a:t>czuje się "odpowiedzialny" </a:t>
            </a:r>
            <a:r>
              <a:rPr lang="de-CH" dirty="0" err="1"/>
              <a:t>za</a:t>
            </a:r>
            <a:r>
              <a:rPr lang="de-CH" dirty="0"/>
              <a:t> </a:t>
            </a:r>
            <a:r>
              <a:rPr lang="pl-PL" dirty="0" smtClean="0"/>
              <a:t>swoje</a:t>
            </a:r>
            <a:r>
              <a:rPr lang="de-CH" dirty="0" smtClean="0"/>
              <a:t> </a:t>
            </a:r>
            <a:r>
              <a:rPr lang="de-CH" dirty="0"/>
              <a:t>uczenie się? </a:t>
            </a:r>
          </a:p>
          <a:p>
            <a:pPr marL="0" lvl="0" indent="0" algn="l" rtl="0">
              <a:spcBef>
                <a:spcPts val="0"/>
              </a:spcBef>
              <a:spcAft>
                <a:spcPts val="0"/>
              </a:spcAft>
              <a:buNone/>
            </a:pPr>
            <a:r>
              <a:rPr lang="de-CH" dirty="0"/>
              <a:t/>
            </a:r>
            <a:br>
              <a:rPr lang="de-CH" dirty="0"/>
            </a:br>
            <a:r>
              <a:rPr lang="de-CH" dirty="0"/>
              <a:t>Mercer (2012 r.) identyfikuje trzy </a:t>
            </a:r>
            <a:r>
              <a:rPr lang="de-CH" dirty="0" err="1"/>
              <a:t>aspekty</a:t>
            </a:r>
            <a:r>
              <a:rPr lang="de-CH" dirty="0"/>
              <a:t> </a:t>
            </a:r>
            <a:r>
              <a:rPr lang="pl-PL" dirty="0" smtClean="0"/>
              <a:t>osoby</a:t>
            </a:r>
            <a:r>
              <a:rPr lang="de-CH" dirty="0" smtClean="0"/>
              <a:t> </a:t>
            </a:r>
            <a:r>
              <a:rPr lang="de-CH" dirty="0"/>
              <a:t>uczącej się, czyli poczucie odpowiedzialności.</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Interpersonalne: </a:t>
            </a:r>
            <a:r>
              <a:rPr lang="en-GB" dirty="0"/>
              <a:t>uczeń może zastanowić się nad czasem, w którym czuł, że odniósł sukces w klasie, w której był otoczony przez ludzi, z którymi się dogadał. Dobre samopoczucie wokół tych innych ludzi </a:t>
            </a:r>
            <a:r>
              <a:rPr lang="en-GB" dirty="0" err="1"/>
              <a:t>ułatwiło</a:t>
            </a:r>
            <a:r>
              <a:rPr lang="en-GB" dirty="0"/>
              <a:t> </a:t>
            </a:r>
            <a:r>
              <a:rPr lang="pl-PL" dirty="0" smtClean="0"/>
              <a:t>mu</a:t>
            </a:r>
            <a:r>
              <a:rPr lang="en-GB" dirty="0" smtClean="0"/>
              <a:t> </a:t>
            </a:r>
            <a:r>
              <a:rPr lang="en-GB" dirty="0"/>
              <a:t>naukę. Podobnie, jeśli uczący się ma to dobre doświadczenie i teraz czuje, że brakuje mu jakiegoś aktualnego doświadczenia w nauce, może to ograniczyć to, jak "odpowiada" za uczenie się, które czuje.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Innymi przykładami tego mogą być</a:t>
            </a:r>
          </a:p>
          <a:p>
            <a:pPr marL="0" lvl="0" indent="0" algn="l" rtl="0">
              <a:spcBef>
                <a:spcPts val="0"/>
              </a:spcBef>
              <a:spcAft>
                <a:spcPts val="0"/>
              </a:spcAft>
              <a:buNone/>
            </a:pPr>
            <a:endParaRPr lang="en-GB" dirty="0"/>
          </a:p>
          <a:p>
            <a:pPr marL="171450" lvl="0" indent="-171450" algn="l" rtl="0">
              <a:spcBef>
                <a:spcPts val="0"/>
              </a:spcBef>
              <a:spcAft>
                <a:spcPts val="0"/>
              </a:spcAft>
              <a:buFontTx/>
              <a:buChar char="-"/>
            </a:pPr>
            <a:r>
              <a:rPr lang="en-GB" dirty="0"/>
              <a:t>Uczeń, który nauczył się poprzez posiadanie przyjaciela pióra w anglojęzycznym kraju.</a:t>
            </a:r>
          </a:p>
          <a:p>
            <a:pPr marL="171450" lvl="0" indent="-171450" algn="l" rtl="0">
              <a:spcBef>
                <a:spcPts val="0"/>
              </a:spcBef>
              <a:spcAft>
                <a:spcPts val="0"/>
              </a:spcAft>
              <a:buFontTx/>
              <a:buChar char="-"/>
            </a:pPr>
            <a:r>
              <a:rPr lang="en-GB" dirty="0"/>
              <a:t>Współpraca nad zadaniem i uczenie kogoś innego w swojej klasie. </a:t>
            </a:r>
          </a:p>
          <a:p>
            <a:pPr marL="171450" lvl="0" indent="-171450" algn="l" rtl="0">
              <a:spcBef>
                <a:spcPts val="0"/>
              </a:spcBef>
              <a:spcAft>
                <a:spcPts val="0"/>
              </a:spcAft>
              <a:buFontTx/>
              <a:buChar char="-"/>
            </a:pPr>
            <a:endParaRPr lang="en-GB" dirty="0" smtClean="0"/>
          </a:p>
          <a:p>
            <a:pPr marL="0" lvl="0" indent="0" algn="l" rtl="0">
              <a:spcBef>
                <a:spcPts val="0"/>
              </a:spcBef>
              <a:spcAft>
                <a:spcPts val="0"/>
              </a:spcAft>
              <a:buFontTx/>
              <a:buNone/>
            </a:pPr>
            <a:r>
              <a:rPr lang="pl-PL" b="1" dirty="0" smtClean="0"/>
              <a:t>C</a:t>
            </a:r>
            <a:r>
              <a:rPr lang="en-GB" b="1" dirty="0" err="1" smtClean="0"/>
              <a:t>hodzi</a:t>
            </a:r>
            <a:r>
              <a:rPr lang="en-GB" b="1" dirty="0" smtClean="0"/>
              <a:t> </a:t>
            </a:r>
            <a:r>
              <a:rPr lang="en-GB" b="1" dirty="0"/>
              <a:t>o to</a:t>
            </a:r>
            <a:r>
              <a:rPr lang="en-GB" dirty="0"/>
              <a:t>, jak uczniowie myślą o rozwoju takich rzeczy, jak przekonania, doświadczenia i cele w czasie i w jaki sposób mają one sens. Innymi słowy, może to być poczucie "odpowiedzialny" lub nie "odpowiedzialny" za własną naukę, którą uczeń odczuwał w przeszłości. To z kolei ma wpływ na to jak się czują na temat ich uczenia się w teraźniejszości i przyszłości. </a:t>
            </a:r>
          </a:p>
          <a:p>
            <a:pPr marL="0" lvl="0" indent="0" algn="l" rtl="0">
              <a:spcBef>
                <a:spcPts val="0"/>
              </a:spcBef>
              <a:spcAft>
                <a:spcPts val="0"/>
              </a:spcAft>
              <a:buFontTx/>
              <a:buNone/>
            </a:pPr>
            <a:endParaRPr lang="en-GB" dirty="0"/>
          </a:p>
          <a:p>
            <a:pPr marL="0" lvl="0" indent="0" algn="l" rtl="0">
              <a:spcBef>
                <a:spcPts val="0"/>
              </a:spcBef>
              <a:spcAft>
                <a:spcPts val="0"/>
              </a:spcAft>
              <a:buFontTx/>
              <a:buNone/>
            </a:pPr>
            <a:r>
              <a:rPr lang="en-GB" dirty="0" err="1" smtClean="0"/>
              <a:t>Przykład</a:t>
            </a:r>
            <a:r>
              <a:rPr lang="pl-PL" dirty="0" smtClean="0"/>
              <a:t>em</a:t>
            </a:r>
            <a:r>
              <a:rPr lang="en-GB" dirty="0" smtClean="0"/>
              <a:t> </a:t>
            </a:r>
            <a:r>
              <a:rPr lang="en-GB" dirty="0" err="1"/>
              <a:t>tego</a:t>
            </a:r>
            <a:r>
              <a:rPr lang="en-GB" dirty="0"/>
              <a:t> </a:t>
            </a:r>
            <a:r>
              <a:rPr lang="en-GB" dirty="0" err="1" smtClean="0"/>
              <a:t>mo</a:t>
            </a:r>
            <a:r>
              <a:rPr lang="pl-PL" dirty="0" smtClean="0"/>
              <a:t>że</a:t>
            </a:r>
            <a:r>
              <a:rPr lang="pl-PL" baseline="0" dirty="0" smtClean="0"/>
              <a:t> </a:t>
            </a:r>
            <a:r>
              <a:rPr lang="en-GB" dirty="0" err="1" smtClean="0"/>
              <a:t>być</a:t>
            </a:r>
            <a:r>
              <a:rPr lang="en-GB" dirty="0"/>
              <a:t>:</a:t>
            </a:r>
          </a:p>
          <a:p>
            <a:pPr marL="0" lvl="0" indent="0" algn="l" rtl="0">
              <a:spcBef>
                <a:spcPts val="0"/>
              </a:spcBef>
              <a:spcAft>
                <a:spcPts val="0"/>
              </a:spcAft>
              <a:buFontTx/>
              <a:buNone/>
            </a:pPr>
            <a:endParaRPr lang="en-GB" dirty="0"/>
          </a:p>
          <a:p>
            <a:pPr marL="171450" lvl="0" indent="-171450" algn="l" rtl="0">
              <a:spcBef>
                <a:spcPts val="0"/>
              </a:spcBef>
              <a:spcAft>
                <a:spcPts val="0"/>
              </a:spcAft>
              <a:buFontTx/>
              <a:buChar char="-"/>
            </a:pPr>
            <a:r>
              <a:rPr lang="en-GB" dirty="0"/>
              <a:t>Uczeń zastanawiający się nad tym, jak słuchanie radia w innym języku pomogło mu poprawić słuchanie i jak chciałby to kontynuować.</a:t>
            </a:r>
          </a:p>
          <a:p>
            <a:pPr marL="171450" lvl="0" indent="-171450" algn="l" rtl="0">
              <a:spcBef>
                <a:spcPts val="0"/>
              </a:spcBef>
              <a:spcAft>
                <a:spcPts val="0"/>
              </a:spcAft>
              <a:buFontTx/>
              <a:buChar char="-"/>
            </a:pPr>
            <a:r>
              <a:rPr lang="en-GB" dirty="0"/>
              <a:t>Uczeń zastanawiający się nad swoimi słabymi wynikami we </a:t>
            </a:r>
            <a:r>
              <a:rPr lang="en-GB" dirty="0" err="1" smtClean="0"/>
              <a:t>wczesnoporannej</a:t>
            </a:r>
            <a:r>
              <a:rPr lang="en-GB" dirty="0" smtClean="0"/>
              <a:t> </a:t>
            </a:r>
            <a:r>
              <a:rPr lang="en-GB" dirty="0"/>
              <a:t>klasie z powodu </a:t>
            </a:r>
            <a:r>
              <a:rPr lang="en-GB" dirty="0" err="1"/>
              <a:t>zmęczenia</a:t>
            </a:r>
            <a:r>
              <a:rPr lang="en-GB" dirty="0"/>
              <a:t> </a:t>
            </a:r>
            <a:r>
              <a:rPr lang="pl-PL" dirty="0" smtClean="0"/>
              <a:t> i </a:t>
            </a:r>
            <a:r>
              <a:rPr lang="en-GB" dirty="0" err="1" smtClean="0"/>
              <a:t>zł</a:t>
            </a:r>
            <a:r>
              <a:rPr lang="pl-PL" dirty="0" smtClean="0"/>
              <a:t>ego</a:t>
            </a:r>
            <a:r>
              <a:rPr lang="en-GB" dirty="0" smtClean="0"/>
              <a:t> </a:t>
            </a:r>
            <a:r>
              <a:rPr lang="en-GB" dirty="0" err="1" smtClean="0"/>
              <a:t>nastroj</a:t>
            </a:r>
            <a:r>
              <a:rPr lang="pl-PL" dirty="0" smtClean="0"/>
              <a:t>u</a:t>
            </a:r>
            <a:r>
              <a:rPr lang="en-GB" dirty="0" smtClean="0"/>
              <a:t>. </a:t>
            </a:r>
            <a:endParaRPr lang="en-GB" dirty="0"/>
          </a:p>
          <a:p>
            <a:pPr marL="171450" lvl="0" indent="-171450" algn="l" rtl="0">
              <a:spcBef>
                <a:spcPts val="0"/>
              </a:spcBef>
              <a:spcAft>
                <a:spcPts val="0"/>
              </a:spcAft>
              <a:buFontTx/>
              <a:buChar char="-"/>
            </a:pPr>
            <a:endParaRPr lang="en-GB" dirty="0"/>
          </a:p>
          <a:p>
            <a:pPr marL="0" lvl="0" indent="0" algn="l" rtl="0">
              <a:spcBef>
                <a:spcPts val="0"/>
              </a:spcBef>
              <a:spcAft>
                <a:spcPts val="0"/>
              </a:spcAft>
              <a:buFontTx/>
              <a:buNone/>
            </a:pPr>
            <a:r>
              <a:rPr lang="en-GB" b="1" dirty="0"/>
              <a:t>Intrapersonalne: </a:t>
            </a:r>
            <a:r>
              <a:rPr lang="en-GB" b="0" dirty="0"/>
              <a:t>Jest to wiedza o sobie - lub świadomość intrapersonalna. Jeśli chodzi o motywację, uczeń może zastanowić się, w jaki sposób jest w stanie podjąć wysiłek, aby pracować nad czymś, czego nie chce robić, wiedząc, że tego potrzebuje. Inne obszary świadomości intrapersonalnej to twoje przekonania i emocje związane z nauką języka i wiarą w siebie. </a:t>
            </a:r>
          </a:p>
          <a:p>
            <a:pPr marL="0" lvl="0" indent="0" algn="l" rtl="0">
              <a:spcBef>
                <a:spcPts val="0"/>
              </a:spcBef>
              <a:spcAft>
                <a:spcPts val="0"/>
              </a:spcAft>
              <a:buFontTx/>
              <a:buNone/>
            </a:pPr>
            <a:endParaRPr lang="en-GB" b="0" dirty="0"/>
          </a:p>
          <a:p>
            <a:pPr marL="171450" lvl="0" indent="-171450" algn="l" rtl="0">
              <a:spcBef>
                <a:spcPts val="0"/>
              </a:spcBef>
              <a:spcAft>
                <a:spcPts val="0"/>
              </a:spcAft>
              <a:buFontTx/>
              <a:buChar char="-"/>
            </a:pPr>
            <a:r>
              <a:rPr lang="en-GB" b="0" dirty="0"/>
              <a:t>Uczeń zdający sobie sprawę, że kiedy ćwiczy mówienie, czuje się pewniej. </a:t>
            </a:r>
          </a:p>
          <a:p>
            <a:pPr marL="171450" lvl="0" indent="-171450" algn="l" rtl="0">
              <a:spcBef>
                <a:spcPts val="0"/>
              </a:spcBef>
              <a:spcAft>
                <a:spcPts val="0"/>
              </a:spcAft>
              <a:buFontTx/>
              <a:buChar char="-"/>
            </a:pPr>
            <a:r>
              <a:rPr lang="en-GB" b="0" dirty="0"/>
              <a:t>Uczeń zauważa, że jest bardziej zmotywowany w klasie, gdy widzi coś stymulującego wizualnie lub uczestnicząc w angażującej dyskusji.</a:t>
            </a:r>
          </a:p>
          <a:p>
            <a:pPr marL="171450" lvl="0" indent="-171450" algn="l" rtl="0">
              <a:spcBef>
                <a:spcPts val="0"/>
              </a:spcBef>
              <a:spcAft>
                <a:spcPts val="0"/>
              </a:spcAft>
              <a:buFontTx/>
              <a:buChar char="-"/>
            </a:pPr>
            <a:endParaRPr lang="en-GB" b="0" dirty="0"/>
          </a:p>
          <a:p>
            <a:pPr marL="0" lvl="0" indent="0" algn="l" rtl="0">
              <a:spcBef>
                <a:spcPts val="0"/>
              </a:spcBef>
              <a:spcAft>
                <a:spcPts val="0"/>
              </a:spcAft>
              <a:buFontTx/>
              <a:buNone/>
            </a:pPr>
            <a:r>
              <a:rPr lang="en-GB" b="0" dirty="0"/>
              <a:t>Te trzy aspekty nie działają w izolacji. Zamiast tego, możesz być w stanie wykryć elementy każdego z nich, kiedy Twoi uczniowie mówią o ich nauce. Ważne jest, aby nauczyciele rozpoznawali te małe wskazówki. Mogą one stanowić wyzwalacze dla potężnych pytań. </a:t>
            </a:r>
          </a:p>
        </p:txBody>
      </p:sp>
      <p:sp>
        <p:nvSpPr>
          <p:cNvPr id="204" name="Google Shape;20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43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dirty="0"/>
              <a:t>Kiedy mówimy o tym, że czujemy się "odpowiedzialni" za naszą naukę, zdarzają się sytuacje, w których nasi uczniowie czują się bardziej "</a:t>
            </a:r>
            <a:r>
              <a:rPr lang="de-CH" dirty="0" err="1" smtClean="0"/>
              <a:t>odpowiedzialni</a:t>
            </a:r>
            <a:r>
              <a:rPr lang="de-CH" dirty="0" smtClean="0"/>
              <a:t>„</a:t>
            </a:r>
            <a:r>
              <a:rPr lang="pl-PL" baseline="0" dirty="0" smtClean="0"/>
              <a:t> lub </a:t>
            </a:r>
            <a:r>
              <a:rPr lang="de-CH" dirty="0" err="1" smtClean="0"/>
              <a:t>mniej</a:t>
            </a:r>
            <a:r>
              <a:rPr lang="de-CH" dirty="0" smtClean="0"/>
              <a:t> </a:t>
            </a:r>
            <a:r>
              <a:rPr lang="de-CH" dirty="0"/>
              <a:t>"odpowiedzialni". Badania nad postrzeganiem siebie i teoriami samego siebie identyfikują dwa sposoby myślenia lub nastawienia. </a:t>
            </a:r>
          </a:p>
          <a:p>
            <a:pPr marL="0" lvl="0" indent="0" algn="l" rtl="0">
              <a:spcBef>
                <a:spcPts val="0"/>
              </a:spcBef>
              <a:spcAft>
                <a:spcPts val="0"/>
              </a:spcAft>
              <a:buNone/>
            </a:pPr>
            <a:endParaRPr lang="de-CH" dirty="0"/>
          </a:p>
          <a:p>
            <a:pPr marL="171450" lvl="0" indent="-171450" algn="l" rtl="0">
              <a:spcBef>
                <a:spcPts val="0"/>
              </a:spcBef>
              <a:spcAft>
                <a:spcPts val="0"/>
              </a:spcAft>
            </a:pPr>
            <a:r>
              <a:rPr lang="de-CH" dirty="0"/>
              <a:t>Jeśli ktoś czuje, że jest bardziej "odpowiedzialny" za własne uczenie się i ma moc doskonalenia się poprzez skoncentrowany wysiłek, jest to powszechnie znane jako bardziej rozwojowy sposób myślenia. </a:t>
            </a:r>
          </a:p>
          <a:p>
            <a:pPr marL="171450" lvl="0" indent="-171450" algn="l" rtl="0">
              <a:spcBef>
                <a:spcPts val="0"/>
              </a:spcBef>
              <a:spcAft>
                <a:spcPts val="0"/>
              </a:spcAft>
            </a:pPr>
            <a:r>
              <a:rPr lang="de-CH" dirty="0"/>
              <a:t>Jeśli ktoś wykazuje oznaki, że czuje się mniej "odpowiedzialny" za własną naukę i ma tendencję do przekonania, że na przykład zdolność do uczenia się języka jest czymś, z czym się urodziłeś lub nie, to jest to szerzej znane jako posiadanie bardziej utrwalonego sposobu myślenia. </a:t>
            </a:r>
          </a:p>
          <a:p>
            <a:pPr marL="171450" lvl="0" indent="-171450" algn="l" rtl="0">
              <a:spcBef>
                <a:spcPts val="0"/>
              </a:spcBef>
              <a:spcAft>
                <a:spcPts val="0"/>
              </a:spcAft>
            </a:pPr>
            <a:endParaRPr lang="de-CH" dirty="0"/>
          </a:p>
          <a:p>
            <a:pPr marL="0" lvl="0" indent="0" algn="l" rtl="0">
              <a:spcBef>
                <a:spcPts val="0"/>
              </a:spcBef>
              <a:spcAft>
                <a:spcPts val="0"/>
              </a:spcAft>
              <a:buNone/>
            </a:pPr>
            <a:r>
              <a:rPr lang="de-CH" dirty="0"/>
              <a:t>Niektóre przykłady mogą być tego rodzaju:</a:t>
            </a:r>
          </a:p>
          <a:p>
            <a:pPr marL="0" lvl="0" indent="0" algn="l" rtl="0">
              <a:spcBef>
                <a:spcPts val="0"/>
              </a:spcBef>
              <a:spcAft>
                <a:spcPts val="0"/>
              </a:spcAft>
              <a:buNone/>
            </a:pPr>
            <a:endParaRPr lang="de-CH" dirty="0"/>
          </a:p>
          <a:p>
            <a:pPr marL="0" lvl="0" indent="0" algn="l" rtl="0">
              <a:spcBef>
                <a:spcPts val="0"/>
              </a:spcBef>
              <a:spcAft>
                <a:spcPts val="0"/>
              </a:spcAft>
              <a:buNone/>
            </a:pPr>
            <a:r>
              <a:rPr lang="de-CH" dirty="0"/>
              <a:t>Wzrost: Wiem, że jeśli nadal będę ćwiczyć swoje mówienie, będę mógł się poprawić: Czuję poprawę po każdym razem, gdy to robię.</a:t>
            </a:r>
          </a:p>
          <a:p>
            <a:pPr marL="0" lvl="0" indent="0" algn="l" rtl="0">
              <a:spcBef>
                <a:spcPts val="0"/>
              </a:spcBef>
              <a:spcAft>
                <a:spcPts val="0"/>
              </a:spcAft>
              <a:buNone/>
            </a:pPr>
            <a:r>
              <a:rPr lang="pl-PL" dirty="0" smtClean="0"/>
              <a:t>Zafiksowanie</a:t>
            </a:r>
            <a:r>
              <a:rPr lang="de-CH" dirty="0" smtClean="0"/>
              <a:t>: </a:t>
            </a:r>
            <a:r>
              <a:rPr lang="de-CH" dirty="0"/>
              <a:t>Chyba nigdy nie będę znał wystarczająco słownictwa w języku angielskim, by zrozumieć książki.</a:t>
            </a:r>
          </a:p>
          <a:p>
            <a:pPr marL="0" lvl="0" indent="0" algn="l" rtl="0">
              <a:spcBef>
                <a:spcPts val="0"/>
              </a:spcBef>
              <a:spcAft>
                <a:spcPts val="0"/>
              </a:spcAft>
              <a:buNone/>
            </a:pPr>
            <a:endParaRPr lang="de-CH" dirty="0"/>
          </a:p>
          <a:p>
            <a:pPr marL="0" lvl="0" indent="0" algn="l" rtl="0">
              <a:spcBef>
                <a:spcPts val="0"/>
              </a:spcBef>
              <a:spcAft>
                <a:spcPts val="0"/>
              </a:spcAft>
              <a:buNone/>
            </a:pPr>
            <a:r>
              <a:rPr lang="de-CH" dirty="0"/>
              <a:t>W tym kursie nie sugerujemy, abyś starał się systematycznie identyfikować stałe i rozwojowe elementy umysłu swoich studentów. Zamiast tego, chcielibyśmy zasugerować, abyście wykazali się wrażliwością na to, kiedy uczniowie mówią o strategiach, próbując powiązać strategię z pozytywnym wpływem, jaki może ona mieć na sukces w nauce języka przez ucznia. </a:t>
            </a:r>
          </a:p>
        </p:txBody>
      </p:sp>
      <p:sp>
        <p:nvSpPr>
          <p:cNvPr id="219" name="Google Shape;21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7481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b="1" dirty="0"/>
              <a:t>10 minut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CH"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b="1" dirty="0"/>
              <a:t>Wprowadzenie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CH"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dirty="0"/>
              <a:t>Korzystając ze sposobów, w jaki uczniowie mogą wyrażać swoje preferencje poprzez sposób wizualny, słuchowy i </a:t>
            </a:r>
            <a:r>
              <a:rPr lang="en-GB" sz="1100" b="0" i="0" u="none" strike="noStrike" cap="none" dirty="0">
                <a:solidFill>
                  <a:srgbClr val="000000"/>
                </a:solidFill>
                <a:latin typeface="Arial"/>
                <a:cs typeface="Arial"/>
                <a:sym typeface="Arial"/>
              </a:rPr>
              <a:t>kinestetyczny, różnych sposobów, w jaki uczniowie mówią o tym, jak czują się "odpowiedzialni" za swoją naukę, oraz pomysłów kryjących się za nastawieniem, możemy zacząć mapować preferencje uczniów.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latin typeface="Arial"/>
                <a:cs typeface="Arial"/>
                <a:sym typeface="Arial"/>
              </a:rPr>
              <a:t>Kiedy tak się dzieje, możemy stworzyć pomosty z uczniami, dokładając większych starań, aby zrozumieć ucznia, zademonstrować mu zachętę i skłonić uczniów do bardziej szczegółowej refleksji.</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latin typeface="Arial"/>
                <a:cs typeface="Arial"/>
                <a:sym typeface="Arial"/>
              </a:rPr>
              <a:t>Wreszcie, możemy spróbować stworzyć sposoby pracy w naszych klasach, które łączą różne aspekty preferencji uczniów.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latin typeface="Arial"/>
                <a:cs typeface="Arial"/>
                <a:sym typeface="Arial"/>
              </a:rPr>
              <a:t/>
            </a:r>
            <a:br>
              <a:rPr lang="en-GB" sz="1100" b="0" i="0" u="none" strike="noStrike" cap="none" dirty="0">
                <a:solidFill>
                  <a:srgbClr val="000000"/>
                </a:solidFill>
                <a:latin typeface="Arial"/>
                <a:cs typeface="Arial"/>
                <a:sym typeface="Arial"/>
              </a:rPr>
            </a:br>
            <a:r>
              <a:rPr lang="en-GB" sz="1100" b="0" i="0" u="none" strike="noStrike" cap="none" dirty="0">
                <a:solidFill>
                  <a:srgbClr val="000000"/>
                </a:solidFill>
                <a:latin typeface="Arial"/>
                <a:cs typeface="Arial"/>
                <a:sym typeface="Arial"/>
              </a:rPr>
              <a:t>Nazwaliśmy to mapowaniem, mostkowaniem i współtworzeniem.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1" i="0" u="none" strike="noStrike" cap="none" dirty="0">
                <a:solidFill>
                  <a:srgbClr val="000000"/>
                </a:solidFill>
                <a:latin typeface="Arial"/>
                <a:cs typeface="Arial"/>
                <a:sym typeface="Arial"/>
              </a:rPr>
              <a:t>Zadanie</a:t>
            </a:r>
          </a:p>
          <a:p>
            <a:pPr marL="0" lvl="0" indent="0" algn="l" rtl="0">
              <a:spcBef>
                <a:spcPts val="0"/>
              </a:spcBef>
              <a:spcAft>
                <a:spcPts val="0"/>
              </a:spcAft>
              <a:buNone/>
            </a:pPr>
            <a:endParaRPr lang="de-CH" dirty="0"/>
          </a:p>
          <a:p>
            <a:pPr marL="0" lvl="0" indent="0" algn="l" rtl="0">
              <a:spcBef>
                <a:spcPts val="0"/>
              </a:spcBef>
              <a:spcAft>
                <a:spcPts val="0"/>
              </a:spcAft>
              <a:buNone/>
            </a:pPr>
            <a:r>
              <a:rPr lang="de-CH" dirty="0"/>
              <a:t>Nauczyciele mają burzę mózgów na temat różnych strategii mapowania, tworzenia pomostów i współtworzenia. Więc ujawnij.</a:t>
            </a:r>
            <a:endParaRPr dirty="0"/>
          </a:p>
        </p:txBody>
      </p:sp>
      <p:sp>
        <p:nvSpPr>
          <p:cNvPr id="232" name="Google Shape;23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992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1561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b="1" dirty="0"/>
              <a:t>Praca w grupie 10-15 minut.</a:t>
            </a:r>
          </a:p>
          <a:p>
            <a:pPr marL="0" lvl="0" indent="0" algn="l" rtl="0">
              <a:spcBef>
                <a:spcPts val="0"/>
              </a:spcBef>
              <a:spcAft>
                <a:spcPts val="0"/>
              </a:spcAft>
              <a:buNone/>
            </a:pPr>
            <a:endParaRPr lang="de-CH" b="1" dirty="0"/>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0737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4252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1277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7470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0841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778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2373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7555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007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2884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4f8b7e016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4f8b7e016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0954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091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7807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b="1" dirty="0"/>
              <a:t>Praca w grupie, 5-10 minut, z informacją zwrotną.</a:t>
            </a:r>
            <a:endParaRPr b="1" dirty="0"/>
          </a:p>
        </p:txBody>
      </p:sp>
      <p:sp>
        <p:nvSpPr>
          <p:cNvPr id="253" name="Google Shape;25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2055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4579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4f8b7e016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g4f8b7e016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3337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b="1" dirty="0"/>
              <a:t>Dyskusje w grupach (5 minut)</a:t>
            </a:r>
          </a:p>
          <a:p>
            <a:pPr marL="0" lvl="0" indent="0" algn="l" rtl="0">
              <a:spcBef>
                <a:spcPts val="0"/>
              </a:spcBef>
              <a:spcAft>
                <a:spcPts val="0"/>
              </a:spcAft>
              <a:buNone/>
            </a:pPr>
            <a:endParaRPr lang="de-CH" dirty="0"/>
          </a:p>
          <a:p>
            <a:pPr marL="171450" lvl="0" indent="-171450" algn="l" rtl="0">
              <a:spcBef>
                <a:spcPts val="0"/>
              </a:spcBef>
              <a:spcAft>
                <a:spcPts val="0"/>
              </a:spcAft>
            </a:pPr>
            <a:r>
              <a:rPr lang="de-CH" dirty="0"/>
              <a:t>Jakie role pełni nauczyciel i uczeń w tej rozmowie? </a:t>
            </a:r>
          </a:p>
          <a:p>
            <a:pPr marL="171450" lvl="0" indent="-171450" algn="l" rtl="0">
              <a:spcBef>
                <a:spcPts val="0"/>
              </a:spcBef>
              <a:spcAft>
                <a:spcPts val="0"/>
              </a:spcAft>
            </a:pPr>
            <a:r>
              <a:rPr lang="de-CH" dirty="0"/>
              <a:t>W jaki sposób są one podobne/różnią się od roli trenera i ucznia?</a:t>
            </a:r>
          </a:p>
          <a:p>
            <a:pPr marL="171450" lvl="0" indent="-171450" algn="l" rtl="0">
              <a:spcBef>
                <a:spcPts val="0"/>
              </a:spcBef>
              <a:spcAft>
                <a:spcPts val="0"/>
              </a:spcAft>
            </a:pPr>
            <a:r>
              <a:rPr lang="de-CH" dirty="0"/>
              <a:t>Jakiej rady udzieliłbyś temu nauczycielowi w tej rozmowie?</a:t>
            </a:r>
            <a:endParaRPr dirty="0"/>
          </a:p>
        </p:txBody>
      </p:sp>
      <p:sp>
        <p:nvSpPr>
          <p:cNvPr id="117" name="Google Shape;11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3407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f8b7e016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b="1" dirty="0"/>
              <a:t>Praca indywidualna (5 min.) </a:t>
            </a:r>
          </a:p>
          <a:p>
            <a:pPr marL="0" lvl="0" indent="0" algn="l" rtl="0">
              <a:spcBef>
                <a:spcPts val="0"/>
              </a:spcBef>
              <a:spcAft>
                <a:spcPts val="0"/>
              </a:spcAft>
              <a:buNone/>
            </a:pPr>
            <a:endParaRPr lang="de-CH" b="1" dirty="0"/>
          </a:p>
          <a:p>
            <a:pPr marL="171450" lvl="0" indent="-171450" algn="l" rtl="0">
              <a:spcBef>
                <a:spcPts val="0"/>
              </a:spcBef>
              <a:spcAft>
                <a:spcPts val="0"/>
              </a:spcAft>
            </a:pPr>
            <a:r>
              <a:rPr lang="de-CH" b="0" dirty="0"/>
              <a:t>Odpowiedz na pytania</a:t>
            </a:r>
          </a:p>
          <a:p>
            <a:pPr marL="171450" lvl="0" indent="-171450" algn="l" rtl="0">
              <a:spcBef>
                <a:spcPts val="0"/>
              </a:spcBef>
              <a:spcAft>
                <a:spcPts val="0"/>
              </a:spcAft>
            </a:pPr>
            <a:endParaRPr lang="de-CH" b="0" dirty="0"/>
          </a:p>
          <a:p>
            <a:pPr marL="0" lvl="0" indent="0" algn="l" rtl="0">
              <a:spcBef>
                <a:spcPts val="0"/>
              </a:spcBef>
              <a:spcAft>
                <a:spcPts val="0"/>
              </a:spcAft>
              <a:buNone/>
            </a:pPr>
            <a:r>
              <a:rPr lang="de-CH" b="1" dirty="0"/>
              <a:t>Praca w grupach (10 min.)</a:t>
            </a:r>
          </a:p>
          <a:p>
            <a:pPr marL="0" lvl="0" indent="0" algn="l" rtl="0">
              <a:spcBef>
                <a:spcPts val="0"/>
              </a:spcBef>
              <a:spcAft>
                <a:spcPts val="0"/>
              </a:spcAft>
              <a:buNone/>
            </a:pPr>
            <a:endParaRPr lang="de-CH" b="0" dirty="0"/>
          </a:p>
          <a:p>
            <a:pPr marL="171450" lvl="0" indent="-171450" algn="l" rtl="0">
              <a:spcBef>
                <a:spcPts val="0"/>
              </a:spcBef>
              <a:spcAft>
                <a:spcPts val="0"/>
              </a:spcAft>
            </a:pPr>
            <a:r>
              <a:rPr lang="de-CH" b="0" dirty="0"/>
              <a:t>Podsumuj swoje odpowiedzi i podziel się nimi z partnerem.</a:t>
            </a:r>
          </a:p>
          <a:p>
            <a:pPr marL="171450" lvl="0" indent="-171450" algn="l" rtl="0">
              <a:spcBef>
                <a:spcPts val="0"/>
              </a:spcBef>
              <a:spcAft>
                <a:spcPts val="0"/>
              </a:spcAft>
            </a:pPr>
            <a:r>
              <a:rPr lang="de-CH" b="0" dirty="0"/>
              <a:t>Zapytaj nauczycieli, czy wiedzą, skąd to pochodzi i jakie są ich preferencje w uczeniu się? Używają ich? Czy uważają je za przydatne? Dlaczego? Dlaczego nie?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CH"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i="1" dirty="0"/>
              <a:t>Materiały, które należy również dostarczyć w prospekcie emisyjnym. </a:t>
            </a:r>
          </a:p>
          <a:p>
            <a:pPr marL="171450" lvl="0" indent="-171450" algn="l" rtl="0">
              <a:spcBef>
                <a:spcPts val="0"/>
              </a:spcBef>
              <a:spcAft>
                <a:spcPts val="0"/>
              </a:spcAft>
            </a:pPr>
            <a:endParaRPr lang="de-CH" b="0" i="1" dirty="0"/>
          </a:p>
        </p:txBody>
      </p:sp>
      <p:sp>
        <p:nvSpPr>
          <p:cNvPr id="125" name="Google Shape;125;g4f8b7e016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8671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4f8b7e016d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g4f8b7e016d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319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f8b7e016d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g4f8b7e016d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383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f8b7e016d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4f8b7e016d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4253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9" name="Google Shape;69;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1" name="Google Shape;31;p5"/>
          <p:cNvSpPr txBox="1">
            <a:spLocks noGrp="1"/>
          </p:cNvSpPr>
          <p:nvPr>
            <p:ph type="body" idx="1"/>
          </p:nvPr>
        </p:nvSpPr>
        <p:spPr>
          <a:xfrm rot="5400000">
            <a:off x="3920332" y="-1256506"/>
            <a:ext cx="4351337"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7" name="Google Shape;37;p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9" name="Google Shape;3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5" name="Google Shape;45;p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5" name="Google Shape;55;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 name="Google Shape;7;p1"/>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unsplash.com/search/photos/chat?utm_source=unsplash&amp;utm_medium=referral&amp;utm_content=creditCopyText" TargetMode="External"/><Relationship Id="rId5" Type="http://schemas.openxmlformats.org/officeDocument/2006/relationships/hyperlink" Target="https://unsplash.com/photos/-Xv7k95vOFA?utm_source=unsplash&amp;utm_medium=referral&amp;utm_content=creditCopyText" TargetMode="Externa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unsplash.com/search/photos/hot-weather?utm_source=unsplash&amp;utm_medium=referral&amp;utm_content=creditCopyText" TargetMode="External"/><Relationship Id="rId5" Type="http://schemas.openxmlformats.org/officeDocument/2006/relationships/hyperlink" Target="https://unsplash.com/photos/8PR1tT9UmmU?utm_source=unsplash&amp;utm_medium=referral&amp;utm_content=creditCopyText" TargetMode="Externa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unsplash.com/search/photos/frustrated?utm_source=unsplash&amp;utm_medium=referral&amp;utm_content=creditCopyText" TargetMode="External"/><Relationship Id="rId5" Type="http://schemas.openxmlformats.org/officeDocument/2006/relationships/hyperlink" Target="https://unsplash.com/photos/1K9T5YiZ2WU?utm_source=unsplash&amp;utm_medium=referral&amp;utm_content=creditCopyText" TargetMode="Externa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unsplash.com/search/photos/note-book?utm_source=unsplash&amp;utm_medium=referral&amp;utm_content=creditCopyText" TargetMode="External"/><Relationship Id="rId5" Type="http://schemas.openxmlformats.org/officeDocument/2006/relationships/hyperlink" Target="https://unsplash.com/photos/g3O5ZtRk2E4?utm_source=unsplash&amp;utm_medium=referral&amp;utm_content=creditCopyText" TargetMode="Externa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unsplash.com/search/photos/driving?utm_source=unsplash&amp;utm_medium=referral&amp;utm_content=creditCopyText" TargetMode="External"/><Relationship Id="rId5" Type="http://schemas.openxmlformats.org/officeDocument/2006/relationships/hyperlink" Target="https://unsplash.com/photos/dRsewnJa2_Q?utm_source=unsplash&amp;utm_medium=referral&amp;utm_content=creditCopyText" TargetMode="Externa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chart" Target="../charts/chart2.xml"/><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1524000" y="1122362"/>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endParaRPr sz="6000"/>
          </a:p>
        </p:txBody>
      </p:sp>
      <p:sp>
        <p:nvSpPr>
          <p:cNvPr id="85" name="Google Shape;85;p13"/>
          <p:cNvSpPr txBox="1">
            <a:spLocks noGrp="1"/>
          </p:cNvSpPr>
          <p:nvPr>
            <p:ph type="subTitle" idx="1"/>
          </p:nvPr>
        </p:nvSpPr>
        <p:spPr>
          <a:xfrm>
            <a:off x="1524000" y="3602037"/>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sz="2400"/>
          </a:p>
        </p:txBody>
      </p:sp>
      <p:pic>
        <p:nvPicPr>
          <p:cNvPr id="86" name="Google Shape;86;p13"/>
          <p:cNvPicPr preferRelativeResize="0"/>
          <p:nvPr/>
        </p:nvPicPr>
        <p:blipFill rotWithShape="1">
          <a:blip r:embed="rId3">
            <a:alphaModFix/>
          </a:blip>
          <a:srcRect l="-422" r="422" b="16658"/>
          <a:stretch/>
        </p:blipFill>
        <p:spPr>
          <a:xfrm>
            <a:off x="-50800" y="-9525"/>
            <a:ext cx="12242800" cy="6880225"/>
          </a:xfrm>
          <a:prstGeom prst="rect">
            <a:avLst/>
          </a:prstGeom>
          <a:noFill/>
          <a:ln>
            <a:noFill/>
          </a:ln>
        </p:spPr>
      </p:pic>
      <p:pic>
        <p:nvPicPr>
          <p:cNvPr id="87" name="Google Shape;87;p13"/>
          <p:cNvPicPr preferRelativeResize="0"/>
          <p:nvPr/>
        </p:nvPicPr>
        <p:blipFill rotWithShape="1">
          <a:blip r:embed="rId4">
            <a:alphaModFix/>
          </a:blip>
          <a:srcRect/>
          <a:stretch/>
        </p:blipFill>
        <p:spPr>
          <a:xfrm>
            <a:off x="4624387" y="4641850"/>
            <a:ext cx="2892425" cy="973137"/>
          </a:xfrm>
          <a:prstGeom prst="rect">
            <a:avLst/>
          </a:prstGeom>
          <a:noFill/>
          <a:ln>
            <a:noFill/>
          </a:ln>
        </p:spPr>
      </p:pic>
      <p:pic>
        <p:nvPicPr>
          <p:cNvPr id="88" name="Google Shape;88;p13"/>
          <p:cNvPicPr preferRelativeResize="0"/>
          <p:nvPr/>
        </p:nvPicPr>
        <p:blipFill rotWithShape="1">
          <a:blip r:embed="rId5">
            <a:alphaModFix/>
          </a:blip>
          <a:srcRect/>
          <a:stretch/>
        </p:blipFill>
        <p:spPr>
          <a:xfrm>
            <a:off x="0" y="-9525"/>
            <a:ext cx="2106612" cy="601662"/>
          </a:xfrm>
          <a:prstGeom prst="rect">
            <a:avLst/>
          </a:prstGeom>
          <a:noFill/>
          <a:ln>
            <a:noFill/>
          </a:ln>
        </p:spPr>
      </p:pic>
      <p:sp>
        <p:nvSpPr>
          <p:cNvPr id="89" name="Google Shape;89;p13"/>
          <p:cNvSpPr txBox="1"/>
          <p:nvPr/>
        </p:nvSpPr>
        <p:spPr>
          <a:xfrm>
            <a:off x="8956725" y="5911850"/>
            <a:ext cx="3194100" cy="1244700"/>
          </a:xfrm>
          <a:prstGeom prst="rect">
            <a:avLst/>
          </a:prstGeom>
          <a:noFill/>
          <a:ln>
            <a:noFill/>
          </a:ln>
        </p:spPr>
        <p:txBody>
          <a:bodyPr spcFirstLastPara="1" wrap="square" lIns="91425" tIns="45700" rIns="91425" bIns="45700" anchor="t" anchorCtr="0">
            <a:noAutofit/>
          </a:bodyPr>
          <a:lstStyle/>
          <a:p>
            <a:pPr marL="0" marR="0" lvl="0" indent="0" algn="r" rtl="0">
              <a:lnSpc>
                <a:spcPct val="80000"/>
              </a:lnSpc>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a:p>
            <a:pPr marL="0" marR="0" lvl="0" indent="0" algn="ctr" rtl="0">
              <a:lnSpc>
                <a:spcPct val="80000"/>
              </a:lnSpc>
              <a:spcBef>
                <a:spcPts val="440"/>
              </a:spcBef>
              <a:spcAft>
                <a:spcPts val="0"/>
              </a:spcAft>
              <a:buClr>
                <a:schemeClr val="dk1"/>
              </a:buClr>
              <a:buSzPts val="2200"/>
              <a:buFont typeface="Calibri"/>
              <a:buNone/>
            </a:pPr>
            <a:r>
              <a:rPr lang="en-US" sz="2200" b="1" dirty="0">
                <a:solidFill>
                  <a:schemeClr val="dk1"/>
                </a:solidFill>
                <a:latin typeface="Calibri"/>
                <a:ea typeface="Calibri"/>
                <a:cs typeface="Calibri"/>
                <a:sym typeface="Calibri"/>
              </a:rPr>
              <a:t>PREFERENCJE </a:t>
            </a:r>
            <a:endParaRPr lang="pl-PL" sz="2200" b="1" dirty="0" smtClean="0">
              <a:solidFill>
                <a:schemeClr val="dk1"/>
              </a:solidFill>
              <a:latin typeface="Calibri"/>
              <a:ea typeface="Calibri"/>
              <a:cs typeface="Calibri"/>
              <a:sym typeface="Calibri"/>
            </a:endParaRPr>
          </a:p>
          <a:p>
            <a:pPr marL="0" marR="0" lvl="0" indent="0" algn="ctr" rtl="0">
              <a:lnSpc>
                <a:spcPct val="80000"/>
              </a:lnSpc>
              <a:spcBef>
                <a:spcPts val="440"/>
              </a:spcBef>
              <a:spcAft>
                <a:spcPts val="0"/>
              </a:spcAft>
              <a:buClr>
                <a:schemeClr val="dk1"/>
              </a:buClr>
              <a:buSzPts val="2200"/>
              <a:buFont typeface="Calibri"/>
              <a:buNone/>
            </a:pPr>
            <a:r>
              <a:rPr lang="en-US" sz="2200" b="1" dirty="0" smtClean="0">
                <a:solidFill>
                  <a:schemeClr val="dk1"/>
                </a:solidFill>
                <a:latin typeface="Calibri"/>
                <a:ea typeface="Calibri"/>
                <a:cs typeface="Calibri"/>
                <a:sym typeface="Calibri"/>
              </a:rPr>
              <a:t>W </a:t>
            </a:r>
            <a:r>
              <a:rPr lang="en-US" sz="2200" b="1" dirty="0">
                <a:solidFill>
                  <a:schemeClr val="dk1"/>
                </a:solidFill>
                <a:latin typeface="Calibri"/>
                <a:ea typeface="Calibri"/>
                <a:cs typeface="Calibri"/>
                <a:sym typeface="Calibri"/>
              </a:rPr>
              <a:t>UCZENIU SIĘ</a:t>
            </a:r>
            <a:endParaRPr dirty="0"/>
          </a:p>
          <a:p>
            <a:pPr marL="0" marR="0" lvl="0" indent="0" algn="r" rtl="0">
              <a:lnSpc>
                <a:spcPct val="80000"/>
              </a:lnSpc>
              <a:spcBef>
                <a:spcPts val="460"/>
              </a:spcBef>
              <a:spcAft>
                <a:spcPts val="0"/>
              </a:spcAft>
              <a:buClr>
                <a:schemeClr val="dk1"/>
              </a:buClr>
              <a:buSzPts val="2300"/>
              <a:buFont typeface="Calibri"/>
              <a:buNone/>
            </a:pPr>
            <a:r>
              <a:rPr lang="en-US" sz="2300" b="1" i="0" u="none" strike="noStrike" cap="none" dirty="0">
                <a:solidFill>
                  <a:schemeClr val="dk1"/>
                </a:solidFill>
                <a:latin typeface="Calibri"/>
                <a:ea typeface="Calibri"/>
                <a:cs typeface="Calibri"/>
                <a:sym typeface="Calibri"/>
              </a:rPr>
              <a:t> </a:t>
            </a:r>
            <a:endParaRPr dirty="0"/>
          </a:p>
          <a:p>
            <a:pPr marL="0" marR="0" lvl="0" indent="0" algn="r" rtl="0">
              <a:lnSpc>
                <a:spcPct val="80000"/>
              </a:lnSpc>
              <a:spcBef>
                <a:spcPts val="36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sp>
        <p:nvSpPr>
          <p:cNvPr id="90" name="Google Shape;90;p13"/>
          <p:cNvSpPr txBox="1"/>
          <p:nvPr/>
        </p:nvSpPr>
        <p:spPr>
          <a:xfrm>
            <a:off x="9531350" y="-25400"/>
            <a:ext cx="2686050" cy="698500"/>
          </a:xfrm>
          <a:prstGeom prst="rect">
            <a:avLst/>
          </a:prstGeom>
          <a:solidFill>
            <a:srgbClr val="FF6B6B"/>
          </a:solidFill>
          <a:ln>
            <a:noFill/>
          </a:ln>
          <a:effectLst>
            <a:outerShdw blurRad="63500" dist="19050" dir="5400000">
              <a:srgbClr val="000000">
                <a:alpha val="62745"/>
              </a:srgbClr>
            </a:outerShdw>
          </a:effectLst>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a:t>
            </a:r>
            <a:br>
              <a:rPr lang="en-US" sz="2200" b="1" i="0" u="none">
                <a:solidFill>
                  <a:schemeClr val="dk1"/>
                </a:solidFill>
                <a:latin typeface="Calibri"/>
                <a:ea typeface="Calibri"/>
                <a:cs typeface="Calibri"/>
                <a:sym typeface="Calibri"/>
              </a:rPr>
            </a:br>
            <a:r>
              <a:rPr lang="en-US" sz="2200" b="1" i="0" u="none">
                <a:solidFill>
                  <a:schemeClr val="dk1"/>
                </a:solidFill>
                <a:latin typeface="Calibri"/>
                <a:ea typeface="Calibri"/>
                <a:cs typeface="Calibri"/>
                <a:sym typeface="Calibri"/>
              </a:rPr>
              <a:t>Relacje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2"/>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160" name="Google Shape;160;p22"/>
          <p:cNvSpPr txBox="1"/>
          <p:nvPr/>
        </p:nvSpPr>
        <p:spPr>
          <a:xfrm>
            <a:off x="628850" y="2179625"/>
            <a:ext cx="3579600" cy="4325100"/>
          </a:xfrm>
          <a:prstGeom prst="rect">
            <a:avLst/>
          </a:prstGeom>
          <a:noFill/>
          <a:ln>
            <a:noFill/>
          </a:ln>
        </p:spPr>
        <p:txBody>
          <a:bodyPr spcFirstLastPara="1" wrap="square" lIns="91425" tIns="45700" rIns="91425" bIns="45700" anchor="t" anchorCtr="0">
            <a:noAutofit/>
          </a:bodyPr>
          <a:lstStyle/>
          <a:p>
            <a:pPr marL="57150" lvl="0" indent="-57150" algn="l" rtl="0">
              <a:spcBef>
                <a:spcPts val="720"/>
              </a:spcBef>
              <a:spcAft>
                <a:spcPts val="0"/>
              </a:spcAft>
              <a:buClr>
                <a:schemeClr val="dk1"/>
              </a:buClr>
              <a:buSzPts val="1100"/>
              <a:buFont typeface="Arial"/>
              <a:buNone/>
            </a:pPr>
            <a:r>
              <a:rPr lang="pl-PL" sz="2000" b="1" dirty="0" smtClean="0">
                <a:solidFill>
                  <a:schemeClr val="dk1"/>
                </a:solidFill>
                <a:latin typeface="Calibri"/>
                <a:ea typeface="Calibri"/>
                <a:cs typeface="Calibri"/>
                <a:sym typeface="Calibri"/>
              </a:rPr>
              <a:t>Wizualnie</a:t>
            </a:r>
            <a:endParaRPr sz="2000" b="1" dirty="0">
              <a:solidFill>
                <a:schemeClr val="dk1"/>
              </a:solidFill>
              <a:latin typeface="Calibri"/>
              <a:ea typeface="Calibri"/>
              <a:cs typeface="Calibri"/>
              <a:sym typeface="Calibri"/>
            </a:endParaRPr>
          </a:p>
          <a:p>
            <a:pPr marL="57150" lvl="0" indent="-57150" algn="l" rtl="0">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2:.......................</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4:.......................</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6:.......................</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9:.......................</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13:.....................</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18:.....................</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Clr>
                <a:schemeClr val="dk1"/>
              </a:buClr>
              <a:buSzPts val="1100"/>
              <a:buFont typeface="Arial"/>
              <a:buNone/>
            </a:pPr>
            <a:r>
              <a:rPr lang="en-US" sz="2000" dirty="0" err="1">
                <a:solidFill>
                  <a:schemeClr val="dk1"/>
                </a:solidFill>
                <a:latin typeface="Calibri"/>
                <a:ea typeface="Calibri"/>
                <a:cs typeface="Calibri"/>
                <a:sym typeface="Calibri"/>
              </a:rPr>
              <a:t>wynik</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ogólny</a:t>
            </a:r>
            <a:r>
              <a:rPr lang="en-US" sz="2000" dirty="0">
                <a:solidFill>
                  <a:schemeClr val="dk1"/>
                </a:solidFill>
                <a:latin typeface="Calibri"/>
                <a:ea typeface="Calibri"/>
                <a:cs typeface="Calibri"/>
                <a:sym typeface="Calibri"/>
              </a:rPr>
              <a:t>:............. x2= ……….</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Clr>
                <a:schemeClr val="dk1"/>
              </a:buClr>
              <a:buSzPts val="1100"/>
              <a:buFont typeface="Arial"/>
              <a:buNone/>
            </a:pPr>
            <a:endParaRPr sz="2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i="1" dirty="0">
              <a:solidFill>
                <a:schemeClr val="dk1"/>
              </a:solidFill>
              <a:latin typeface="Calibri"/>
              <a:ea typeface="Calibri"/>
              <a:cs typeface="Calibri"/>
              <a:sym typeface="Calibri"/>
            </a:endParaRPr>
          </a:p>
        </p:txBody>
      </p:sp>
      <p:pic>
        <p:nvPicPr>
          <p:cNvPr id="161" name="Google Shape;161;p22"/>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162" name="Google Shape;162;p22"/>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163" name="Google Shape;163;p22"/>
          <p:cNvSpPr txBox="1"/>
          <p:nvPr/>
        </p:nvSpPr>
        <p:spPr>
          <a:xfrm>
            <a:off x="698500" y="3125787"/>
            <a:ext cx="104427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800"/>
              </a:spcBef>
              <a:spcAft>
                <a:spcPts val="0"/>
              </a:spcAft>
              <a:buNone/>
            </a:pPr>
            <a:endParaRPr sz="1800" b="0" i="0" u="none">
              <a:solidFill>
                <a:schemeClr val="dk1"/>
              </a:solidFill>
              <a:latin typeface="Calibri"/>
              <a:ea typeface="Calibri"/>
              <a:cs typeface="Calibri"/>
              <a:sym typeface="Calibri"/>
            </a:endParaRPr>
          </a:p>
        </p:txBody>
      </p:sp>
      <p:sp>
        <p:nvSpPr>
          <p:cNvPr id="164" name="Google Shape;164;p22"/>
          <p:cNvSpPr txBox="1"/>
          <p:nvPr/>
        </p:nvSpPr>
        <p:spPr>
          <a:xfrm>
            <a:off x="4210250" y="2179625"/>
            <a:ext cx="3579600" cy="3732900"/>
          </a:xfrm>
          <a:prstGeom prst="rect">
            <a:avLst/>
          </a:prstGeom>
          <a:noFill/>
          <a:ln>
            <a:noFill/>
          </a:ln>
        </p:spPr>
        <p:txBody>
          <a:bodyPr spcFirstLastPara="1" wrap="square" lIns="91425" tIns="45700" rIns="91425" bIns="45700" anchor="t" anchorCtr="0">
            <a:noAutofit/>
          </a:bodyPr>
          <a:lstStyle/>
          <a:p>
            <a:pPr marL="57150" lvl="0" indent="-57150" algn="l" rtl="0">
              <a:spcBef>
                <a:spcPts val="720"/>
              </a:spcBef>
              <a:spcAft>
                <a:spcPts val="0"/>
              </a:spcAft>
              <a:buSzPts val="1100"/>
              <a:buNone/>
            </a:pPr>
            <a:r>
              <a:rPr lang="pl-PL" sz="2000" b="1" dirty="0" smtClean="0">
                <a:solidFill>
                  <a:schemeClr val="dk1"/>
                </a:solidFill>
                <a:latin typeface="Calibri"/>
                <a:ea typeface="Calibri"/>
                <a:cs typeface="Calibri"/>
                <a:sym typeface="Calibri"/>
              </a:rPr>
              <a:t>Głosowo</a:t>
            </a:r>
            <a:endParaRPr sz="2000" b="1"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3:.......................</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7:.......................</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10:.....................</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11:.....................</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15:.....................</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17:.....................</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err="1">
                <a:solidFill>
                  <a:schemeClr val="dk1"/>
                </a:solidFill>
                <a:latin typeface="Calibri"/>
                <a:ea typeface="Calibri"/>
                <a:cs typeface="Calibri"/>
                <a:sym typeface="Calibri"/>
              </a:rPr>
              <a:t>wynik</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ogólny</a:t>
            </a:r>
            <a:r>
              <a:rPr lang="en-US" sz="2000" dirty="0">
                <a:solidFill>
                  <a:schemeClr val="dk1"/>
                </a:solidFill>
                <a:latin typeface="Calibri"/>
                <a:ea typeface="Calibri"/>
                <a:cs typeface="Calibri"/>
                <a:sym typeface="Calibri"/>
              </a:rPr>
              <a:t>:............ x2= …………</a:t>
            </a:r>
            <a:endParaRPr sz="2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i="1" dirty="0">
              <a:solidFill>
                <a:schemeClr val="dk1"/>
              </a:solidFill>
              <a:latin typeface="Calibri"/>
              <a:ea typeface="Calibri"/>
              <a:cs typeface="Calibri"/>
              <a:sym typeface="Calibri"/>
            </a:endParaRPr>
          </a:p>
        </p:txBody>
      </p:sp>
      <p:sp>
        <p:nvSpPr>
          <p:cNvPr id="165" name="Google Shape;165;p22"/>
          <p:cNvSpPr txBox="1"/>
          <p:nvPr/>
        </p:nvSpPr>
        <p:spPr>
          <a:xfrm>
            <a:off x="8051425" y="2179625"/>
            <a:ext cx="3579600" cy="4325100"/>
          </a:xfrm>
          <a:prstGeom prst="rect">
            <a:avLst/>
          </a:prstGeom>
          <a:noFill/>
          <a:ln>
            <a:noFill/>
          </a:ln>
        </p:spPr>
        <p:txBody>
          <a:bodyPr spcFirstLastPara="1" wrap="square" lIns="91425" tIns="45700" rIns="91425" bIns="45700" anchor="t" anchorCtr="0">
            <a:noAutofit/>
          </a:bodyPr>
          <a:lstStyle/>
          <a:p>
            <a:pPr marL="0" lvl="0" indent="0" algn="l" rtl="0">
              <a:spcBef>
                <a:spcPts val="720"/>
              </a:spcBef>
              <a:spcAft>
                <a:spcPts val="0"/>
              </a:spcAft>
              <a:buSzPts val="1100"/>
              <a:buNone/>
            </a:pPr>
            <a:r>
              <a:rPr lang="pl-PL" sz="2000" b="1" dirty="0" smtClean="0">
                <a:solidFill>
                  <a:schemeClr val="dk1"/>
                </a:solidFill>
                <a:latin typeface="Calibri"/>
                <a:ea typeface="Calibri"/>
                <a:cs typeface="Calibri"/>
                <a:sym typeface="Calibri"/>
              </a:rPr>
              <a:t>Kinestetycznie</a:t>
            </a:r>
            <a:endParaRPr sz="2000" b="1"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1:.......................</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5:.......................</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8:.......................</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12:.....................</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14:.....................</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16:.....................</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err="1">
                <a:solidFill>
                  <a:schemeClr val="dk1"/>
                </a:solidFill>
                <a:latin typeface="Calibri"/>
                <a:ea typeface="Calibri"/>
                <a:cs typeface="Calibri"/>
                <a:sym typeface="Calibri"/>
              </a:rPr>
              <a:t>wynik</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ogólny</a:t>
            </a:r>
            <a:r>
              <a:rPr lang="en-US" sz="2000" dirty="0">
                <a:solidFill>
                  <a:schemeClr val="dk1"/>
                </a:solidFill>
                <a:latin typeface="Calibri"/>
                <a:ea typeface="Calibri"/>
                <a:cs typeface="Calibri"/>
                <a:sym typeface="Calibri"/>
              </a:rPr>
              <a:t>:.............. x2= ………</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endParaRPr sz="2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i="1" dirty="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6"/>
          <p:cNvPicPr preferRelativeResize="0"/>
          <p:nvPr/>
        </p:nvPicPr>
        <p:blipFill rotWithShape="1">
          <a:blip r:embed="rId3">
            <a:alphaModFix/>
          </a:blip>
          <a:srcRect/>
          <a:stretch/>
        </p:blipFill>
        <p:spPr>
          <a:xfrm>
            <a:off x="9674225" y="6138862"/>
            <a:ext cx="2517775" cy="719137"/>
          </a:xfrm>
          <a:prstGeom prst="rect">
            <a:avLst/>
          </a:prstGeom>
          <a:noFill/>
          <a:ln>
            <a:noFill/>
          </a:ln>
        </p:spPr>
      </p:pic>
      <p:pic>
        <p:nvPicPr>
          <p:cNvPr id="199" name="Google Shape;199;p26"/>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00" name="Google Shape;200;p26"/>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relacje</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Moduł - </a:t>
            </a:r>
            <a:r>
              <a:rPr lang="en-US" sz="2200" b="1" dirty="0">
                <a:solidFill>
                  <a:schemeClr val="dk1"/>
                </a:solidFill>
                <a:latin typeface="Calibri"/>
                <a:ea typeface="Calibri"/>
                <a:cs typeface="Calibri"/>
                <a:sym typeface="Calibri"/>
              </a:rPr>
              <a:t>Preferencje w zakresie uczenia się</a:t>
            </a:r>
            <a:endParaRPr dirty="0"/>
          </a:p>
          <a:p>
            <a:pPr marL="0" marR="0" lvl="0" indent="0" algn="l" rtl="0">
              <a:lnSpc>
                <a:spcPct val="100000"/>
              </a:lnSpc>
              <a:spcBef>
                <a:spcPts val="0"/>
              </a:spcBef>
              <a:spcAft>
                <a:spcPts val="0"/>
              </a:spcAft>
              <a:buNone/>
            </a:pPr>
            <a:endParaRPr sz="2200" b="1" i="0" u="none" dirty="0">
              <a:solidFill>
                <a:schemeClr val="dk1"/>
              </a:solidFill>
              <a:latin typeface="Calibri"/>
              <a:ea typeface="Calibri"/>
              <a:cs typeface="Calibri"/>
              <a:sym typeface="Calibri"/>
            </a:endParaRPr>
          </a:p>
        </p:txBody>
      </p:sp>
      <p:graphicFrame>
        <p:nvGraphicFramePr>
          <p:cNvPr id="4" name="Chart 3">
            <a:extLst>
              <a:ext uri="{FF2B5EF4-FFF2-40B4-BE49-F238E27FC236}">
                <a16:creationId xmlns="" xmlns:a16="http://schemas.microsoft.com/office/drawing/2014/main" id="{EECD97BA-0587-4C29-AC9D-7898F9DBE81F}"/>
              </a:ext>
            </a:extLst>
          </p:cNvPr>
          <p:cNvGraphicFramePr/>
          <p:nvPr>
            <p:extLst>
              <p:ext uri="{D42A27DB-BD31-4B8C-83A1-F6EECF244321}">
                <p14:modId xmlns:p14="http://schemas.microsoft.com/office/powerpoint/2010/main" val="3211262740"/>
              </p:ext>
            </p:extLst>
          </p:nvPr>
        </p:nvGraphicFramePr>
        <p:xfrm>
          <a:off x="3135745" y="1801091"/>
          <a:ext cx="5920509" cy="4411133"/>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 xmlns:a16="http://schemas.microsoft.com/office/drawing/2014/main" id="{7087D01A-19F6-4D3C-A720-3AEBAA393541}"/>
              </a:ext>
            </a:extLst>
          </p:cNvPr>
          <p:cNvSpPr txBox="1"/>
          <p:nvPr/>
        </p:nvSpPr>
        <p:spPr>
          <a:xfrm>
            <a:off x="4424218" y="2900218"/>
            <a:ext cx="1579418" cy="400110"/>
          </a:xfrm>
          <a:prstGeom prst="rect">
            <a:avLst/>
          </a:prstGeom>
          <a:noFill/>
        </p:spPr>
        <p:txBody>
          <a:bodyPr wrap="square" rtlCol="0">
            <a:spAutoFit/>
          </a:bodyPr>
          <a:lstStyle/>
          <a:p>
            <a:pPr algn="ctr"/>
            <a:r>
              <a:rPr lang="en-GB" sz="2000" b="1" dirty="0">
                <a:solidFill>
                  <a:schemeClr val="bg1"/>
                </a:solidFill>
                <a:latin typeface="Calibri" panose="020F0502020204030204" pitchFamily="34" charset="0"/>
                <a:cs typeface="Calibri" panose="020F0502020204030204" pitchFamily="34" charset="0"/>
              </a:rPr>
              <a:t>Wizualnie</a:t>
            </a:r>
          </a:p>
        </p:txBody>
      </p:sp>
      <p:sp>
        <p:nvSpPr>
          <p:cNvPr id="11" name="TextBox 10">
            <a:extLst>
              <a:ext uri="{FF2B5EF4-FFF2-40B4-BE49-F238E27FC236}">
                <a16:creationId xmlns="" xmlns:a16="http://schemas.microsoft.com/office/drawing/2014/main" id="{D0A79BCC-174F-4CA8-8E5E-722584C12FD8}"/>
              </a:ext>
            </a:extLst>
          </p:cNvPr>
          <p:cNvSpPr txBox="1"/>
          <p:nvPr/>
        </p:nvSpPr>
        <p:spPr>
          <a:xfrm>
            <a:off x="6095999" y="2900217"/>
            <a:ext cx="1579418" cy="400110"/>
          </a:xfrm>
          <a:prstGeom prst="rect">
            <a:avLst/>
          </a:prstGeom>
          <a:noFill/>
        </p:spPr>
        <p:txBody>
          <a:bodyPr wrap="square" rtlCol="0">
            <a:spAutoFit/>
          </a:bodyPr>
          <a:lstStyle/>
          <a:p>
            <a:pPr lvl="1" algn="ctr"/>
            <a:r>
              <a:rPr lang="en-GB" sz="2000" b="1" dirty="0" err="1" smtClean="0">
                <a:solidFill>
                  <a:schemeClr val="bg1"/>
                </a:solidFill>
                <a:latin typeface="Calibri" panose="020F0502020204030204" pitchFamily="34" charset="0"/>
                <a:cs typeface="Calibri" panose="020F0502020204030204" pitchFamily="34" charset="0"/>
              </a:rPr>
              <a:t>Słuchow</a:t>
            </a:r>
            <a:r>
              <a:rPr lang="pl-PL" sz="2000" b="1" dirty="0" smtClean="0">
                <a:solidFill>
                  <a:schemeClr val="bg1"/>
                </a:solidFill>
                <a:latin typeface="Calibri" panose="020F0502020204030204" pitchFamily="34" charset="0"/>
                <a:cs typeface="Calibri" panose="020F0502020204030204" pitchFamily="34" charset="0"/>
              </a:rPr>
              <a:t>o</a:t>
            </a:r>
            <a:endParaRPr lang="en-GB" sz="2000" b="1" dirty="0">
              <a:solidFill>
                <a:schemeClr val="bg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 xmlns:a16="http://schemas.microsoft.com/office/drawing/2014/main" id="{508E5D75-3E88-41C9-8134-4731CFA6FCF8}"/>
              </a:ext>
            </a:extLst>
          </p:cNvPr>
          <p:cNvSpPr txBox="1"/>
          <p:nvPr/>
        </p:nvSpPr>
        <p:spPr>
          <a:xfrm>
            <a:off x="5306290" y="4881417"/>
            <a:ext cx="1755692" cy="400110"/>
          </a:xfrm>
          <a:prstGeom prst="rect">
            <a:avLst/>
          </a:prstGeom>
          <a:noFill/>
        </p:spPr>
        <p:txBody>
          <a:bodyPr wrap="square" rtlCol="0">
            <a:spAutoFit/>
          </a:bodyPr>
          <a:lstStyle/>
          <a:p>
            <a:pPr algn="ctr"/>
            <a:r>
              <a:rPr lang="en-GB" sz="2000" b="1" dirty="0" err="1" smtClean="0">
                <a:solidFill>
                  <a:schemeClr val="bg1"/>
                </a:solidFill>
                <a:latin typeface="Calibri" panose="020F0502020204030204" pitchFamily="34" charset="0"/>
                <a:cs typeface="Calibri" panose="020F0502020204030204" pitchFamily="34" charset="0"/>
              </a:rPr>
              <a:t>Kineste</a:t>
            </a:r>
            <a:r>
              <a:rPr lang="pl-PL" sz="2000" b="1" dirty="0" smtClean="0">
                <a:solidFill>
                  <a:schemeClr val="bg1"/>
                </a:solidFill>
                <a:latin typeface="Calibri" panose="020F0502020204030204" pitchFamily="34" charset="0"/>
                <a:cs typeface="Calibri" panose="020F0502020204030204" pitchFamily="34" charset="0"/>
              </a:rPr>
              <a:t>tycznie</a:t>
            </a:r>
            <a:endParaRPr lang="en-GB" sz="2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205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3"/>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171" name="Google Shape;171;p23"/>
          <p:cNvSpPr txBox="1"/>
          <p:nvPr/>
        </p:nvSpPr>
        <p:spPr>
          <a:xfrm>
            <a:off x="698500" y="1951037"/>
            <a:ext cx="109950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b="0" i="1" u="none">
                <a:solidFill>
                  <a:schemeClr val="dk1"/>
                </a:solidFill>
                <a:latin typeface="Calibri"/>
                <a:ea typeface="Calibri"/>
                <a:cs typeface="Calibri"/>
                <a:sym typeface="Calibri"/>
              </a:rPr>
              <a:t>"Myślę, że najlepiej byłoby, gdybym znalazł anglojęzycznego przyjaciela. Kiedy z kimś rozmawiasz, uczysz się więcej. W ten sposób chyba się uczę".</a:t>
            </a:r>
            <a:endParaRPr/>
          </a:p>
          <a:p>
            <a:pPr marL="0" marR="0" lvl="0" indent="0" algn="l" rtl="0">
              <a:lnSpc>
                <a:spcPct val="100000"/>
              </a:lnSpc>
              <a:spcBef>
                <a:spcPts val="0"/>
              </a:spcBef>
              <a:spcAft>
                <a:spcPts val="0"/>
              </a:spcAft>
              <a:buNone/>
            </a:pPr>
            <a:endParaRPr sz="2000" b="0" i="1" u="none">
              <a:solidFill>
                <a:schemeClr val="dk1"/>
              </a:solidFill>
              <a:latin typeface="Calibri"/>
              <a:ea typeface="Calibri"/>
              <a:cs typeface="Calibri"/>
              <a:sym typeface="Calibri"/>
            </a:endParaRPr>
          </a:p>
        </p:txBody>
      </p:sp>
      <p:pic>
        <p:nvPicPr>
          <p:cNvPr id="172" name="Google Shape;172;p23"/>
          <p:cNvPicPr preferRelativeResize="0"/>
          <p:nvPr/>
        </p:nvPicPr>
        <p:blipFill rotWithShape="1">
          <a:blip r:embed="rId4">
            <a:alphaModFix/>
          </a:blip>
          <a:srcRect t="17905" b="17963"/>
          <a:stretch/>
        </p:blipFill>
        <p:spPr>
          <a:xfrm>
            <a:off x="0" y="-12700"/>
            <a:ext cx="5754686" cy="1403350"/>
          </a:xfrm>
          <a:prstGeom prst="rect">
            <a:avLst/>
          </a:prstGeom>
          <a:noFill/>
          <a:ln>
            <a:noFill/>
          </a:ln>
        </p:spPr>
      </p:pic>
      <p:sp>
        <p:nvSpPr>
          <p:cNvPr id="173" name="Google Shape;173;p23"/>
          <p:cNvSpPr txBox="1"/>
          <p:nvPr/>
        </p:nvSpPr>
        <p:spPr>
          <a:xfrm>
            <a:off x="5695950" y="-14287"/>
            <a:ext cx="6495900" cy="1406400"/>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174" name="Google Shape;174;p23"/>
          <p:cNvSpPr txBox="1"/>
          <p:nvPr/>
        </p:nvSpPr>
        <p:spPr>
          <a:xfrm>
            <a:off x="698500" y="2897187"/>
            <a:ext cx="104427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Co ten uczący się myśli o tym, jak inni ludzie mogą pomóc im w nauce języka angielskiego?</a:t>
            </a:r>
            <a:endParaRPr/>
          </a:p>
          <a:p>
            <a:pPr marL="0" marR="0" lvl="0" indent="0" algn="l" rtl="0">
              <a:lnSpc>
                <a:spcPct val="100000"/>
              </a:lnSpc>
              <a:spcBef>
                <a:spcPts val="800"/>
              </a:spcBef>
              <a:spcAft>
                <a:spcPts val="0"/>
              </a:spcAft>
              <a:buNone/>
            </a:pPr>
            <a:endParaRPr sz="1800" b="0" i="0" u="none">
              <a:solidFill>
                <a:schemeClr val="dk1"/>
              </a:solidFill>
              <a:latin typeface="Calibri"/>
              <a:ea typeface="Calibri"/>
              <a:cs typeface="Calibri"/>
              <a:sym typeface="Calibri"/>
            </a:endParaRPr>
          </a:p>
        </p:txBody>
      </p:sp>
      <p:sp>
        <p:nvSpPr>
          <p:cNvPr id="4" name="Rectangle 3">
            <a:extLst>
              <a:ext uri="{FF2B5EF4-FFF2-40B4-BE49-F238E27FC236}">
                <a16:creationId xmlns="" xmlns:a16="http://schemas.microsoft.com/office/drawing/2014/main" id="{848044C5-DD56-4878-BA3C-47997684A0A4}"/>
              </a:ext>
            </a:extLst>
          </p:cNvPr>
          <p:cNvSpPr/>
          <p:nvPr/>
        </p:nvSpPr>
        <p:spPr>
          <a:xfrm>
            <a:off x="555546" y="6498430"/>
            <a:ext cx="3023585" cy="307777"/>
          </a:xfrm>
          <a:prstGeom prst="rect">
            <a:avLst/>
          </a:prstGeom>
        </p:spPr>
        <p:txBody>
          <a:bodyPr wrap="none">
            <a:spAutoFit/>
          </a:bodyPr>
          <a:lstStyle/>
          <a:p>
            <a:pPr lvl="0"/>
            <a:r>
              <a:rPr lang="en-GB" dirty="0"/>
              <a:t>Zdjęcie </a:t>
            </a:r>
            <a:r>
              <a:rPr lang="en-GB" dirty="0">
                <a:hlinkClick r:id="rId5"/>
              </a:rPr>
              <a:t>Alexisa Browna</a:t>
            </a:r>
            <a:r>
              <a:rPr lang="en-GB" dirty="0"/>
              <a:t> na </a:t>
            </a:r>
            <a:r>
              <a:rPr lang="en-GB" dirty="0" err="1">
                <a:hlinkClick r:id="rId6"/>
              </a:rPr>
              <a:t>"Unsplash".</a:t>
            </a:r>
            <a:endParaRPr lang="de-CH" dirty="0"/>
          </a:p>
        </p:txBody>
      </p:sp>
      <p:pic>
        <p:nvPicPr>
          <p:cNvPr id="8" name="Picture 2" descr="Two people standing in front of a building&#10;&#10;Description automatically generated">
            <a:extLst>
              <a:ext uri="{FF2B5EF4-FFF2-40B4-BE49-F238E27FC236}">
                <a16:creationId xmlns:a16="http://schemas.microsoft.com/office/drawing/2014/main" xmlns="" id="{F859932C-E964-4900-846C-36DB4A276A9E}"/>
              </a:ext>
            </a:extLst>
          </p:cNvPr>
          <p:cNvPicPr>
            <a:picLocks noChangeAspect="1"/>
          </p:cNvPicPr>
          <p:nvPr/>
        </p:nvPicPr>
        <p:blipFill>
          <a:blip r:embed="rId7"/>
          <a:stretch>
            <a:fillRect/>
          </a:stretch>
        </p:blipFill>
        <p:spPr>
          <a:xfrm>
            <a:off x="3835002" y="3476694"/>
            <a:ext cx="4521995" cy="301466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4"/>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180" name="Google Shape;180;p24"/>
          <p:cNvSpPr txBox="1"/>
          <p:nvPr/>
        </p:nvSpPr>
        <p:spPr>
          <a:xfrm>
            <a:off x="698500" y="1951037"/>
            <a:ext cx="10995025" cy="7191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b="0" i="1" u="none">
                <a:solidFill>
                  <a:schemeClr val="dk1"/>
                </a:solidFill>
                <a:latin typeface="Calibri"/>
                <a:ea typeface="Calibri"/>
                <a:cs typeface="Calibri"/>
                <a:sym typeface="Calibri"/>
              </a:rPr>
              <a:t>"Nie jestem tak zmotywowany latem, kiedy jest gorąco. Jestem bardziej produktywny zimą, kiedy pogoda na zewnątrz jest zła. To jest czas, w którym uczę się najlepiej."</a:t>
            </a:r>
            <a:endParaRPr/>
          </a:p>
          <a:p>
            <a:pPr marL="0" marR="0" lvl="0" indent="0" algn="l" rtl="0">
              <a:lnSpc>
                <a:spcPct val="100000"/>
              </a:lnSpc>
              <a:spcBef>
                <a:spcPts val="0"/>
              </a:spcBef>
              <a:spcAft>
                <a:spcPts val="0"/>
              </a:spcAft>
              <a:buNone/>
            </a:pPr>
            <a:endParaRPr sz="2000" b="0" i="1" u="none">
              <a:solidFill>
                <a:schemeClr val="dk1"/>
              </a:solidFill>
              <a:latin typeface="Calibri"/>
              <a:ea typeface="Calibri"/>
              <a:cs typeface="Calibri"/>
              <a:sym typeface="Calibri"/>
            </a:endParaRPr>
          </a:p>
        </p:txBody>
      </p:sp>
      <p:pic>
        <p:nvPicPr>
          <p:cNvPr id="181" name="Google Shape;181;p24"/>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182" name="Google Shape;182;p24"/>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183" name="Google Shape;183;p24"/>
          <p:cNvSpPr txBox="1"/>
          <p:nvPr/>
        </p:nvSpPr>
        <p:spPr>
          <a:xfrm>
            <a:off x="698500" y="2892425"/>
            <a:ext cx="10995025" cy="1173162"/>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de-CH" sz="1800" b="0" i="0" u="none" dirty="0">
                <a:solidFill>
                  <a:schemeClr val="dk1"/>
                </a:solidFill>
                <a:latin typeface="Calibri"/>
                <a:ea typeface="Calibri"/>
                <a:cs typeface="Calibri"/>
                <a:sym typeface="Calibri"/>
              </a:rPr>
              <a:t>Co to mówi o tym, jak bardzo uczeń jest świadomy swoich preferencji w nauce?</a:t>
            </a:r>
            <a:endParaRPr dirty="0"/>
          </a:p>
          <a:p>
            <a:pPr marL="0" marR="0" lvl="0" indent="0" algn="l" rtl="0">
              <a:lnSpc>
                <a:spcPct val="100000"/>
              </a:lnSpc>
              <a:spcBef>
                <a:spcPts val="800"/>
              </a:spcBef>
              <a:spcAft>
                <a:spcPts val="0"/>
              </a:spcAft>
              <a:buNone/>
            </a:pPr>
            <a:endParaRPr sz="1800" b="0" i="0" u="none" dirty="0">
              <a:solidFill>
                <a:schemeClr val="dk1"/>
              </a:solidFill>
              <a:latin typeface="Calibri"/>
              <a:ea typeface="Calibri"/>
              <a:cs typeface="Calibri"/>
              <a:sym typeface="Calibri"/>
            </a:endParaRPr>
          </a:p>
        </p:txBody>
      </p:sp>
      <p:sp>
        <p:nvSpPr>
          <p:cNvPr id="4" name="Rectangle 3">
            <a:extLst>
              <a:ext uri="{FF2B5EF4-FFF2-40B4-BE49-F238E27FC236}">
                <a16:creationId xmlns="" xmlns:a16="http://schemas.microsoft.com/office/drawing/2014/main" id="{64C35C50-4DBC-43DE-A6F9-7FEAB2F1E427}"/>
              </a:ext>
            </a:extLst>
          </p:cNvPr>
          <p:cNvSpPr/>
          <p:nvPr/>
        </p:nvSpPr>
        <p:spPr>
          <a:xfrm>
            <a:off x="698499" y="6467368"/>
            <a:ext cx="2890535" cy="307777"/>
          </a:xfrm>
          <a:prstGeom prst="rect">
            <a:avLst/>
          </a:prstGeom>
        </p:spPr>
        <p:txBody>
          <a:bodyPr wrap="none">
            <a:spAutoFit/>
          </a:bodyPr>
          <a:lstStyle/>
          <a:p>
            <a:r>
              <a:rPr lang="en-GB" dirty="0">
                <a:solidFill>
                  <a:srgbClr val="111111"/>
                </a:solidFill>
                <a:latin typeface="-apple-system"/>
              </a:rPr>
              <a:t>Zdjęcie </a:t>
            </a:r>
            <a:r>
              <a:rPr lang="en-GB" dirty="0">
                <a:solidFill>
                  <a:srgbClr val="999999"/>
                </a:solidFill>
                <a:latin typeface="-apple-system"/>
                <a:hlinkClick r:id="rId5"/>
              </a:rPr>
              <a:t>Nicka </a:t>
            </a:r>
            <a:r>
              <a:rPr lang="en-GB" dirty="0" err="1">
                <a:solidFill>
                  <a:srgbClr val="999999"/>
                </a:solidFill>
                <a:latin typeface="-apple-system"/>
                <a:hlinkClick r:id="rId5"/>
              </a:rPr>
              <a:t>Karvounisa</a:t>
            </a:r>
            <a:r>
              <a:rPr lang="en-GB" dirty="0">
                <a:solidFill>
                  <a:srgbClr val="111111"/>
                </a:solidFill>
                <a:latin typeface="-apple-system"/>
              </a:rPr>
              <a:t> na zdjęciu </a:t>
            </a:r>
            <a:r>
              <a:rPr lang="en-GB" dirty="0" err="1">
                <a:solidFill>
                  <a:srgbClr val="999999"/>
                </a:solidFill>
                <a:latin typeface="-apple-system"/>
                <a:hlinkClick r:id="rId6"/>
              </a:rPr>
              <a:t>"Unsplash".</a:t>
            </a:r>
            <a:endParaRPr lang="en-GB" dirty="0"/>
          </a:p>
        </p:txBody>
      </p:sp>
      <p:pic>
        <p:nvPicPr>
          <p:cNvPr id="8" name="Picture 2" descr="A group of people on a beach&#10;&#10;Description automatically generated">
            <a:extLst>
              <a:ext uri="{FF2B5EF4-FFF2-40B4-BE49-F238E27FC236}">
                <a16:creationId xmlns:a16="http://schemas.microsoft.com/office/drawing/2014/main" xmlns="" id="{5E7A5105-5734-46C6-88AB-93ED8EAB3919}"/>
              </a:ext>
            </a:extLst>
          </p:cNvPr>
          <p:cNvPicPr>
            <a:picLocks noChangeAspect="1"/>
          </p:cNvPicPr>
          <p:nvPr/>
        </p:nvPicPr>
        <p:blipFill>
          <a:blip r:embed="rId7"/>
          <a:stretch>
            <a:fillRect/>
          </a:stretch>
        </p:blipFill>
        <p:spPr>
          <a:xfrm>
            <a:off x="3876293" y="3405184"/>
            <a:ext cx="4639438" cy="309324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5"/>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189" name="Google Shape;189;p25"/>
          <p:cNvSpPr txBox="1"/>
          <p:nvPr/>
        </p:nvSpPr>
        <p:spPr>
          <a:xfrm>
            <a:off x="698500" y="1951037"/>
            <a:ext cx="10995025" cy="22233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b="0" i="1" u="none" dirty="0">
                <a:solidFill>
                  <a:schemeClr val="dk1"/>
                </a:solidFill>
                <a:latin typeface="Calibri"/>
                <a:ea typeface="Calibri"/>
                <a:cs typeface="Calibri"/>
                <a:sym typeface="Calibri"/>
              </a:rPr>
              <a:t>"</a:t>
            </a:r>
            <a:r>
              <a:rPr lang="en-US" sz="2000" b="0" i="1" u="none" dirty="0" err="1">
                <a:solidFill>
                  <a:schemeClr val="dk1"/>
                </a:solidFill>
                <a:latin typeface="Calibri"/>
                <a:ea typeface="Calibri"/>
                <a:cs typeface="Calibri"/>
                <a:sym typeface="Calibri"/>
              </a:rPr>
              <a:t>Zawsze</a:t>
            </a:r>
            <a:r>
              <a:rPr lang="en-US" sz="2000" b="0" i="1" u="none" dirty="0">
                <a:solidFill>
                  <a:schemeClr val="dk1"/>
                </a:solidFill>
                <a:latin typeface="Calibri"/>
                <a:ea typeface="Calibri"/>
                <a:cs typeface="Calibri"/>
                <a:sym typeface="Calibri"/>
              </a:rPr>
              <a:t> </a:t>
            </a:r>
            <a:r>
              <a:rPr lang="en-US" sz="2000" b="0" i="1" u="none" dirty="0" err="1">
                <a:solidFill>
                  <a:schemeClr val="dk1"/>
                </a:solidFill>
                <a:latin typeface="Calibri"/>
                <a:ea typeface="Calibri"/>
                <a:cs typeface="Calibri"/>
                <a:sym typeface="Calibri"/>
              </a:rPr>
              <a:t>będę</a:t>
            </a:r>
            <a:r>
              <a:rPr lang="en-US" sz="2000" b="0" i="1" u="none" dirty="0">
                <a:solidFill>
                  <a:schemeClr val="dk1"/>
                </a:solidFill>
                <a:latin typeface="Calibri"/>
                <a:ea typeface="Calibri"/>
                <a:cs typeface="Calibri"/>
                <a:sym typeface="Calibri"/>
              </a:rPr>
              <a:t> </a:t>
            </a:r>
            <a:r>
              <a:rPr lang="pl-PL" sz="2000" i="1" dirty="0" smtClean="0">
                <a:solidFill>
                  <a:schemeClr val="dk1"/>
                </a:solidFill>
                <a:latin typeface="Calibri"/>
                <a:ea typeface="Calibri"/>
                <a:cs typeface="Calibri"/>
                <a:sym typeface="Calibri"/>
              </a:rPr>
              <a:t>słaby</a:t>
            </a:r>
            <a:r>
              <a:rPr lang="en-US" sz="2000" b="0" i="1" u="none" dirty="0" smtClean="0">
                <a:solidFill>
                  <a:schemeClr val="dk1"/>
                </a:solidFill>
                <a:latin typeface="Calibri"/>
                <a:ea typeface="Calibri"/>
                <a:cs typeface="Calibri"/>
                <a:sym typeface="Calibri"/>
              </a:rPr>
              <a:t> </a:t>
            </a:r>
            <a:r>
              <a:rPr lang="en-US" sz="2000" b="0" i="1" u="none" dirty="0">
                <a:solidFill>
                  <a:schemeClr val="dk1"/>
                </a:solidFill>
                <a:latin typeface="Calibri"/>
                <a:ea typeface="Calibri"/>
                <a:cs typeface="Calibri"/>
                <a:sym typeface="Calibri"/>
              </a:rPr>
              <a:t>w </a:t>
            </a:r>
            <a:r>
              <a:rPr lang="en-US" sz="2000" b="0" i="1" u="none" dirty="0" err="1">
                <a:solidFill>
                  <a:schemeClr val="dk1"/>
                </a:solidFill>
                <a:latin typeface="Calibri"/>
                <a:ea typeface="Calibri"/>
                <a:cs typeface="Calibri"/>
                <a:sym typeface="Calibri"/>
              </a:rPr>
              <a:t>gramatyce</a:t>
            </a:r>
            <a:r>
              <a:rPr lang="en-US" sz="2000" b="0" i="1" u="none" dirty="0">
                <a:solidFill>
                  <a:schemeClr val="dk1"/>
                </a:solidFill>
                <a:latin typeface="Calibri"/>
                <a:ea typeface="Calibri"/>
                <a:cs typeface="Calibri"/>
                <a:sym typeface="Calibri"/>
              </a:rPr>
              <a:t>. </a:t>
            </a:r>
            <a:r>
              <a:rPr lang="en-US" sz="2000" b="0" i="1" u="none" dirty="0" err="1">
                <a:solidFill>
                  <a:schemeClr val="dk1"/>
                </a:solidFill>
                <a:latin typeface="Calibri"/>
                <a:ea typeface="Calibri"/>
                <a:cs typeface="Calibri"/>
                <a:sym typeface="Calibri"/>
              </a:rPr>
              <a:t>Niektórzy</a:t>
            </a:r>
            <a:r>
              <a:rPr lang="en-US" sz="2000" b="0" i="1" u="none" dirty="0">
                <a:solidFill>
                  <a:schemeClr val="dk1"/>
                </a:solidFill>
                <a:latin typeface="Calibri"/>
                <a:ea typeface="Calibri"/>
                <a:cs typeface="Calibri"/>
                <a:sym typeface="Calibri"/>
              </a:rPr>
              <a:t> </a:t>
            </a:r>
            <a:r>
              <a:rPr lang="en-US" sz="2000" b="0" i="1" u="none" dirty="0" err="1">
                <a:solidFill>
                  <a:schemeClr val="dk1"/>
                </a:solidFill>
                <a:latin typeface="Calibri"/>
                <a:ea typeface="Calibri"/>
                <a:cs typeface="Calibri"/>
                <a:sym typeface="Calibri"/>
              </a:rPr>
              <a:t>ludzie</a:t>
            </a:r>
            <a:r>
              <a:rPr lang="en-US" sz="2000" b="0" i="1" u="none" dirty="0">
                <a:solidFill>
                  <a:schemeClr val="dk1"/>
                </a:solidFill>
                <a:latin typeface="Calibri"/>
                <a:ea typeface="Calibri"/>
                <a:cs typeface="Calibri"/>
                <a:sym typeface="Calibri"/>
              </a:rPr>
              <a:t> </a:t>
            </a:r>
            <a:r>
              <a:rPr lang="en-US" sz="2000" b="0" i="1" u="none" dirty="0" err="1">
                <a:solidFill>
                  <a:schemeClr val="dk1"/>
                </a:solidFill>
                <a:latin typeface="Calibri"/>
                <a:ea typeface="Calibri"/>
                <a:cs typeface="Calibri"/>
                <a:sym typeface="Calibri"/>
              </a:rPr>
              <a:t>są</a:t>
            </a:r>
            <a:r>
              <a:rPr lang="en-US" sz="2000" b="0" i="1" u="none" dirty="0">
                <a:solidFill>
                  <a:schemeClr val="dk1"/>
                </a:solidFill>
                <a:latin typeface="Calibri"/>
                <a:ea typeface="Calibri"/>
                <a:cs typeface="Calibri"/>
                <a:sym typeface="Calibri"/>
              </a:rPr>
              <a:t> </a:t>
            </a:r>
            <a:r>
              <a:rPr lang="en-US" sz="2000" b="0" i="1" u="none" dirty="0" err="1">
                <a:solidFill>
                  <a:schemeClr val="dk1"/>
                </a:solidFill>
                <a:latin typeface="Calibri"/>
                <a:ea typeface="Calibri"/>
                <a:cs typeface="Calibri"/>
                <a:sym typeface="Calibri"/>
              </a:rPr>
              <a:t>po</a:t>
            </a:r>
            <a:r>
              <a:rPr lang="en-US" sz="2000" b="0" i="1" u="none" dirty="0">
                <a:solidFill>
                  <a:schemeClr val="dk1"/>
                </a:solidFill>
                <a:latin typeface="Calibri"/>
                <a:ea typeface="Calibri"/>
                <a:cs typeface="Calibri"/>
                <a:sym typeface="Calibri"/>
              </a:rPr>
              <a:t> </a:t>
            </a:r>
            <a:r>
              <a:rPr lang="en-US" sz="2000" b="0" i="1" u="none" dirty="0" err="1">
                <a:solidFill>
                  <a:schemeClr val="dk1"/>
                </a:solidFill>
                <a:latin typeface="Calibri"/>
                <a:ea typeface="Calibri"/>
                <a:cs typeface="Calibri"/>
                <a:sym typeface="Calibri"/>
              </a:rPr>
              <a:t>prostu</a:t>
            </a:r>
            <a:r>
              <a:rPr lang="en-US" sz="2000" b="0" i="1" u="none" dirty="0">
                <a:solidFill>
                  <a:schemeClr val="dk1"/>
                </a:solidFill>
                <a:latin typeface="Calibri"/>
                <a:ea typeface="Calibri"/>
                <a:cs typeface="Calibri"/>
                <a:sym typeface="Calibri"/>
              </a:rPr>
              <a:t> </a:t>
            </a:r>
            <a:r>
              <a:rPr lang="en-US" sz="2000" b="0" i="1" u="none" dirty="0" err="1">
                <a:solidFill>
                  <a:schemeClr val="dk1"/>
                </a:solidFill>
                <a:latin typeface="Calibri"/>
                <a:ea typeface="Calibri"/>
                <a:cs typeface="Calibri"/>
                <a:sym typeface="Calibri"/>
              </a:rPr>
              <a:t>lepsi</a:t>
            </a:r>
            <a:r>
              <a:rPr lang="en-US" sz="2000" b="0" i="1" u="none" dirty="0">
                <a:solidFill>
                  <a:schemeClr val="dk1"/>
                </a:solidFill>
                <a:latin typeface="Calibri"/>
                <a:ea typeface="Calibri"/>
                <a:cs typeface="Calibri"/>
                <a:sym typeface="Calibri"/>
              </a:rPr>
              <a:t> w </a:t>
            </a:r>
            <a:r>
              <a:rPr lang="en-US" sz="2000" b="0" i="1" u="none" dirty="0" err="1">
                <a:solidFill>
                  <a:schemeClr val="dk1"/>
                </a:solidFill>
                <a:latin typeface="Calibri"/>
                <a:ea typeface="Calibri"/>
                <a:cs typeface="Calibri"/>
                <a:sym typeface="Calibri"/>
              </a:rPr>
              <a:t>tych</a:t>
            </a:r>
            <a:r>
              <a:rPr lang="en-US" sz="2000" b="0" i="1" u="none" dirty="0">
                <a:solidFill>
                  <a:schemeClr val="dk1"/>
                </a:solidFill>
                <a:latin typeface="Calibri"/>
                <a:ea typeface="Calibri"/>
                <a:cs typeface="Calibri"/>
                <a:sym typeface="Calibri"/>
              </a:rPr>
              <a:t> </a:t>
            </a:r>
            <a:r>
              <a:rPr lang="en-US" sz="2000" b="0" i="1" u="none" dirty="0" err="1">
                <a:solidFill>
                  <a:schemeClr val="dk1"/>
                </a:solidFill>
                <a:latin typeface="Calibri"/>
                <a:ea typeface="Calibri"/>
                <a:cs typeface="Calibri"/>
                <a:sym typeface="Calibri"/>
              </a:rPr>
              <a:t>rzeczach</a:t>
            </a:r>
            <a:r>
              <a:rPr lang="en-US" sz="2000" b="0" i="1" u="none" dirty="0">
                <a:solidFill>
                  <a:schemeClr val="dk1"/>
                </a:solidFill>
                <a:latin typeface="Calibri"/>
                <a:ea typeface="Calibri"/>
                <a:cs typeface="Calibri"/>
                <a:sym typeface="Calibri"/>
              </a:rPr>
              <a:t>. </a:t>
            </a:r>
            <a:r>
              <a:rPr lang="en-US" sz="2000" b="0" i="1" u="none" dirty="0" err="1">
                <a:solidFill>
                  <a:schemeClr val="dk1"/>
                </a:solidFill>
                <a:latin typeface="Calibri"/>
                <a:ea typeface="Calibri"/>
                <a:cs typeface="Calibri"/>
                <a:sym typeface="Calibri"/>
              </a:rPr>
              <a:t>Nie</a:t>
            </a:r>
            <a:r>
              <a:rPr lang="en-US" sz="2000" b="0" i="1" u="none" dirty="0">
                <a:solidFill>
                  <a:schemeClr val="dk1"/>
                </a:solidFill>
                <a:latin typeface="Calibri"/>
                <a:ea typeface="Calibri"/>
                <a:cs typeface="Calibri"/>
                <a:sym typeface="Calibri"/>
              </a:rPr>
              <a:t> ja, </a:t>
            </a:r>
            <a:r>
              <a:rPr lang="en-US" sz="2000" b="0" i="1" u="none" dirty="0" err="1">
                <a:solidFill>
                  <a:schemeClr val="dk1"/>
                </a:solidFill>
                <a:latin typeface="Calibri"/>
                <a:ea typeface="Calibri"/>
                <a:cs typeface="Calibri"/>
                <a:sym typeface="Calibri"/>
              </a:rPr>
              <a:t>nie</a:t>
            </a:r>
            <a:r>
              <a:rPr lang="en-US" sz="2000" b="0" i="1" u="none" dirty="0">
                <a:solidFill>
                  <a:schemeClr val="dk1"/>
                </a:solidFill>
                <a:latin typeface="Calibri"/>
                <a:ea typeface="Calibri"/>
                <a:cs typeface="Calibri"/>
                <a:sym typeface="Calibri"/>
              </a:rPr>
              <a:t> </a:t>
            </a:r>
            <a:r>
              <a:rPr lang="en-US" sz="2000" b="0" i="1" u="none" dirty="0" err="1">
                <a:solidFill>
                  <a:schemeClr val="dk1"/>
                </a:solidFill>
                <a:latin typeface="Calibri"/>
                <a:ea typeface="Calibri"/>
                <a:cs typeface="Calibri"/>
                <a:sym typeface="Calibri"/>
              </a:rPr>
              <a:t>jestem</a:t>
            </a:r>
            <a:r>
              <a:rPr lang="en-US" sz="2000" b="0" i="1" u="none" dirty="0">
                <a:solidFill>
                  <a:schemeClr val="dk1"/>
                </a:solidFill>
                <a:latin typeface="Calibri"/>
                <a:ea typeface="Calibri"/>
                <a:cs typeface="Calibri"/>
                <a:sym typeface="Calibri"/>
              </a:rPr>
              <a:t> </a:t>
            </a:r>
            <a:r>
              <a:rPr lang="en-US" sz="2000" b="0" i="1" u="none" dirty="0" err="1">
                <a:solidFill>
                  <a:schemeClr val="dk1"/>
                </a:solidFill>
                <a:latin typeface="Calibri"/>
                <a:ea typeface="Calibri"/>
                <a:cs typeface="Calibri"/>
                <a:sym typeface="Calibri"/>
              </a:rPr>
              <a:t>dobry</a:t>
            </a:r>
            <a:r>
              <a:rPr lang="en-US" sz="2000" b="0" i="1" u="none" dirty="0">
                <a:solidFill>
                  <a:schemeClr val="dk1"/>
                </a:solidFill>
                <a:latin typeface="Calibri"/>
                <a:ea typeface="Calibri"/>
                <a:cs typeface="Calibri"/>
                <a:sym typeface="Calibri"/>
              </a:rPr>
              <a:t> w </a:t>
            </a:r>
            <a:r>
              <a:rPr lang="en-US" sz="2000" b="0" i="1" u="none" dirty="0" err="1">
                <a:solidFill>
                  <a:schemeClr val="dk1"/>
                </a:solidFill>
                <a:latin typeface="Calibri"/>
                <a:ea typeface="Calibri"/>
                <a:cs typeface="Calibri"/>
                <a:sym typeface="Calibri"/>
              </a:rPr>
              <a:t>gramatyce</a:t>
            </a:r>
            <a:r>
              <a:rPr lang="en-US" sz="2000" b="0" i="1" u="none" dirty="0">
                <a:solidFill>
                  <a:schemeClr val="dk1"/>
                </a:solidFill>
                <a:latin typeface="Calibri"/>
                <a:ea typeface="Calibri"/>
                <a:cs typeface="Calibri"/>
                <a:sym typeface="Calibri"/>
              </a:rPr>
              <a:t>. </a:t>
            </a:r>
            <a:r>
              <a:rPr lang="en-US" sz="2000" b="0" i="1" u="none" dirty="0" err="1">
                <a:solidFill>
                  <a:schemeClr val="dk1"/>
                </a:solidFill>
                <a:latin typeface="Calibri"/>
                <a:ea typeface="Calibri"/>
                <a:cs typeface="Calibri"/>
                <a:sym typeface="Calibri"/>
              </a:rPr>
              <a:t>Więc</a:t>
            </a:r>
            <a:r>
              <a:rPr lang="en-US" sz="2000" b="0" i="1" u="none" dirty="0">
                <a:solidFill>
                  <a:schemeClr val="dk1"/>
                </a:solidFill>
                <a:latin typeface="Calibri"/>
                <a:ea typeface="Calibri"/>
                <a:cs typeface="Calibri"/>
                <a:sym typeface="Calibri"/>
              </a:rPr>
              <a:t> </a:t>
            </a:r>
            <a:r>
              <a:rPr lang="en-US" sz="2000" b="0" i="1" u="none" dirty="0" err="1">
                <a:solidFill>
                  <a:schemeClr val="dk1"/>
                </a:solidFill>
                <a:latin typeface="Calibri"/>
                <a:ea typeface="Calibri"/>
                <a:cs typeface="Calibri"/>
                <a:sym typeface="Calibri"/>
              </a:rPr>
              <a:t>po</a:t>
            </a:r>
            <a:r>
              <a:rPr lang="en-US" sz="2000" b="0" i="1" u="none" dirty="0">
                <a:solidFill>
                  <a:schemeClr val="dk1"/>
                </a:solidFill>
                <a:latin typeface="Calibri"/>
                <a:ea typeface="Calibri"/>
                <a:cs typeface="Calibri"/>
                <a:sym typeface="Calibri"/>
              </a:rPr>
              <a:t> </a:t>
            </a:r>
            <a:r>
              <a:rPr lang="en-US" sz="2000" b="0" i="1" u="none" dirty="0" err="1">
                <a:solidFill>
                  <a:schemeClr val="dk1"/>
                </a:solidFill>
                <a:latin typeface="Calibri"/>
                <a:ea typeface="Calibri"/>
                <a:cs typeface="Calibri"/>
                <a:sym typeface="Calibri"/>
              </a:rPr>
              <a:t>prostu</a:t>
            </a:r>
            <a:r>
              <a:rPr lang="en-US" sz="2000" b="0" i="1" u="none" dirty="0">
                <a:solidFill>
                  <a:schemeClr val="dk1"/>
                </a:solidFill>
                <a:latin typeface="Calibri"/>
                <a:ea typeface="Calibri"/>
                <a:cs typeface="Calibri"/>
                <a:sym typeface="Calibri"/>
              </a:rPr>
              <a:t> </a:t>
            </a:r>
            <a:r>
              <a:rPr lang="en-US" sz="2000" b="0" i="1" u="none" dirty="0" err="1">
                <a:solidFill>
                  <a:schemeClr val="dk1"/>
                </a:solidFill>
                <a:latin typeface="Calibri"/>
                <a:ea typeface="Calibri"/>
                <a:cs typeface="Calibri"/>
                <a:sym typeface="Calibri"/>
              </a:rPr>
              <a:t>nie</a:t>
            </a:r>
            <a:r>
              <a:rPr lang="en-US" sz="2000" b="0" i="1" u="none" dirty="0">
                <a:solidFill>
                  <a:schemeClr val="dk1"/>
                </a:solidFill>
                <a:latin typeface="Calibri"/>
                <a:ea typeface="Calibri"/>
                <a:cs typeface="Calibri"/>
                <a:sym typeface="Calibri"/>
              </a:rPr>
              <a:t> </a:t>
            </a:r>
            <a:r>
              <a:rPr lang="en-US" sz="2000" b="0" i="1" u="none" dirty="0" err="1">
                <a:solidFill>
                  <a:schemeClr val="dk1"/>
                </a:solidFill>
                <a:latin typeface="Calibri"/>
                <a:ea typeface="Calibri"/>
                <a:cs typeface="Calibri"/>
                <a:sym typeface="Calibri"/>
              </a:rPr>
              <a:t>przejmuję</a:t>
            </a:r>
            <a:r>
              <a:rPr lang="en-US" sz="2000" b="0" i="1" u="none" dirty="0">
                <a:solidFill>
                  <a:schemeClr val="dk1"/>
                </a:solidFill>
                <a:latin typeface="Calibri"/>
                <a:ea typeface="Calibri"/>
                <a:cs typeface="Calibri"/>
                <a:sym typeface="Calibri"/>
              </a:rPr>
              <a:t> </a:t>
            </a:r>
            <a:r>
              <a:rPr lang="en-US" sz="2000" b="0" i="1" u="none" dirty="0" err="1">
                <a:solidFill>
                  <a:schemeClr val="dk1"/>
                </a:solidFill>
                <a:latin typeface="Calibri"/>
                <a:ea typeface="Calibri"/>
                <a:cs typeface="Calibri"/>
                <a:sym typeface="Calibri"/>
              </a:rPr>
              <a:t>się</a:t>
            </a:r>
            <a:r>
              <a:rPr lang="en-US" sz="2000" b="0" i="1" u="none" dirty="0">
                <a:solidFill>
                  <a:schemeClr val="dk1"/>
                </a:solidFill>
                <a:latin typeface="Calibri"/>
                <a:ea typeface="Calibri"/>
                <a:cs typeface="Calibri"/>
                <a:sym typeface="Calibri"/>
              </a:rPr>
              <a:t> </a:t>
            </a:r>
            <a:r>
              <a:rPr lang="en-US" sz="2000" b="0" i="1" u="none" dirty="0" err="1">
                <a:solidFill>
                  <a:schemeClr val="dk1"/>
                </a:solidFill>
                <a:latin typeface="Calibri"/>
                <a:ea typeface="Calibri"/>
                <a:cs typeface="Calibri"/>
                <a:sym typeface="Calibri"/>
              </a:rPr>
              <a:t>gramatyką</a:t>
            </a:r>
            <a:r>
              <a:rPr lang="en-US" sz="2000" b="0" i="1" u="none" dirty="0">
                <a:solidFill>
                  <a:schemeClr val="dk1"/>
                </a:solidFill>
                <a:latin typeface="Calibri"/>
                <a:ea typeface="Calibri"/>
                <a:cs typeface="Calibri"/>
                <a:sym typeface="Calibri"/>
              </a:rPr>
              <a:t>."</a:t>
            </a:r>
            <a:endParaRPr dirty="0"/>
          </a:p>
          <a:p>
            <a:pPr marL="0" marR="0" lvl="0" indent="0" algn="l" rtl="0">
              <a:lnSpc>
                <a:spcPct val="100000"/>
              </a:lnSpc>
              <a:spcBef>
                <a:spcPts val="0"/>
              </a:spcBef>
              <a:spcAft>
                <a:spcPts val="0"/>
              </a:spcAft>
              <a:buNone/>
            </a:pPr>
            <a:endParaRPr sz="2000" b="0" i="1" u="none" dirty="0">
              <a:solidFill>
                <a:schemeClr val="dk1"/>
              </a:solidFill>
              <a:latin typeface="Calibri"/>
              <a:ea typeface="Calibri"/>
              <a:cs typeface="Calibri"/>
              <a:sym typeface="Calibri"/>
            </a:endParaRPr>
          </a:p>
        </p:txBody>
      </p:sp>
      <p:pic>
        <p:nvPicPr>
          <p:cNvPr id="190" name="Google Shape;190;p25"/>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191" name="Google Shape;191;p25"/>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192" name="Google Shape;192;p25"/>
          <p:cNvSpPr txBox="1"/>
          <p:nvPr/>
        </p:nvSpPr>
        <p:spPr>
          <a:xfrm>
            <a:off x="698500" y="2830512"/>
            <a:ext cx="10995025" cy="1173162"/>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de-CH" sz="1800" b="0" i="0" u="none" dirty="0">
                <a:solidFill>
                  <a:schemeClr val="dk1"/>
                </a:solidFill>
                <a:latin typeface="Calibri"/>
                <a:ea typeface="Calibri"/>
                <a:cs typeface="Calibri"/>
                <a:sym typeface="Calibri"/>
              </a:rPr>
              <a:t>Dlaczego uważasz, że ten uczeń uważa, że zawiódł?</a:t>
            </a:r>
            <a:endParaRPr dirty="0"/>
          </a:p>
          <a:p>
            <a:pPr marL="0" marR="0" lvl="0" indent="0" algn="l" rtl="0">
              <a:lnSpc>
                <a:spcPct val="107000"/>
              </a:lnSpc>
              <a:spcBef>
                <a:spcPts val="800"/>
              </a:spcBef>
              <a:spcAft>
                <a:spcPts val="0"/>
              </a:spcAft>
              <a:buClr>
                <a:schemeClr val="dk1"/>
              </a:buClr>
              <a:buSzPts val="1800"/>
              <a:buFont typeface="Calibri"/>
              <a:buNone/>
            </a:pPr>
            <a:r>
              <a:rPr lang="en-US" sz="1800" b="0" i="0" u="none" dirty="0">
                <a:solidFill>
                  <a:schemeClr val="dk1"/>
                </a:solidFill>
                <a:latin typeface="Calibri"/>
                <a:ea typeface="Calibri"/>
                <a:cs typeface="Calibri"/>
                <a:sym typeface="Calibri"/>
              </a:rPr>
              <a:t>W jaki </a:t>
            </a:r>
            <a:r>
              <a:rPr lang="en-US" sz="1800" b="0" i="0" u="none" dirty="0" err="1">
                <a:solidFill>
                  <a:schemeClr val="dk1"/>
                </a:solidFill>
                <a:latin typeface="Calibri"/>
                <a:ea typeface="Calibri"/>
                <a:cs typeface="Calibri"/>
                <a:sym typeface="Calibri"/>
              </a:rPr>
              <a:t>sposób</a:t>
            </a:r>
            <a:r>
              <a:rPr lang="en-US" sz="1800" b="0" i="0" u="none" dirty="0">
                <a:solidFill>
                  <a:schemeClr val="dk1"/>
                </a:solidFill>
                <a:latin typeface="Calibri"/>
                <a:ea typeface="Calibri"/>
                <a:cs typeface="Calibri"/>
                <a:sym typeface="Calibri"/>
              </a:rPr>
              <a:t> </a:t>
            </a:r>
            <a:r>
              <a:rPr lang="pl-PL" sz="1800" b="0" i="0" u="none" dirty="0" smtClean="0">
                <a:solidFill>
                  <a:schemeClr val="dk1"/>
                </a:solidFill>
                <a:latin typeface="Calibri"/>
                <a:ea typeface="Calibri"/>
                <a:cs typeface="Calibri"/>
                <a:sym typeface="Calibri"/>
              </a:rPr>
              <a:t>jego słowa </a:t>
            </a:r>
            <a:r>
              <a:rPr lang="en-US" sz="1800" b="0" i="0" u="none" dirty="0" err="1" smtClean="0">
                <a:solidFill>
                  <a:schemeClr val="dk1"/>
                </a:solidFill>
                <a:latin typeface="Calibri"/>
                <a:ea typeface="Calibri"/>
                <a:cs typeface="Calibri"/>
                <a:sym typeface="Calibri"/>
              </a:rPr>
              <a:t>odzwierciedlają</a:t>
            </a:r>
            <a:r>
              <a:rPr lang="en-US" sz="1800" b="0" i="0" u="none" dirty="0" smtClean="0">
                <a:solidFill>
                  <a:schemeClr val="dk1"/>
                </a:solidFill>
                <a:latin typeface="Calibri"/>
                <a:ea typeface="Calibri"/>
                <a:cs typeface="Calibri"/>
                <a:sym typeface="Calibri"/>
              </a:rPr>
              <a:t> </a:t>
            </a:r>
            <a:r>
              <a:rPr lang="pl-PL" sz="1800" b="0" i="0" u="none" dirty="0" smtClean="0">
                <a:solidFill>
                  <a:schemeClr val="dk1"/>
                </a:solidFill>
                <a:latin typeface="Calibri"/>
                <a:ea typeface="Calibri"/>
                <a:cs typeface="Calibri"/>
                <a:sym typeface="Calibri"/>
              </a:rPr>
              <a:t>brak wiary w siebie</a:t>
            </a:r>
            <a:r>
              <a:rPr lang="en-US" sz="1800" b="0" i="0" u="none" dirty="0" smtClean="0">
                <a:solidFill>
                  <a:schemeClr val="dk1"/>
                </a:solidFill>
                <a:latin typeface="Calibri"/>
                <a:ea typeface="Calibri"/>
                <a:cs typeface="Calibri"/>
                <a:sym typeface="Calibri"/>
              </a:rPr>
              <a:t>?</a:t>
            </a:r>
            <a:endParaRPr dirty="0"/>
          </a:p>
          <a:p>
            <a:pPr marL="0" marR="0" lvl="0" indent="0" algn="l" rtl="0">
              <a:lnSpc>
                <a:spcPct val="107000"/>
              </a:lnSpc>
              <a:spcBef>
                <a:spcPts val="800"/>
              </a:spcBef>
              <a:spcAft>
                <a:spcPts val="0"/>
              </a:spcAft>
              <a:buClr>
                <a:schemeClr val="dk1"/>
              </a:buClr>
              <a:buSzPts val="1800"/>
              <a:buFont typeface="Calibri"/>
              <a:buNone/>
            </a:pPr>
            <a:r>
              <a:rPr lang="en-US" sz="1800" b="0" i="0" u="none" dirty="0">
                <a:solidFill>
                  <a:schemeClr val="dk1"/>
                </a:solidFill>
                <a:latin typeface="Calibri"/>
                <a:ea typeface="Calibri"/>
                <a:cs typeface="Calibri"/>
                <a:sym typeface="Calibri"/>
              </a:rPr>
              <a:t>Czy te rzeczy są pod </a:t>
            </a:r>
            <a:r>
              <a:rPr lang="pl-PL" sz="1800" dirty="0" smtClean="0">
                <a:solidFill>
                  <a:schemeClr val="dk1"/>
                </a:solidFill>
                <a:latin typeface="Calibri"/>
                <a:ea typeface="Calibri"/>
                <a:cs typeface="Calibri"/>
                <a:sym typeface="Calibri"/>
              </a:rPr>
              <a:t>jego</a:t>
            </a:r>
            <a:r>
              <a:rPr lang="en-US" sz="1800" b="0" i="0" u="none" dirty="0" smtClean="0">
                <a:solidFill>
                  <a:schemeClr val="dk1"/>
                </a:solidFill>
                <a:latin typeface="Calibri"/>
                <a:ea typeface="Calibri"/>
                <a:cs typeface="Calibri"/>
                <a:sym typeface="Calibri"/>
              </a:rPr>
              <a:t> </a:t>
            </a:r>
            <a:r>
              <a:rPr lang="en-US" sz="1800" b="0" i="0" u="none" dirty="0">
                <a:solidFill>
                  <a:schemeClr val="dk1"/>
                </a:solidFill>
                <a:latin typeface="Calibri"/>
                <a:ea typeface="Calibri"/>
                <a:cs typeface="Calibri"/>
                <a:sym typeface="Calibri"/>
              </a:rPr>
              <a:t>kontrolą?</a:t>
            </a:r>
            <a:endParaRPr dirty="0"/>
          </a:p>
        </p:txBody>
      </p:sp>
      <p:sp>
        <p:nvSpPr>
          <p:cNvPr id="4" name="Rectangle 3">
            <a:extLst>
              <a:ext uri="{FF2B5EF4-FFF2-40B4-BE49-F238E27FC236}">
                <a16:creationId xmlns="" xmlns:a16="http://schemas.microsoft.com/office/drawing/2014/main" id="{B5A1EC29-F140-468C-9A32-CE3E62379BDE}"/>
              </a:ext>
            </a:extLst>
          </p:cNvPr>
          <p:cNvSpPr/>
          <p:nvPr/>
        </p:nvSpPr>
        <p:spPr>
          <a:xfrm>
            <a:off x="608978" y="6190653"/>
            <a:ext cx="2560316" cy="307777"/>
          </a:xfrm>
          <a:prstGeom prst="rect">
            <a:avLst/>
          </a:prstGeom>
        </p:spPr>
        <p:txBody>
          <a:bodyPr wrap="none">
            <a:spAutoFit/>
          </a:bodyPr>
          <a:lstStyle/>
          <a:p>
            <a:r>
              <a:rPr lang="en-GB" dirty="0">
                <a:solidFill>
                  <a:srgbClr val="111111"/>
                </a:solidFill>
                <a:latin typeface="-apple-system"/>
              </a:rPr>
              <a:t>Zdjęcie autorstwa </a:t>
            </a:r>
            <a:r>
              <a:rPr lang="en-GB" dirty="0">
                <a:solidFill>
                  <a:srgbClr val="999999"/>
                </a:solidFill>
                <a:latin typeface="-apple-system"/>
                <a:hlinkClick r:id="rId5"/>
              </a:rPr>
              <a:t>Tima </a:t>
            </a:r>
            <a:r>
              <a:rPr lang="en-GB" dirty="0" err="1">
                <a:solidFill>
                  <a:srgbClr val="999999"/>
                </a:solidFill>
                <a:latin typeface="-apple-system"/>
                <a:hlinkClick r:id="rId5"/>
              </a:rPr>
              <a:t>Gouwa</a:t>
            </a:r>
            <a:r>
              <a:rPr lang="en-GB" dirty="0">
                <a:solidFill>
                  <a:srgbClr val="111111"/>
                </a:solidFill>
                <a:latin typeface="-apple-system"/>
              </a:rPr>
              <a:t> na temat </a:t>
            </a:r>
            <a:r>
              <a:rPr lang="en-GB" dirty="0" err="1">
                <a:solidFill>
                  <a:srgbClr val="999999"/>
                </a:solidFill>
                <a:latin typeface="-apple-system"/>
                <a:hlinkClick r:id="rId6"/>
              </a:rPr>
              <a:t>"Unsplash".</a:t>
            </a:r>
            <a:endParaRPr lang="en-GB" dirty="0"/>
          </a:p>
        </p:txBody>
      </p:sp>
      <p:pic>
        <p:nvPicPr>
          <p:cNvPr id="8" name="Picture 2" descr="A person standing in a room&#10;&#10;Description automatically generated">
            <a:extLst>
              <a:ext uri="{FF2B5EF4-FFF2-40B4-BE49-F238E27FC236}">
                <a16:creationId xmlns:a16="http://schemas.microsoft.com/office/drawing/2014/main" xmlns="" id="{79527DDB-55E9-4A68-852D-2B34254226DA}"/>
              </a:ext>
            </a:extLst>
          </p:cNvPr>
          <p:cNvPicPr>
            <a:picLocks noChangeAspect="1"/>
          </p:cNvPicPr>
          <p:nvPr/>
        </p:nvPicPr>
        <p:blipFill>
          <a:blip r:embed="rId7"/>
          <a:stretch>
            <a:fillRect/>
          </a:stretch>
        </p:blipFill>
        <p:spPr>
          <a:xfrm>
            <a:off x="6934862" y="2583954"/>
            <a:ext cx="4758663" cy="318096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6"/>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198" name="Google Shape;198;p26"/>
          <p:cNvSpPr txBox="1"/>
          <p:nvPr/>
        </p:nvSpPr>
        <p:spPr>
          <a:xfrm>
            <a:off x="698500" y="1951037"/>
            <a:ext cx="10995025" cy="8096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b="0" i="1" u="none">
                <a:solidFill>
                  <a:schemeClr val="dk1"/>
                </a:solidFill>
                <a:latin typeface="Calibri"/>
                <a:ea typeface="Calibri"/>
                <a:cs typeface="Calibri"/>
                <a:sym typeface="Calibri"/>
              </a:rPr>
              <a:t>"Mogę nauczyć się 10 nowych słów tygodniowo, jeśli przetłumaczę je na swój własny język. To już wcześniej zadziałało i jestem pewien, że w przyszłości znów zadziała na moją korzyść".</a:t>
            </a:r>
            <a:endParaRPr sz="3200" b="0" i="1"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0" i="1" u="none">
              <a:solidFill>
                <a:schemeClr val="dk1"/>
              </a:solidFill>
              <a:latin typeface="Calibri"/>
              <a:ea typeface="Calibri"/>
              <a:cs typeface="Calibri"/>
              <a:sym typeface="Calibri"/>
            </a:endParaRPr>
          </a:p>
        </p:txBody>
      </p:sp>
      <p:pic>
        <p:nvPicPr>
          <p:cNvPr id="199" name="Google Shape;199;p26"/>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00" name="Google Shape;200;p26"/>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201" name="Google Shape;201;p26"/>
          <p:cNvSpPr txBox="1"/>
          <p:nvPr/>
        </p:nvSpPr>
        <p:spPr>
          <a:xfrm>
            <a:off x="698500" y="2830512"/>
            <a:ext cx="5291483" cy="1571625"/>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en-US" sz="1800" b="0" i="0" u="none" dirty="0">
                <a:solidFill>
                  <a:schemeClr val="dk1"/>
                </a:solidFill>
                <a:latin typeface="Calibri"/>
                <a:ea typeface="Calibri"/>
                <a:cs typeface="Calibri"/>
                <a:sym typeface="Calibri"/>
              </a:rPr>
              <a:t>Czy jest to zgodne z twoimi preferencjami dotyczącymi nauki?</a:t>
            </a:r>
            <a:endParaRPr dirty="0"/>
          </a:p>
          <a:p>
            <a:pPr marL="0" marR="0" lvl="0" indent="0" algn="l" rtl="0">
              <a:lnSpc>
                <a:spcPct val="107000"/>
              </a:lnSpc>
              <a:spcBef>
                <a:spcPts val="800"/>
              </a:spcBef>
              <a:spcAft>
                <a:spcPts val="0"/>
              </a:spcAft>
              <a:buClr>
                <a:schemeClr val="dk1"/>
              </a:buClr>
              <a:buSzPts val="1800"/>
              <a:buFont typeface="Calibri"/>
              <a:buNone/>
            </a:pPr>
            <a:r>
              <a:rPr lang="en-US" sz="1800" b="0" i="0" u="none" dirty="0">
                <a:solidFill>
                  <a:schemeClr val="dk1"/>
                </a:solidFill>
                <a:latin typeface="Calibri"/>
                <a:ea typeface="Calibri"/>
                <a:cs typeface="Calibri"/>
                <a:sym typeface="Calibri"/>
              </a:rPr>
              <a:t>Czy ten uczeń wierzy, że może się poprawić?</a:t>
            </a:r>
            <a:endParaRPr dirty="0"/>
          </a:p>
          <a:p>
            <a:pPr marL="0" marR="0" lvl="0" indent="0" algn="l" rtl="0">
              <a:lnSpc>
                <a:spcPct val="107000"/>
              </a:lnSpc>
              <a:spcBef>
                <a:spcPts val="800"/>
              </a:spcBef>
              <a:spcAft>
                <a:spcPts val="0"/>
              </a:spcAft>
              <a:buClr>
                <a:schemeClr val="dk1"/>
              </a:buClr>
              <a:buSzPts val="1800"/>
              <a:buFont typeface="Calibri"/>
              <a:buNone/>
            </a:pPr>
            <a:r>
              <a:rPr lang="en-US" sz="1800" b="0" i="0" u="none" dirty="0">
                <a:solidFill>
                  <a:schemeClr val="dk1"/>
                </a:solidFill>
                <a:latin typeface="Calibri"/>
                <a:ea typeface="Calibri"/>
                <a:cs typeface="Calibri"/>
                <a:sym typeface="Calibri"/>
              </a:rPr>
              <a:t>Czy ten uczeń uważa, że jego preferencje będą miały pozytywny wpływ na jego naukę?</a:t>
            </a:r>
            <a:endParaRPr dirty="0"/>
          </a:p>
          <a:p>
            <a:pPr marL="0" marR="0" lvl="0" indent="0" algn="l" rtl="0">
              <a:lnSpc>
                <a:spcPct val="107000"/>
              </a:lnSpc>
              <a:spcBef>
                <a:spcPts val="800"/>
              </a:spcBef>
              <a:spcAft>
                <a:spcPts val="0"/>
              </a:spcAft>
              <a:buClr>
                <a:schemeClr val="dk1"/>
              </a:buClr>
              <a:buSzPts val="1800"/>
              <a:buFont typeface="Calibri"/>
              <a:buNone/>
            </a:pPr>
            <a:r>
              <a:rPr lang="en-US" sz="1800" b="0" i="0" u="none" dirty="0">
                <a:solidFill>
                  <a:schemeClr val="dk1"/>
                </a:solidFill>
                <a:latin typeface="Calibri"/>
                <a:ea typeface="Calibri"/>
                <a:cs typeface="Calibri"/>
                <a:sym typeface="Calibri"/>
              </a:rPr>
              <a:t>Jak można wykazać wrażliwość na te preferencje?</a:t>
            </a:r>
            <a:endParaRPr dirty="0"/>
          </a:p>
        </p:txBody>
      </p:sp>
      <p:sp>
        <p:nvSpPr>
          <p:cNvPr id="4" name="Rectangle 3">
            <a:extLst>
              <a:ext uri="{FF2B5EF4-FFF2-40B4-BE49-F238E27FC236}">
                <a16:creationId xmlns="" xmlns:a16="http://schemas.microsoft.com/office/drawing/2014/main" id="{0FA41708-2521-4892-894B-94AE1BA4819E}"/>
              </a:ext>
            </a:extLst>
          </p:cNvPr>
          <p:cNvSpPr/>
          <p:nvPr/>
        </p:nvSpPr>
        <p:spPr>
          <a:xfrm>
            <a:off x="698500" y="6498430"/>
            <a:ext cx="2722220" cy="307777"/>
          </a:xfrm>
          <a:prstGeom prst="rect">
            <a:avLst/>
          </a:prstGeom>
        </p:spPr>
        <p:txBody>
          <a:bodyPr wrap="none">
            <a:spAutoFit/>
          </a:bodyPr>
          <a:lstStyle/>
          <a:p>
            <a:r>
              <a:rPr lang="en-GB" dirty="0">
                <a:solidFill>
                  <a:srgbClr val="111111"/>
                </a:solidFill>
                <a:latin typeface="-apple-system"/>
              </a:rPr>
              <a:t>Zdjęcie autorstwa </a:t>
            </a:r>
            <a:r>
              <a:rPr lang="en-GB" dirty="0">
                <a:solidFill>
                  <a:srgbClr val="999999"/>
                </a:solidFill>
                <a:latin typeface="-apple-system"/>
                <a:hlinkClick r:id="rId5"/>
              </a:rPr>
              <a:t>Jana </a:t>
            </a:r>
            <a:r>
              <a:rPr lang="en-GB" dirty="0" err="1">
                <a:solidFill>
                  <a:srgbClr val="999999"/>
                </a:solidFill>
                <a:latin typeface="-apple-system"/>
                <a:hlinkClick r:id="rId5"/>
              </a:rPr>
              <a:t>Kahánka</a:t>
            </a:r>
            <a:r>
              <a:rPr lang="en-GB" dirty="0">
                <a:solidFill>
                  <a:srgbClr val="111111"/>
                </a:solidFill>
                <a:latin typeface="-apple-system"/>
              </a:rPr>
              <a:t> na zdjęciu </a:t>
            </a:r>
            <a:r>
              <a:rPr lang="en-GB" dirty="0" err="1">
                <a:solidFill>
                  <a:srgbClr val="999999"/>
                </a:solidFill>
                <a:latin typeface="-apple-system"/>
                <a:hlinkClick r:id="rId6"/>
              </a:rPr>
              <a:t>Unsplash</a:t>
            </a:r>
            <a:endParaRPr lang="en-GB" dirty="0"/>
          </a:p>
        </p:txBody>
      </p:sp>
      <p:pic>
        <p:nvPicPr>
          <p:cNvPr id="8" name="Picture 2" descr="A picture containing table, indoor, wooden, sitting&#10;&#10;Description automatically generated">
            <a:extLst>
              <a:ext uri="{FF2B5EF4-FFF2-40B4-BE49-F238E27FC236}">
                <a16:creationId xmlns:a16="http://schemas.microsoft.com/office/drawing/2014/main" xmlns="" id="{68BBA5A6-F586-4FC1-BDA7-444E43BAC06F}"/>
              </a:ext>
            </a:extLst>
          </p:cNvPr>
          <p:cNvPicPr>
            <a:picLocks noChangeAspect="1"/>
          </p:cNvPicPr>
          <p:nvPr/>
        </p:nvPicPr>
        <p:blipFill>
          <a:blip r:embed="rId7"/>
          <a:stretch>
            <a:fillRect/>
          </a:stretch>
        </p:blipFill>
        <p:spPr>
          <a:xfrm>
            <a:off x="6290070" y="2632867"/>
            <a:ext cx="5307809" cy="353853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27"/>
          <p:cNvPicPr preferRelativeResize="0"/>
          <p:nvPr/>
        </p:nvPicPr>
        <p:blipFill rotWithShape="1">
          <a:blip r:embed="rId3">
            <a:alphaModFix/>
          </a:blip>
          <a:srcRect/>
          <a:stretch/>
        </p:blipFill>
        <p:spPr>
          <a:xfrm>
            <a:off x="9674225" y="6138862"/>
            <a:ext cx="2517775" cy="719137"/>
          </a:xfrm>
          <a:prstGeom prst="rect">
            <a:avLst/>
          </a:prstGeom>
          <a:noFill/>
          <a:ln>
            <a:noFill/>
          </a:ln>
        </p:spPr>
      </p:pic>
      <p:pic>
        <p:nvPicPr>
          <p:cNvPr id="207" name="Google Shape;207;p27"/>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08" name="Google Shape;208;p27"/>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14" name="Google Shape;96;p14">
            <a:extLst>
              <a:ext uri="{FF2B5EF4-FFF2-40B4-BE49-F238E27FC236}">
                <a16:creationId xmlns="" xmlns:a16="http://schemas.microsoft.com/office/drawing/2014/main" id="{63F1978D-5A2D-4D04-AEA8-3BB268718A50}"/>
              </a:ext>
            </a:extLst>
          </p:cNvPr>
          <p:cNvSpPr txBox="1"/>
          <p:nvPr/>
        </p:nvSpPr>
        <p:spPr>
          <a:xfrm>
            <a:off x="1857238" y="1492734"/>
            <a:ext cx="8247062" cy="19859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de-CH" sz="2000" b="1" u="sng" dirty="0">
                <a:solidFill>
                  <a:schemeClr val="dk1"/>
                </a:solidFill>
                <a:latin typeface="Calibri"/>
                <a:ea typeface="Calibri"/>
                <a:cs typeface="Calibri"/>
                <a:sym typeface="Calibri"/>
              </a:rPr>
              <a:t>W JAKI SPOSÓB NASI UCZNIOWIE WYRAŻAJĄ POCZUCIE ODPOWIEDZIALNOŚCI ZA SWOJĄ NAUKĘ? </a:t>
            </a:r>
            <a:endParaRPr sz="2000" b="1" u="sng"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b="1" u="sng" dirty="0">
              <a:solidFill>
                <a:schemeClr val="dk1"/>
              </a:solidFill>
              <a:latin typeface="Calibri"/>
              <a:ea typeface="Calibri"/>
              <a:cs typeface="Calibri"/>
              <a:sym typeface="Calibri"/>
            </a:endParaRPr>
          </a:p>
          <a:p>
            <a:pPr marL="342900" marR="0" lvl="0" indent="-215900" algn="l" rtl="0">
              <a:lnSpc>
                <a:spcPct val="100000"/>
              </a:lnSpc>
              <a:spcBef>
                <a:spcPts val="400"/>
              </a:spcBef>
              <a:spcAft>
                <a:spcPts val="0"/>
              </a:spcAft>
              <a:buClr>
                <a:schemeClr val="dk1"/>
              </a:buClr>
              <a:buSzPts val="2000"/>
              <a:buFont typeface="Arial"/>
              <a:buNone/>
            </a:pPr>
            <a:endParaRPr sz="2000" b="0" i="0" u="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b="0" i="0" u="none" dirty="0">
              <a:solidFill>
                <a:schemeClr val="dk1"/>
              </a:solidFill>
              <a:latin typeface="Calibri"/>
              <a:ea typeface="Calibri"/>
              <a:cs typeface="Calibri"/>
              <a:sym typeface="Calibri"/>
            </a:endParaRPr>
          </a:p>
        </p:txBody>
      </p:sp>
      <p:sp>
        <p:nvSpPr>
          <p:cNvPr id="5" name="Rectangle 4">
            <a:extLst>
              <a:ext uri="{FF2B5EF4-FFF2-40B4-BE49-F238E27FC236}">
                <a16:creationId xmlns="" xmlns:a16="http://schemas.microsoft.com/office/drawing/2014/main" id="{A116C083-82E3-4A9A-BAC4-4BA9E2A98E00}"/>
              </a:ext>
            </a:extLst>
          </p:cNvPr>
          <p:cNvSpPr/>
          <p:nvPr/>
        </p:nvSpPr>
        <p:spPr>
          <a:xfrm>
            <a:off x="0" y="6138863"/>
            <a:ext cx="1577009" cy="738664"/>
          </a:xfrm>
          <a:prstGeom prst="rect">
            <a:avLst/>
          </a:prstGeom>
        </p:spPr>
        <p:txBody>
          <a:bodyPr wrap="square">
            <a:spAutoFit/>
          </a:bodyPr>
          <a:lstStyle/>
          <a:p>
            <a:r>
              <a:rPr lang="fi-FI" dirty="0">
                <a:solidFill>
                  <a:srgbClr val="111111"/>
                </a:solidFill>
                <a:latin typeface="-apple-system"/>
              </a:rPr>
              <a:t>Zdjęcie z </a:t>
            </a:r>
            <a:r>
              <a:rPr lang="fi-FI" dirty="0">
                <a:solidFill>
                  <a:srgbClr val="999999"/>
                </a:solidFill>
                <a:latin typeface="-apple-system"/>
                <a:hlinkClick r:id="rId5"/>
              </a:rPr>
              <a:t>laminatu Kevina</a:t>
            </a:r>
            <a:r>
              <a:rPr lang="fi-FI" dirty="0">
                <a:solidFill>
                  <a:srgbClr val="111111"/>
                </a:solidFill>
                <a:latin typeface="-apple-system"/>
              </a:rPr>
              <a:t> na zdjęciu </a:t>
            </a:r>
            <a:r>
              <a:rPr lang="fi-FI" dirty="0">
                <a:solidFill>
                  <a:srgbClr val="999999"/>
                </a:solidFill>
                <a:latin typeface="-apple-system"/>
                <a:hlinkClick r:id="rId6"/>
              </a:rPr>
              <a:t>"Unsplash".</a:t>
            </a:r>
            <a:endParaRPr lang="en-GB" dirty="0"/>
          </a:p>
        </p:txBody>
      </p:sp>
      <p:pic>
        <p:nvPicPr>
          <p:cNvPr id="7" name="Picture 3" descr="A person driving a car&#10;&#10;Description automatically generated">
            <a:extLst>
              <a:ext uri="{FF2B5EF4-FFF2-40B4-BE49-F238E27FC236}">
                <a16:creationId xmlns:a16="http://schemas.microsoft.com/office/drawing/2014/main" xmlns="" id="{31DD1E9D-4CA2-47DD-99E4-41619E60EF70}"/>
              </a:ext>
            </a:extLst>
          </p:cNvPr>
          <p:cNvPicPr>
            <a:picLocks noChangeAspect="1"/>
          </p:cNvPicPr>
          <p:nvPr/>
        </p:nvPicPr>
        <p:blipFill>
          <a:blip r:embed="rId7"/>
          <a:stretch>
            <a:fillRect/>
          </a:stretch>
        </p:blipFill>
        <p:spPr>
          <a:xfrm>
            <a:off x="2438400" y="2180734"/>
            <a:ext cx="7084738" cy="469679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aphicFrame>
        <p:nvGraphicFramePr>
          <p:cNvPr id="16" name="Chart 15">
            <a:extLst>
              <a:ext uri="{FF2B5EF4-FFF2-40B4-BE49-F238E27FC236}">
                <a16:creationId xmlns="" xmlns:a16="http://schemas.microsoft.com/office/drawing/2014/main" id="{93FCC862-B6C7-40F2-BA55-A3C4421ED134}"/>
              </a:ext>
            </a:extLst>
          </p:cNvPr>
          <p:cNvGraphicFramePr/>
          <p:nvPr>
            <p:extLst>
              <p:ext uri="{D42A27DB-BD31-4B8C-83A1-F6EECF244321}">
                <p14:modId xmlns:p14="http://schemas.microsoft.com/office/powerpoint/2010/main" val="1163686634"/>
              </p:ext>
            </p:extLst>
          </p:nvPr>
        </p:nvGraphicFramePr>
        <p:xfrm>
          <a:off x="3421069" y="1822404"/>
          <a:ext cx="4667235" cy="3627644"/>
        </p:xfrm>
        <a:graphic>
          <a:graphicData uri="http://schemas.openxmlformats.org/drawingml/2006/chart">
            <c:chart xmlns:c="http://schemas.openxmlformats.org/drawingml/2006/chart" xmlns:r="http://schemas.openxmlformats.org/officeDocument/2006/relationships" r:id="rId3"/>
          </a:graphicData>
        </a:graphic>
      </p:graphicFrame>
      <p:pic>
        <p:nvPicPr>
          <p:cNvPr id="206" name="Google Shape;206;p27"/>
          <p:cNvPicPr preferRelativeResize="0"/>
          <p:nvPr/>
        </p:nvPicPr>
        <p:blipFill rotWithShape="1">
          <a:blip r:embed="rId4">
            <a:alphaModFix/>
          </a:blip>
          <a:srcRect/>
          <a:stretch/>
        </p:blipFill>
        <p:spPr>
          <a:xfrm>
            <a:off x="9674225" y="6138862"/>
            <a:ext cx="2517775" cy="719137"/>
          </a:xfrm>
          <a:prstGeom prst="rect">
            <a:avLst/>
          </a:prstGeom>
          <a:noFill/>
          <a:ln>
            <a:noFill/>
          </a:ln>
        </p:spPr>
      </p:pic>
      <p:pic>
        <p:nvPicPr>
          <p:cNvPr id="207" name="Google Shape;207;p27"/>
          <p:cNvPicPr preferRelativeResize="0"/>
          <p:nvPr/>
        </p:nvPicPr>
        <p:blipFill rotWithShape="1">
          <a:blip r:embed="rId5">
            <a:alphaModFix/>
          </a:blip>
          <a:srcRect t="17905" b="17964"/>
          <a:stretch/>
        </p:blipFill>
        <p:spPr>
          <a:xfrm>
            <a:off x="0" y="-12700"/>
            <a:ext cx="5754687" cy="1403350"/>
          </a:xfrm>
          <a:prstGeom prst="rect">
            <a:avLst/>
          </a:prstGeom>
          <a:noFill/>
          <a:ln>
            <a:noFill/>
          </a:ln>
        </p:spPr>
      </p:pic>
      <p:sp>
        <p:nvSpPr>
          <p:cNvPr id="208" name="Google Shape;208;p27"/>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pic>
        <p:nvPicPr>
          <p:cNvPr id="209" name="Google Shape;209;p27" descr="Group"/>
          <p:cNvPicPr preferRelativeResize="0"/>
          <p:nvPr/>
        </p:nvPicPr>
        <p:blipFill rotWithShape="1">
          <a:blip r:embed="rId6">
            <a:alphaModFix/>
          </a:blip>
          <a:srcRect/>
          <a:stretch/>
        </p:blipFill>
        <p:spPr>
          <a:xfrm>
            <a:off x="4499111" y="2711265"/>
            <a:ext cx="914400" cy="914400"/>
          </a:xfrm>
          <a:prstGeom prst="rect">
            <a:avLst/>
          </a:prstGeom>
          <a:noFill/>
          <a:ln>
            <a:noFill/>
          </a:ln>
        </p:spPr>
      </p:pic>
      <p:sp>
        <p:nvSpPr>
          <p:cNvPr id="210" name="Google Shape;210;p27"/>
          <p:cNvSpPr txBox="1"/>
          <p:nvPr/>
        </p:nvSpPr>
        <p:spPr>
          <a:xfrm>
            <a:off x="284162" y="2255492"/>
            <a:ext cx="3346934" cy="1831077"/>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en-US" sz="1800" b="1" i="0" u="none" dirty="0">
                <a:solidFill>
                  <a:schemeClr val="dk1"/>
                </a:solidFill>
                <a:latin typeface="Calibri"/>
                <a:ea typeface="Calibri"/>
                <a:cs typeface="Calibri"/>
                <a:sym typeface="Calibri"/>
              </a:rPr>
              <a:t>Interpersonalne</a:t>
            </a:r>
          </a:p>
          <a:p>
            <a:pPr marL="0" marR="0" lvl="0" indent="0" algn="l" rtl="0">
              <a:lnSpc>
                <a:spcPct val="107000"/>
              </a:lnSpc>
              <a:spcBef>
                <a:spcPts val="0"/>
              </a:spcBef>
              <a:spcAft>
                <a:spcPts val="0"/>
              </a:spcAft>
              <a:buClr>
                <a:schemeClr val="dk1"/>
              </a:buClr>
              <a:buSzPts val="1800"/>
              <a:buFont typeface="Calibri"/>
              <a:buNone/>
            </a:pPr>
            <a:r>
              <a:rPr lang="en-US" sz="1800" b="0" i="0" u="none" dirty="0">
                <a:solidFill>
                  <a:schemeClr val="dk1"/>
                </a:solidFill>
                <a:latin typeface="Calibri"/>
                <a:ea typeface="Calibri"/>
                <a:cs typeface="Calibri"/>
                <a:sym typeface="Calibri"/>
              </a:rPr>
              <a:t>Ludzie, którzy mogą ułatwić lub zahamować naukę języka lub współpracę z innymi partnerami roboczymi.</a:t>
            </a:r>
            <a:endParaRPr dirty="0"/>
          </a:p>
        </p:txBody>
      </p:sp>
      <p:pic>
        <p:nvPicPr>
          <p:cNvPr id="213" name="Google Shape;213;p27" descr="Stopwatch"/>
          <p:cNvPicPr preferRelativeResize="0"/>
          <p:nvPr/>
        </p:nvPicPr>
        <p:blipFill rotWithShape="1">
          <a:blip r:embed="rId7">
            <a:alphaModFix/>
          </a:blip>
          <a:srcRect/>
          <a:stretch/>
        </p:blipFill>
        <p:spPr>
          <a:xfrm>
            <a:off x="5297486" y="4134210"/>
            <a:ext cx="914400" cy="914400"/>
          </a:xfrm>
          <a:prstGeom prst="rect">
            <a:avLst/>
          </a:prstGeom>
          <a:noFill/>
          <a:ln>
            <a:noFill/>
          </a:ln>
        </p:spPr>
      </p:pic>
      <p:sp>
        <p:nvSpPr>
          <p:cNvPr id="214" name="Google Shape;214;p27"/>
          <p:cNvSpPr txBox="1"/>
          <p:nvPr/>
        </p:nvSpPr>
        <p:spPr>
          <a:xfrm>
            <a:off x="2627173" y="5607474"/>
            <a:ext cx="6255025" cy="14065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Calibri"/>
              <a:buNone/>
            </a:pPr>
            <a:r>
              <a:rPr lang="en-US" sz="1800" b="1" i="0" u="none" dirty="0" err="1" smtClean="0">
                <a:solidFill>
                  <a:schemeClr val="dk1"/>
                </a:solidFill>
                <a:latin typeface="Calibri"/>
                <a:ea typeface="Calibri"/>
                <a:cs typeface="Calibri"/>
                <a:sym typeface="Calibri"/>
              </a:rPr>
              <a:t>Czasow</a:t>
            </a:r>
            <a:r>
              <a:rPr lang="pl-PL" sz="1800" b="1" i="0" u="none" dirty="0" smtClean="0">
                <a:solidFill>
                  <a:schemeClr val="dk1"/>
                </a:solidFill>
                <a:latin typeface="Calibri"/>
                <a:ea typeface="Calibri"/>
                <a:cs typeface="Calibri"/>
                <a:sym typeface="Calibri"/>
              </a:rPr>
              <a:t>e</a:t>
            </a:r>
            <a:endParaRPr lang="en-US" sz="1800" b="1" i="0" u="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dirty="0">
                <a:solidFill>
                  <a:schemeClr val="dk1"/>
                </a:solidFill>
                <a:latin typeface="Calibri"/>
                <a:ea typeface="Calibri"/>
                <a:cs typeface="Calibri"/>
                <a:sym typeface="Calibri"/>
              </a:rPr>
              <a:t>Jak interpretować doświadczenia i przekonania z przeszłości. W ten </a:t>
            </a:r>
            <a:r>
              <a:rPr lang="en-US" sz="1800" b="0" i="0" u="none" dirty="0" err="1">
                <a:solidFill>
                  <a:schemeClr val="dk1"/>
                </a:solidFill>
                <a:latin typeface="Calibri"/>
                <a:ea typeface="Calibri"/>
                <a:cs typeface="Calibri"/>
                <a:sym typeface="Calibri"/>
              </a:rPr>
              <a:t>sposób</a:t>
            </a:r>
            <a:r>
              <a:rPr lang="en-US" sz="1800" b="0" i="0" u="none" dirty="0">
                <a:solidFill>
                  <a:schemeClr val="dk1"/>
                </a:solidFill>
                <a:latin typeface="Calibri"/>
                <a:ea typeface="Calibri"/>
                <a:cs typeface="Calibri"/>
                <a:sym typeface="Calibri"/>
              </a:rPr>
              <a:t> </a:t>
            </a:r>
            <a:r>
              <a:rPr lang="pl-PL" sz="1800" b="0" i="0" u="none" dirty="0" smtClean="0">
                <a:solidFill>
                  <a:schemeClr val="dk1"/>
                </a:solidFill>
                <a:latin typeface="Calibri"/>
                <a:ea typeface="Calibri"/>
                <a:cs typeface="Calibri"/>
                <a:sym typeface="Calibri"/>
              </a:rPr>
              <a:t>uwaga</a:t>
            </a:r>
            <a:r>
              <a:rPr lang="en-US" sz="1800" b="0" i="0" u="none" dirty="0" smtClean="0">
                <a:solidFill>
                  <a:schemeClr val="dk1"/>
                </a:solidFill>
                <a:latin typeface="Calibri"/>
                <a:ea typeface="Calibri"/>
                <a:cs typeface="Calibri"/>
                <a:sym typeface="Calibri"/>
              </a:rPr>
              <a:t> </a:t>
            </a:r>
            <a:r>
              <a:rPr lang="en-US" sz="1800" b="0" i="0" u="none" dirty="0">
                <a:solidFill>
                  <a:schemeClr val="dk1"/>
                </a:solidFill>
                <a:latin typeface="Calibri"/>
                <a:ea typeface="Calibri"/>
                <a:cs typeface="Calibri"/>
                <a:sym typeface="Calibri"/>
              </a:rPr>
              <a:t>skupia się na obecnych i przyszłych wydarzeniach.</a:t>
            </a:r>
            <a:endParaRPr dirty="0"/>
          </a:p>
        </p:txBody>
      </p:sp>
      <p:sp>
        <p:nvSpPr>
          <p:cNvPr id="215" name="Google Shape;215;p27"/>
          <p:cNvSpPr txBox="1"/>
          <p:nvPr/>
        </p:nvSpPr>
        <p:spPr>
          <a:xfrm>
            <a:off x="8158491" y="2252927"/>
            <a:ext cx="4033510" cy="183107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i="0" u="none" dirty="0">
                <a:solidFill>
                  <a:schemeClr val="dk1"/>
                </a:solidFill>
                <a:latin typeface="Calibri"/>
                <a:ea typeface="Calibri"/>
                <a:cs typeface="Calibri"/>
                <a:sym typeface="Calibri"/>
              </a:rPr>
              <a:t>Intrapersonalne</a:t>
            </a:r>
          </a:p>
          <a:p>
            <a:pPr marL="0" marR="0" lvl="0" indent="0" algn="l" rtl="0">
              <a:lnSpc>
                <a:spcPct val="100000"/>
              </a:lnSpc>
              <a:spcBef>
                <a:spcPts val="0"/>
              </a:spcBef>
              <a:spcAft>
                <a:spcPts val="0"/>
              </a:spcAft>
              <a:buClr>
                <a:schemeClr val="dk1"/>
              </a:buClr>
              <a:buSzPts val="1800"/>
              <a:buFont typeface="Calibri"/>
              <a:buNone/>
            </a:pPr>
            <a:r>
              <a:rPr lang="en-US" sz="1800" b="0" i="0" u="none" dirty="0">
                <a:solidFill>
                  <a:schemeClr val="dk1"/>
                </a:solidFill>
                <a:latin typeface="Calibri"/>
                <a:ea typeface="Calibri"/>
                <a:cs typeface="Calibri"/>
                <a:sym typeface="Calibri"/>
              </a:rPr>
              <a:t>Przekonania o sobie, nauka języka, osobowość i motywacja.</a:t>
            </a:r>
            <a:endParaRPr dirty="0"/>
          </a:p>
        </p:txBody>
      </p:sp>
      <p:pic>
        <p:nvPicPr>
          <p:cNvPr id="216" name="Google Shape;216;p27" descr="Man"/>
          <p:cNvPicPr preferRelativeResize="0"/>
          <p:nvPr/>
        </p:nvPicPr>
        <p:blipFill rotWithShape="1">
          <a:blip r:embed="rId8">
            <a:alphaModFix/>
          </a:blip>
          <a:srcRect/>
          <a:stretch/>
        </p:blipFill>
        <p:spPr>
          <a:xfrm>
            <a:off x="6096000" y="2729523"/>
            <a:ext cx="914400" cy="914400"/>
          </a:xfrm>
          <a:prstGeom prst="rect">
            <a:avLst/>
          </a:prstGeom>
          <a:noFill/>
          <a:ln>
            <a:noFill/>
          </a:ln>
        </p:spPr>
      </p:pic>
    </p:spTree>
    <p:extLst>
      <p:ext uri="{BB962C8B-B14F-4D97-AF65-F5344CB8AC3E}">
        <p14:creationId xmlns:p14="http://schemas.microsoft.com/office/powerpoint/2010/main" val="4228706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8"/>
          <p:cNvPicPr preferRelativeResize="0"/>
          <p:nvPr/>
        </p:nvPicPr>
        <p:blipFill rotWithShape="1">
          <a:blip r:embed="rId3">
            <a:alphaModFix/>
          </a:blip>
          <a:srcRect/>
          <a:stretch/>
        </p:blipFill>
        <p:spPr>
          <a:xfrm>
            <a:off x="9674225" y="6138862"/>
            <a:ext cx="2517775" cy="719137"/>
          </a:xfrm>
          <a:prstGeom prst="rect">
            <a:avLst/>
          </a:prstGeom>
          <a:noFill/>
          <a:ln>
            <a:noFill/>
          </a:ln>
        </p:spPr>
      </p:pic>
      <p:pic>
        <p:nvPicPr>
          <p:cNvPr id="222" name="Google Shape;222;p28"/>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23" name="Google Shape;223;p28"/>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pic>
        <p:nvPicPr>
          <p:cNvPr id="224" name="Google Shape;224;p28" descr="Thought bubble"/>
          <p:cNvPicPr preferRelativeResize="0"/>
          <p:nvPr/>
        </p:nvPicPr>
        <p:blipFill rotWithShape="1">
          <a:blip r:embed="rId5">
            <a:alphaModFix/>
          </a:blip>
          <a:srcRect/>
          <a:stretch/>
        </p:blipFill>
        <p:spPr>
          <a:xfrm>
            <a:off x="5873750" y="3086100"/>
            <a:ext cx="914400" cy="914400"/>
          </a:xfrm>
          <a:prstGeom prst="rect">
            <a:avLst/>
          </a:prstGeom>
          <a:noFill/>
          <a:ln>
            <a:noFill/>
          </a:ln>
        </p:spPr>
      </p:pic>
      <p:pic>
        <p:nvPicPr>
          <p:cNvPr id="225" name="Google Shape;225;p28" descr="Woman"/>
          <p:cNvPicPr preferRelativeResize="0"/>
          <p:nvPr/>
        </p:nvPicPr>
        <p:blipFill rotWithShape="1">
          <a:blip r:embed="rId6">
            <a:alphaModFix/>
          </a:blip>
          <a:srcRect/>
          <a:stretch/>
        </p:blipFill>
        <p:spPr>
          <a:xfrm>
            <a:off x="5337175" y="3771900"/>
            <a:ext cx="914400" cy="914400"/>
          </a:xfrm>
          <a:prstGeom prst="rect">
            <a:avLst/>
          </a:prstGeom>
          <a:noFill/>
          <a:ln>
            <a:noFill/>
          </a:ln>
        </p:spPr>
      </p:pic>
      <p:sp>
        <p:nvSpPr>
          <p:cNvPr id="226" name="Google Shape;226;p28"/>
          <p:cNvSpPr txBox="1"/>
          <p:nvPr/>
        </p:nvSpPr>
        <p:spPr>
          <a:xfrm>
            <a:off x="173037" y="1847850"/>
            <a:ext cx="4675477" cy="182300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i="0" u="none" dirty="0">
                <a:solidFill>
                  <a:schemeClr val="dk1"/>
                </a:solidFill>
                <a:latin typeface="Calibri"/>
                <a:ea typeface="Calibri"/>
                <a:cs typeface="Calibri"/>
                <a:sym typeface="Calibri"/>
              </a:rPr>
              <a:t>Więcej sposobu myślenia o wzroście</a:t>
            </a:r>
          </a:p>
          <a:p>
            <a:pPr marL="0" marR="0" lvl="0" indent="0" algn="l" rtl="0">
              <a:lnSpc>
                <a:spcPct val="100000"/>
              </a:lnSpc>
              <a:spcBef>
                <a:spcPts val="0"/>
              </a:spcBef>
              <a:spcAft>
                <a:spcPts val="0"/>
              </a:spcAft>
              <a:buClr>
                <a:schemeClr val="dk1"/>
              </a:buClr>
              <a:buSzPts val="1800"/>
              <a:buFont typeface="Calibri"/>
              <a:buNone/>
            </a:pPr>
            <a:endParaRPr lang="en-US" sz="1800" b="0" i="0" u="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0" i="0" u="none" dirty="0">
                <a:solidFill>
                  <a:schemeClr val="dk1"/>
                </a:solidFill>
                <a:latin typeface="Calibri"/>
                <a:ea typeface="Calibri"/>
                <a:cs typeface="Calibri"/>
                <a:sym typeface="Calibri"/>
              </a:rPr>
              <a:t>Moje preferencje dotyczące uczenia się lub strategii uczenia się opierają się na przekonaniu, że mam moc doskonalenia siebie i ufam strategiom i zachowaniom, które prowadzą mnie do tego celu.</a:t>
            </a:r>
            <a:endParaRPr dirty="0"/>
          </a:p>
        </p:txBody>
      </p:sp>
      <p:sp>
        <p:nvSpPr>
          <p:cNvPr id="227" name="Google Shape;227;p28"/>
          <p:cNvSpPr txBox="1"/>
          <p:nvPr/>
        </p:nvSpPr>
        <p:spPr>
          <a:xfrm>
            <a:off x="1062037" y="5102225"/>
            <a:ext cx="10377487" cy="7080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a:solidFill>
                  <a:schemeClr val="dk1"/>
                </a:solidFill>
                <a:latin typeface="Calibri"/>
                <a:ea typeface="Calibri"/>
                <a:cs typeface="Calibri"/>
                <a:sym typeface="Calibri"/>
              </a:rPr>
              <a:t>Strategia </a:t>
            </a:r>
            <a:r>
              <a:rPr lang="en-US" sz="2000" b="0" i="0" u="none">
                <a:solidFill>
                  <a:schemeClr val="dk1"/>
                </a:solidFill>
                <a:latin typeface="Calibri"/>
                <a:ea typeface="Calibri"/>
                <a:cs typeface="Calibri"/>
                <a:sym typeface="Calibri"/>
              </a:rPr>
              <a:t>jest wyraźnie </a:t>
            </a:r>
            <a:r>
              <a:rPr lang="en-US" sz="2000" b="1" i="0" u="none">
                <a:solidFill>
                  <a:schemeClr val="dk1"/>
                </a:solidFill>
                <a:latin typeface="Calibri"/>
                <a:ea typeface="Calibri"/>
                <a:cs typeface="Calibri"/>
                <a:sym typeface="Calibri"/>
              </a:rPr>
              <a:t>ważna</a:t>
            </a:r>
            <a:r>
              <a:rPr lang="en-US" sz="2000" b="0" i="0" u="none">
                <a:solidFill>
                  <a:schemeClr val="dk1"/>
                </a:solidFill>
                <a:latin typeface="Calibri"/>
                <a:ea typeface="Calibri"/>
                <a:cs typeface="Calibri"/>
                <a:sym typeface="Calibri"/>
              </a:rPr>
              <a:t>, jeśli uczący się wierzy, że strategia może </a:t>
            </a:r>
            <a:r>
              <a:rPr lang="en-US" sz="2000" b="1" i="0" u="none">
                <a:solidFill>
                  <a:schemeClr val="dk1"/>
                </a:solidFill>
                <a:latin typeface="Calibri"/>
                <a:ea typeface="Calibri"/>
                <a:cs typeface="Calibri"/>
                <a:sym typeface="Calibri"/>
              </a:rPr>
              <a:t>mieć pozytywny wpływ</a:t>
            </a:r>
            <a:r>
              <a:rPr lang="en-US" sz="2000" b="0" i="0" u="none">
                <a:solidFill>
                  <a:schemeClr val="dk1"/>
                </a:solidFill>
                <a:latin typeface="Calibri"/>
                <a:ea typeface="Calibri"/>
                <a:cs typeface="Calibri"/>
                <a:sym typeface="Calibri"/>
              </a:rPr>
              <a:t> na jego sukces w nauce języków obcych, a także, że może on sam się poprawić.</a:t>
            </a:r>
            <a:endParaRPr/>
          </a:p>
        </p:txBody>
      </p:sp>
      <p:pic>
        <p:nvPicPr>
          <p:cNvPr id="228" name="Google Shape;228;p28" descr="Thought bubble"/>
          <p:cNvPicPr preferRelativeResize="0"/>
          <p:nvPr/>
        </p:nvPicPr>
        <p:blipFill rotWithShape="1">
          <a:blip r:embed="rId5">
            <a:alphaModFix/>
          </a:blip>
          <a:srcRect/>
          <a:stretch/>
        </p:blipFill>
        <p:spPr>
          <a:xfrm flipH="1">
            <a:off x="4848514" y="3086100"/>
            <a:ext cx="847436" cy="914401"/>
          </a:xfrm>
          <a:prstGeom prst="rect">
            <a:avLst/>
          </a:prstGeom>
          <a:noFill/>
          <a:ln>
            <a:noFill/>
          </a:ln>
        </p:spPr>
      </p:pic>
      <p:sp>
        <p:nvSpPr>
          <p:cNvPr id="229" name="Google Shape;229;p28"/>
          <p:cNvSpPr txBox="1"/>
          <p:nvPr/>
        </p:nvSpPr>
        <p:spPr>
          <a:xfrm>
            <a:off x="6607175" y="1847850"/>
            <a:ext cx="5411787" cy="14065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i="0" u="none" dirty="0">
                <a:solidFill>
                  <a:schemeClr val="dk1"/>
                </a:solidFill>
                <a:latin typeface="Calibri"/>
                <a:ea typeface="Calibri"/>
                <a:cs typeface="Calibri"/>
                <a:sym typeface="Calibri"/>
              </a:rPr>
              <a:t>Więcej stałych umysłów</a:t>
            </a:r>
          </a:p>
          <a:p>
            <a:pPr marL="0" marR="0" lvl="0" indent="0" algn="l" rtl="0">
              <a:lnSpc>
                <a:spcPct val="100000"/>
              </a:lnSpc>
              <a:spcBef>
                <a:spcPts val="0"/>
              </a:spcBef>
              <a:spcAft>
                <a:spcPts val="0"/>
              </a:spcAft>
              <a:buClr>
                <a:schemeClr val="dk1"/>
              </a:buClr>
              <a:buSzPts val="1800"/>
              <a:buFont typeface="Calibri"/>
              <a:buNone/>
            </a:pPr>
            <a:endParaRPr lang="en-US" sz="1800" b="1" i="0" u="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0" i="0" u="none" dirty="0">
                <a:solidFill>
                  <a:schemeClr val="dk1"/>
                </a:solidFill>
                <a:latin typeface="Calibri"/>
                <a:ea typeface="Calibri"/>
                <a:cs typeface="Calibri"/>
                <a:sym typeface="Calibri"/>
              </a:rPr>
              <a:t>Moje preferencje w zakresie uczenia się lub strategii uczenia się nie opierają się na przekonaniu, że jestem w stanie się poprawić, a wysiłki zmierzające do osiągnięcia tego celu nie są owocne.</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9"/>
          <p:cNvPicPr preferRelativeResize="0"/>
          <p:nvPr/>
        </p:nvPicPr>
        <p:blipFill rotWithShape="1">
          <a:blip r:embed="rId3">
            <a:alphaModFix/>
          </a:blip>
          <a:srcRect/>
          <a:stretch/>
        </p:blipFill>
        <p:spPr>
          <a:xfrm>
            <a:off x="9674225" y="6138862"/>
            <a:ext cx="2517775" cy="719137"/>
          </a:xfrm>
          <a:prstGeom prst="rect">
            <a:avLst/>
          </a:prstGeom>
          <a:noFill/>
          <a:ln>
            <a:noFill/>
          </a:ln>
        </p:spPr>
      </p:pic>
      <p:pic>
        <p:nvPicPr>
          <p:cNvPr id="236" name="Google Shape;236;p29"/>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37" name="Google Shape;237;p29"/>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relacje</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Moduł - </a:t>
            </a:r>
            <a:r>
              <a:rPr lang="en-US" sz="2200" b="1" dirty="0">
                <a:solidFill>
                  <a:schemeClr val="dk1"/>
                </a:solidFill>
                <a:latin typeface="Calibri"/>
                <a:ea typeface="Calibri"/>
                <a:cs typeface="Calibri"/>
                <a:sym typeface="Calibri"/>
              </a:rPr>
              <a:t>Preferencje w zakresie uczenia się</a:t>
            </a:r>
            <a:endParaRPr dirty="0"/>
          </a:p>
          <a:p>
            <a:pPr marL="0" marR="0" lvl="0" indent="0" algn="l" rtl="0">
              <a:lnSpc>
                <a:spcPct val="100000"/>
              </a:lnSpc>
              <a:spcBef>
                <a:spcPts val="0"/>
              </a:spcBef>
              <a:spcAft>
                <a:spcPts val="0"/>
              </a:spcAft>
              <a:buNone/>
            </a:pPr>
            <a:endParaRPr sz="2200" b="1" i="0" u="none" dirty="0">
              <a:solidFill>
                <a:schemeClr val="dk1"/>
              </a:solidFill>
              <a:latin typeface="Calibri"/>
              <a:ea typeface="Calibri"/>
              <a:cs typeface="Calibri"/>
              <a:sym typeface="Calibri"/>
            </a:endParaRPr>
          </a:p>
        </p:txBody>
      </p:sp>
      <p:graphicFrame>
        <p:nvGraphicFramePr>
          <p:cNvPr id="2" name="Table 1">
            <a:extLst>
              <a:ext uri="{FF2B5EF4-FFF2-40B4-BE49-F238E27FC236}">
                <a16:creationId xmlns="" xmlns:a16="http://schemas.microsoft.com/office/drawing/2014/main" id="{101F50E8-CE80-4952-BB83-A16366670B98}"/>
              </a:ext>
            </a:extLst>
          </p:cNvPr>
          <p:cNvGraphicFramePr>
            <a:graphicFrameLocks noGrp="1"/>
          </p:cNvGraphicFramePr>
          <p:nvPr>
            <p:extLst>
              <p:ext uri="{D42A27DB-BD31-4B8C-83A1-F6EECF244321}">
                <p14:modId xmlns:p14="http://schemas.microsoft.com/office/powerpoint/2010/main" val="984600866"/>
              </p:ext>
            </p:extLst>
          </p:nvPr>
        </p:nvGraphicFramePr>
        <p:xfrm>
          <a:off x="495178" y="1469230"/>
          <a:ext cx="11416146" cy="5029200"/>
        </p:xfrm>
        <a:graphic>
          <a:graphicData uri="http://schemas.openxmlformats.org/drawingml/2006/table">
            <a:tbl>
              <a:tblPr firstRow="1" bandRow="1">
                <a:tableStyleId>{5C22544A-7EE6-4342-B048-85BDC9FD1C3A}</a:tableStyleId>
              </a:tblPr>
              <a:tblGrid>
                <a:gridCol w="3805382">
                  <a:extLst>
                    <a:ext uri="{9D8B030D-6E8A-4147-A177-3AD203B41FA5}">
                      <a16:colId xmlns="" xmlns:a16="http://schemas.microsoft.com/office/drawing/2014/main" val="2795583283"/>
                    </a:ext>
                  </a:extLst>
                </a:gridCol>
                <a:gridCol w="3805382">
                  <a:extLst>
                    <a:ext uri="{9D8B030D-6E8A-4147-A177-3AD203B41FA5}">
                      <a16:colId xmlns="" xmlns:a16="http://schemas.microsoft.com/office/drawing/2014/main" val="3858449904"/>
                    </a:ext>
                  </a:extLst>
                </a:gridCol>
                <a:gridCol w="3805382">
                  <a:extLst>
                    <a:ext uri="{9D8B030D-6E8A-4147-A177-3AD203B41FA5}">
                      <a16:colId xmlns="" xmlns:a16="http://schemas.microsoft.com/office/drawing/2014/main" val="3430691775"/>
                    </a:ext>
                  </a:extLst>
                </a:gridCol>
              </a:tblGrid>
              <a:tr h="385977">
                <a:tc>
                  <a:txBody>
                    <a:bodyPr/>
                    <a:lstStyle/>
                    <a:p>
                      <a:pPr algn="ctr"/>
                      <a:r>
                        <a:rPr lang="en-GB" sz="2000" dirty="0">
                          <a:latin typeface="Calibri" panose="020F0502020204030204" pitchFamily="34" charset="0"/>
                          <a:cs typeface="Calibri" panose="020F0502020204030204" pitchFamily="34" charset="0"/>
                        </a:rPr>
                        <a:t>Mapowanie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B6B"/>
                    </a:solidFill>
                  </a:tcPr>
                </a:tc>
                <a:tc>
                  <a:txBody>
                    <a:bodyPr/>
                    <a:lstStyle/>
                    <a:p>
                      <a:pPr algn="ctr"/>
                      <a:r>
                        <a:rPr lang="en-GB" sz="2000" dirty="0">
                          <a:latin typeface="Calibri" panose="020F0502020204030204" pitchFamily="34" charset="0"/>
                          <a:cs typeface="Calibri" panose="020F0502020204030204" pitchFamily="34" charset="0"/>
                        </a:rPr>
                        <a:t>Pomosty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B6B"/>
                    </a:solidFill>
                  </a:tcPr>
                </a:tc>
                <a:tc>
                  <a:txBody>
                    <a:bodyPr/>
                    <a:lstStyle/>
                    <a:p>
                      <a:pPr algn="ctr"/>
                      <a:r>
                        <a:rPr lang="en-GB" sz="2000" dirty="0">
                          <a:latin typeface="Calibri" panose="020F0502020204030204" pitchFamily="34" charset="0"/>
                          <a:cs typeface="Calibri" panose="020F0502020204030204" pitchFamily="34" charset="0"/>
                        </a:rPr>
                        <a:t>Współtworzenie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B6B"/>
                    </a:solidFill>
                  </a:tcPr>
                </a:tc>
                <a:extLst>
                  <a:ext uri="{0D108BD9-81ED-4DB2-BD59-A6C34878D82A}">
                    <a16:rowId xmlns="" xmlns:a16="http://schemas.microsoft.com/office/drawing/2014/main" val="1371033788"/>
                  </a:ext>
                </a:extLst>
              </a:tr>
              <a:tr h="385977">
                <a:tc>
                  <a:txBody>
                    <a:bodyPr/>
                    <a:lstStyle/>
                    <a:p>
                      <a:r>
                        <a:rPr lang="en-GB" sz="2000" dirty="0">
                          <a:latin typeface="Calibri" panose="020F0502020204030204" pitchFamily="34" charset="0"/>
                          <a:cs typeface="Calibri" panose="020F0502020204030204" pitchFamily="34" charset="0"/>
                        </a:rPr>
                        <a:t>Omówienie strategii i preferencji w zakresie uczenia się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dirty="0">
                          <a:latin typeface="Calibri" panose="020F0502020204030204" pitchFamily="34" charset="0"/>
                          <a:cs typeface="Calibri" panose="020F0502020204030204" pitchFamily="34" charset="0"/>
                        </a:rPr>
                        <a:t>Powiązanie strategii z sukcesem</a:t>
                      </a:r>
                    </a:p>
                    <a:p>
                      <a:r>
                        <a:rPr lang="en-GB" sz="2000" dirty="0">
                          <a:latin typeface="Calibri" panose="020F0502020204030204" pitchFamily="34" charset="0"/>
                          <a:cs typeface="Calibri" panose="020F050202020403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latin typeface="Calibri" panose="020F0502020204030204" pitchFamily="34" charset="0"/>
                          <a:cs typeface="Calibri" panose="020F0502020204030204" pitchFamily="34" charset="0"/>
                        </a:rPr>
                        <a:t>Daj wybór i pozwól uczniom wybrać kombinację strategii wokół ich preferencji w klasie.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299300744"/>
                  </a:ext>
                </a:extLst>
              </a:tr>
              <a:tr h="385977">
                <a:tc>
                  <a:txBody>
                    <a:bodyPr/>
                    <a:lstStyle/>
                    <a:p>
                      <a:r>
                        <a:rPr lang="en-GB" sz="2000" dirty="0">
                          <a:latin typeface="Calibri" panose="020F0502020204030204" pitchFamily="34" charset="0"/>
                          <a:cs typeface="Calibri" panose="020F0502020204030204" pitchFamily="34" charset="0"/>
                        </a:rPr>
                        <a:t>Pytania mające na celu uzyskanie dodatkowych informacji na temat doświadczeń, wysiłku, nagrody i wyników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latin typeface="Calibri" panose="020F0502020204030204" pitchFamily="34" charset="0"/>
                          <a:cs typeface="Calibri" panose="020F0502020204030204" pitchFamily="34" charset="0"/>
                        </a:rPr>
                        <a:t>Słuchanie przed powiedzeniem. Wyjaśnienie przed przesłuchaniem.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latin typeface="Calibri" panose="020F0502020204030204" pitchFamily="34" charset="0"/>
                          <a:cs typeface="Calibri" panose="020F0502020204030204" pitchFamily="34" charset="0"/>
                        </a:rPr>
                        <a:t>Twórz umowy dotyczące sal lekcyjnych i regularnie się do nich odwołuj. Okresowo oceniać sukces i w stosownych przypadkach przedefiniowywać plan.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865192806"/>
                  </a:ext>
                </a:extLst>
              </a:tr>
              <a:tr h="385977">
                <a:tc>
                  <a:txBody>
                    <a:bodyPr/>
                    <a:lstStyle/>
                    <a:p>
                      <a:endParaRPr lang="en-GB"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latin typeface="Calibri" panose="020F0502020204030204" pitchFamily="34" charset="0"/>
                          <a:cs typeface="Calibri" panose="020F0502020204030204" pitchFamily="34" charset="0"/>
                        </a:rPr>
                        <a:t>Zapewnić pozytywne wzmocnienie tego, co uczący się </a:t>
                      </a:r>
                      <a:r>
                        <a:rPr lang="en-GB" sz="2000" i="1" dirty="0">
                          <a:latin typeface="Calibri" panose="020F0502020204030204" pitchFamily="34" charset="0"/>
                          <a:cs typeface="Calibri" panose="020F0502020204030204" pitchFamily="34" charset="0"/>
                        </a:rPr>
                        <a:t>mogą zrobić</a:t>
                      </a:r>
                      <a:r>
                        <a:rPr lang="en-GB" sz="2000" i="0" dirty="0">
                          <a:latin typeface="Calibri" panose="020F0502020204030204" pitchFamily="34" charset="0"/>
                          <a:cs typeface="Calibri" panose="020F0502020204030204" pitchFamily="34" charset="0"/>
                        </a:rPr>
                        <a:t>, a nie tego, czego </a:t>
                      </a:r>
                      <a:r>
                        <a:rPr lang="en-GB" sz="2000" i="1" dirty="0">
                          <a:latin typeface="Calibri" panose="020F0502020204030204" pitchFamily="34" charset="0"/>
                          <a:cs typeface="Calibri" panose="020F0502020204030204" pitchFamily="34" charset="0"/>
                        </a:rPr>
                        <a:t>nie mogą </a:t>
                      </a:r>
                      <a:r>
                        <a:rPr lang="en-GB" sz="2000" i="0" dirty="0">
                          <a:latin typeface="Calibri" panose="020F0502020204030204" pitchFamily="34" charset="0"/>
                          <a:cs typeface="Calibri" panose="020F0502020204030204" pitchFamily="34" charset="0"/>
                        </a:rPr>
                        <a:t>zrobić. </a:t>
                      </a:r>
                      <a:endParaRPr lang="en-GB"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578934595"/>
                  </a:ext>
                </a:extLst>
              </a:tr>
              <a:tr h="169077">
                <a:tc>
                  <a:txBody>
                    <a:bodyPr/>
                    <a:lstStyle/>
                    <a:p>
                      <a:endParaRPr lang="en-GB"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dirty="0">
                          <a:latin typeface="Calibri" panose="020F0502020204030204" pitchFamily="34" charset="0"/>
                          <a:cs typeface="Calibri" panose="020F0502020204030204" pitchFamily="34" charset="0"/>
                        </a:rPr>
                        <a:t>Wykazywanie empatii dla preferencji ucznia</a:t>
                      </a:r>
                    </a:p>
                    <a:p>
                      <a:endParaRPr lang="en-GB"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531206502"/>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4"/>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96" name="Google Shape;96;p14"/>
          <p:cNvSpPr txBox="1"/>
          <p:nvPr/>
        </p:nvSpPr>
        <p:spPr>
          <a:xfrm>
            <a:off x="1427162" y="2327275"/>
            <a:ext cx="8247062" cy="1985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l-PL" sz="2000" b="1" u="sng" dirty="0" smtClean="0">
                <a:solidFill>
                  <a:schemeClr val="dk1"/>
                </a:solidFill>
                <a:latin typeface="Calibri"/>
                <a:ea typeface="Calibri"/>
                <a:cs typeface="Calibri"/>
                <a:sym typeface="Calibri"/>
              </a:rPr>
              <a:t>CEL</a:t>
            </a:r>
            <a:endParaRPr sz="2000" b="1" u="sng"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b="1" u="sng" dirty="0">
              <a:solidFill>
                <a:schemeClr val="dk1"/>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r>
              <a:rPr lang="en-US" sz="2000" dirty="0" err="1">
                <a:solidFill>
                  <a:schemeClr val="dk1"/>
                </a:solidFill>
                <a:latin typeface="Calibri"/>
                <a:ea typeface="Calibri"/>
                <a:cs typeface="Calibri"/>
                <a:sym typeface="Calibri"/>
              </a:rPr>
              <a:t>Celem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tego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tematu</a:t>
            </a:r>
            <a:r>
              <a:rPr lang="en-US" sz="2000" dirty="0">
                <a:solidFill>
                  <a:schemeClr val="dk1"/>
                </a:solidFill>
                <a:latin typeface="Calibri"/>
                <a:ea typeface="Calibri"/>
                <a:cs typeface="Calibri"/>
                <a:sym typeface="Calibri"/>
              </a:rPr>
              <a:t> jest </a:t>
            </a:r>
            <a:r>
              <a:rPr lang="en-US" sz="2000" dirty="0" err="1">
                <a:solidFill>
                  <a:schemeClr val="dk1"/>
                </a:solidFill>
                <a:latin typeface="Calibri"/>
                <a:ea typeface="Calibri"/>
                <a:cs typeface="Calibri"/>
                <a:sym typeface="Calibri"/>
              </a:rPr>
              <a:t>zrozumienie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przez</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nauczycieli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języków</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obcych</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różnych</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preferencji</a:t>
            </a:r>
            <a:r>
              <a:rPr lang="en-US" sz="2000" dirty="0">
                <a:solidFill>
                  <a:schemeClr val="dk1"/>
                </a:solidFill>
                <a:latin typeface="Calibri"/>
                <a:ea typeface="Calibri"/>
                <a:cs typeface="Calibri"/>
                <a:sym typeface="Calibri"/>
              </a:rPr>
              <a:t> w </a:t>
            </a:r>
            <a:r>
              <a:rPr lang="en-US" sz="2000" dirty="0" err="1">
                <a:solidFill>
                  <a:schemeClr val="dk1"/>
                </a:solidFill>
                <a:latin typeface="Calibri"/>
                <a:ea typeface="Calibri"/>
                <a:cs typeface="Calibri"/>
                <a:sym typeface="Calibri"/>
              </a:rPr>
              <a:t>uczeniu</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jakie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mogą</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mieć</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ich</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uczniowie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stworzenie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wrażliwości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te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różnice</a:t>
            </a:r>
            <a:r>
              <a:rPr lang="en-US" sz="2000" dirty="0">
                <a:solidFill>
                  <a:schemeClr val="dk1"/>
                </a:solidFill>
                <a:latin typeface="Calibri"/>
                <a:ea typeface="Calibri"/>
                <a:cs typeface="Calibri"/>
                <a:sym typeface="Calibri"/>
              </a:rPr>
              <a:t>.</a:t>
            </a:r>
            <a:endParaRPr sz="2000" b="0" i="0" u="none" dirty="0">
              <a:solidFill>
                <a:schemeClr val="dk1"/>
              </a:solidFill>
              <a:latin typeface="Calibri"/>
              <a:ea typeface="Calibri"/>
              <a:cs typeface="Calibri"/>
              <a:sym typeface="Calibri"/>
            </a:endParaRPr>
          </a:p>
          <a:p>
            <a:pPr marL="342900" marR="0" lvl="0" indent="-215900" algn="l" rtl="0">
              <a:lnSpc>
                <a:spcPct val="100000"/>
              </a:lnSpc>
              <a:spcBef>
                <a:spcPts val="400"/>
              </a:spcBef>
              <a:spcAft>
                <a:spcPts val="0"/>
              </a:spcAft>
              <a:buClr>
                <a:schemeClr val="dk1"/>
              </a:buClr>
              <a:buSzPts val="2000"/>
              <a:buFont typeface="Arial"/>
              <a:buNone/>
            </a:pPr>
            <a:endParaRPr sz="2000" b="0" i="0" u="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b="0" i="0" u="none" dirty="0">
              <a:solidFill>
                <a:schemeClr val="dk1"/>
              </a:solidFill>
              <a:latin typeface="Calibri"/>
              <a:ea typeface="Calibri"/>
              <a:cs typeface="Calibri"/>
              <a:sym typeface="Calibri"/>
            </a:endParaRPr>
          </a:p>
        </p:txBody>
      </p:sp>
      <p:pic>
        <p:nvPicPr>
          <p:cNvPr id="97" name="Google Shape;97;p14"/>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98" name="Google Shape;98;p14"/>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relacje</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Moduł - </a:t>
            </a:r>
            <a:r>
              <a:rPr lang="en-US" sz="2200" b="1" dirty="0">
                <a:solidFill>
                  <a:schemeClr val="dk1"/>
                </a:solidFill>
                <a:latin typeface="Calibri"/>
                <a:ea typeface="Calibri"/>
                <a:cs typeface="Calibri"/>
                <a:sym typeface="Calibri"/>
              </a:rPr>
              <a:t>Preferencje w zakresie uczenia się</a:t>
            </a:r>
            <a:endParaRPr dirty="0"/>
          </a:p>
          <a:p>
            <a:pPr marL="0" marR="0" lvl="0" indent="0" algn="l" rtl="0">
              <a:lnSpc>
                <a:spcPct val="100000"/>
              </a:lnSpc>
              <a:spcBef>
                <a:spcPts val="0"/>
              </a:spcBef>
              <a:spcAft>
                <a:spcPts val="0"/>
              </a:spcAft>
              <a:buNone/>
            </a:pPr>
            <a:endParaRPr sz="2200" b="1" i="0" u="none" dirty="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2" name="Rectangle 1">
            <a:extLst>
              <a:ext uri="{FF2B5EF4-FFF2-40B4-BE49-F238E27FC236}">
                <a16:creationId xmlns="" xmlns:a16="http://schemas.microsoft.com/office/drawing/2014/main" id="{305DDE3C-824E-44CA-B3B0-9EC1384C6D6A}"/>
              </a:ext>
            </a:extLst>
          </p:cNvPr>
          <p:cNvSpPr/>
          <p:nvPr/>
        </p:nvSpPr>
        <p:spPr>
          <a:xfrm>
            <a:off x="312389" y="1641672"/>
            <a:ext cx="12038873" cy="3272691"/>
          </a:xfrm>
          <a:prstGeom prst="rect">
            <a:avLst/>
          </a:prstGeom>
        </p:spPr>
        <p:txBody>
          <a:bodyPr wrap="none">
            <a:spAutoFit/>
          </a:bodyPr>
          <a:lstStyle/>
          <a:p>
            <a:pPr lvl="0">
              <a:spcBef>
                <a:spcPts val="400"/>
              </a:spcBef>
            </a:pPr>
            <a:r>
              <a:rPr lang="en-US" sz="2000" b="1" u="sng" dirty="0">
                <a:solidFill>
                  <a:schemeClr val="dk1"/>
                </a:solidFill>
                <a:latin typeface="Calibri"/>
                <a:ea typeface="Calibri"/>
                <a:cs typeface="Calibri"/>
                <a:sym typeface="Calibri"/>
              </a:rPr>
              <a:t>Do ciebie.</a:t>
            </a:r>
          </a:p>
          <a:p>
            <a:pPr lvl="0">
              <a:spcBef>
                <a:spcPts val="400"/>
              </a:spcBef>
            </a:pPr>
            <a:endParaRPr lang="en-US" sz="2000" b="1" u="sng" dirty="0">
              <a:solidFill>
                <a:schemeClr val="dk1"/>
              </a:solidFill>
              <a:latin typeface="Calibri"/>
              <a:ea typeface="Calibri"/>
              <a:cs typeface="Calibri"/>
              <a:sym typeface="Calibri"/>
            </a:endParaRPr>
          </a:p>
          <a:p>
            <a:pPr lvl="0">
              <a:spcBef>
                <a:spcPts val="400"/>
              </a:spcBef>
            </a:pPr>
            <a:r>
              <a:rPr lang="en-US" sz="2000" dirty="0">
                <a:solidFill>
                  <a:schemeClr val="dk1"/>
                </a:solidFill>
                <a:latin typeface="Calibri"/>
                <a:ea typeface="Calibri"/>
                <a:cs typeface="Calibri"/>
                <a:sym typeface="Calibri"/>
              </a:rPr>
              <a:t>Przeczytaj cytaty na następnym slajdzie. Omówienie preferencji uczniów. Odwołaj się do pomysłów z wizualnego, </a:t>
            </a:r>
            <a:endParaRPr lang="pl-PL" sz="2000" dirty="0" smtClean="0">
              <a:solidFill>
                <a:schemeClr val="dk1"/>
              </a:solidFill>
              <a:latin typeface="Calibri"/>
              <a:ea typeface="Calibri"/>
              <a:cs typeface="Calibri"/>
              <a:sym typeface="Calibri"/>
            </a:endParaRPr>
          </a:p>
          <a:p>
            <a:pPr lvl="0">
              <a:spcBef>
                <a:spcPts val="400"/>
              </a:spcBef>
            </a:pPr>
            <a:r>
              <a:rPr lang="en-US" sz="2000" dirty="0" err="1" smtClean="0">
                <a:solidFill>
                  <a:schemeClr val="dk1"/>
                </a:solidFill>
                <a:latin typeface="Calibri"/>
                <a:ea typeface="Calibri"/>
                <a:cs typeface="Calibri"/>
                <a:sym typeface="Calibri"/>
              </a:rPr>
              <a:t>dźwiękowego</a:t>
            </a:r>
            <a:r>
              <a:rPr lang="en-US" sz="2000" dirty="0" smtClean="0">
                <a:solidFill>
                  <a:schemeClr val="dk1"/>
                </a:solidFill>
                <a:latin typeface="Calibri"/>
                <a:ea typeface="Calibri"/>
                <a:cs typeface="Calibri"/>
                <a:sym typeface="Calibri"/>
              </a:rPr>
              <a:t>,</a:t>
            </a:r>
            <a:r>
              <a:rPr lang="pl-PL" sz="2000" dirty="0" smtClean="0">
                <a:solidFill>
                  <a:schemeClr val="dk1"/>
                </a:solidFill>
                <a:latin typeface="Calibri"/>
                <a:ea typeface="Calibri"/>
                <a:cs typeface="Calibri"/>
                <a:sym typeface="Calibri"/>
              </a:rPr>
              <a:t> k</a:t>
            </a:r>
            <a:r>
              <a:rPr lang="en-US" sz="2000" dirty="0" err="1" smtClean="0">
                <a:solidFill>
                  <a:schemeClr val="dk1"/>
                </a:solidFill>
                <a:latin typeface="Calibri"/>
                <a:ea typeface="Calibri"/>
                <a:cs typeface="Calibri"/>
                <a:sym typeface="Calibri"/>
              </a:rPr>
              <a:t>inestetyczne</a:t>
            </a:r>
            <a:r>
              <a:rPr lang="pl-PL" sz="2000" dirty="0" smtClean="0">
                <a:solidFill>
                  <a:schemeClr val="dk1"/>
                </a:solidFill>
                <a:latin typeface="Calibri"/>
                <a:ea typeface="Calibri"/>
                <a:cs typeface="Calibri"/>
                <a:sym typeface="Calibri"/>
              </a:rPr>
              <a:t>go</a:t>
            </a:r>
            <a:r>
              <a:rPr lang="en-US" sz="2000" dirty="0" smtClean="0">
                <a:solidFill>
                  <a:schemeClr val="dk1"/>
                </a:solidFill>
                <a:latin typeface="Calibri"/>
                <a:ea typeface="Calibri"/>
                <a:cs typeface="Calibri"/>
                <a:sym typeface="Calibri"/>
              </a:rPr>
              <a:t>, </a:t>
            </a:r>
            <a:r>
              <a:rPr lang="en-US" sz="2000" dirty="0" err="1" smtClean="0">
                <a:solidFill>
                  <a:schemeClr val="dk1"/>
                </a:solidFill>
                <a:latin typeface="Calibri"/>
                <a:ea typeface="Calibri"/>
                <a:cs typeface="Calibri"/>
                <a:sym typeface="Calibri"/>
              </a:rPr>
              <a:t>poczuci</a:t>
            </a:r>
            <a:r>
              <a:rPr lang="pl-PL" sz="2000" dirty="0" smtClean="0">
                <a:solidFill>
                  <a:schemeClr val="dk1"/>
                </a:solidFill>
                <a:latin typeface="Calibri"/>
                <a:ea typeface="Calibri"/>
                <a:cs typeface="Calibri"/>
                <a:sym typeface="Calibri"/>
              </a:rPr>
              <a:t>a</a:t>
            </a:r>
            <a:r>
              <a:rPr lang="en-US" sz="2000" dirty="0" smtClean="0">
                <a:solidFill>
                  <a:schemeClr val="dk1"/>
                </a:solidFill>
                <a:latin typeface="Calibri"/>
                <a:ea typeface="Calibri"/>
                <a:cs typeface="Calibri"/>
                <a:sym typeface="Calibri"/>
              </a:rPr>
              <a:t> </a:t>
            </a:r>
            <a:r>
              <a:rPr lang="en-US" sz="2000" dirty="0">
                <a:solidFill>
                  <a:schemeClr val="dk1"/>
                </a:solidFill>
                <a:latin typeface="Calibri"/>
                <a:ea typeface="Calibri"/>
                <a:cs typeface="Calibri"/>
                <a:sym typeface="Calibri"/>
              </a:rPr>
              <a:t>"rządzenia" oraz wzrost i utrwalenie sposobu myślenia. </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r>
              <a:rPr lang="en-US" sz="2000" dirty="0">
                <a:solidFill>
                  <a:schemeClr val="dk1"/>
                </a:solidFill>
                <a:latin typeface="Calibri"/>
                <a:ea typeface="Calibri"/>
                <a:cs typeface="Calibri"/>
                <a:sym typeface="Calibri"/>
              </a:rPr>
              <a:t>Jak porównuje się to z twoimi preferencjami w uczeniu się/nauczaniu?</a:t>
            </a:r>
          </a:p>
          <a:p>
            <a:pPr lvl="0">
              <a:spcBef>
                <a:spcPts val="400"/>
              </a:spcBef>
            </a:pPr>
            <a:r>
              <a:rPr lang="en-US" sz="2000" dirty="0">
                <a:solidFill>
                  <a:schemeClr val="dk1"/>
                </a:solidFill>
                <a:latin typeface="Calibri"/>
                <a:ea typeface="Calibri"/>
                <a:cs typeface="Calibri"/>
                <a:sym typeface="Calibri"/>
              </a:rPr>
              <a:t>Jak poradzisz sobie z mapowaniem, łączeniem i współtworzeniem z tym uczniem?</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endParaRPr lang="en-US" sz="2000" dirty="0">
              <a:solidFill>
                <a:schemeClr val="dk1"/>
              </a:solidFill>
              <a:latin typeface="Calibri"/>
              <a:ea typeface="Calibri"/>
              <a:cs typeface="Calibri"/>
              <a:sym typeface="Calibri"/>
            </a:endParaRPr>
          </a:p>
        </p:txBody>
      </p:sp>
      <p:sp>
        <p:nvSpPr>
          <p:cNvPr id="12" name="Google Shape;247;p30">
            <a:extLst>
              <a:ext uri="{FF2B5EF4-FFF2-40B4-BE49-F238E27FC236}">
                <a16:creationId xmlns="" xmlns:a16="http://schemas.microsoft.com/office/drawing/2014/main" id="{FF358403-7567-4D24-A7CB-905AE60F6F14}"/>
              </a:ext>
            </a:extLst>
          </p:cNvPr>
          <p:cNvSpPr txBox="1"/>
          <p:nvPr/>
        </p:nvSpPr>
        <p:spPr>
          <a:xfrm>
            <a:off x="344487" y="4668103"/>
            <a:ext cx="11447365" cy="1111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b="0" i="1" u="none" dirty="0">
                <a:solidFill>
                  <a:schemeClr val="dk1"/>
                </a:solidFill>
                <a:latin typeface="Calibri"/>
                <a:ea typeface="Calibri"/>
                <a:cs typeface="Calibri"/>
                <a:sym typeface="Calibri"/>
              </a:rPr>
              <a:t>"Nie jestem tak zmotywowany latem, kiedy jest gorąco. Jestem bardziej produktywny zimą, kiedy pogoda na zewnątrz jest zła. To jest czas, w którym uczę się najlepiej."</a:t>
            </a:r>
            <a:endParaRPr dirty="0"/>
          </a:p>
          <a:p>
            <a:pPr marL="0" marR="0" lvl="0" indent="0" algn="l" rtl="0">
              <a:lnSpc>
                <a:spcPct val="100000"/>
              </a:lnSpc>
              <a:spcBef>
                <a:spcPts val="0"/>
              </a:spcBef>
              <a:spcAft>
                <a:spcPts val="0"/>
              </a:spcAft>
              <a:buNone/>
            </a:pPr>
            <a:endParaRPr sz="2000" b="0" i="1" u="none" dirty="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12" name="Google Shape;247;p30">
            <a:extLst>
              <a:ext uri="{FF2B5EF4-FFF2-40B4-BE49-F238E27FC236}">
                <a16:creationId xmlns="" xmlns:a16="http://schemas.microsoft.com/office/drawing/2014/main" id="{FF358403-7567-4D24-A7CB-905AE60F6F14}"/>
              </a:ext>
            </a:extLst>
          </p:cNvPr>
          <p:cNvSpPr txBox="1"/>
          <p:nvPr/>
        </p:nvSpPr>
        <p:spPr>
          <a:xfrm>
            <a:off x="372317" y="2317750"/>
            <a:ext cx="11447365" cy="1111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endParaRPr lang="en-US" sz="2000" i="1" dirty="0">
              <a:solidFill>
                <a:schemeClr val="dk1"/>
              </a:solidFill>
              <a:latin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b="1" dirty="0">
                <a:solidFill>
                  <a:schemeClr val="dk1"/>
                </a:solidFill>
                <a:latin typeface="Calibri"/>
                <a:cs typeface="Calibri"/>
                <a:sym typeface="Calibri"/>
              </a:rPr>
              <a:t>Komentarz</a:t>
            </a:r>
          </a:p>
          <a:p>
            <a:pPr marL="0" marR="0" lvl="0" indent="0" algn="l" rtl="0">
              <a:lnSpc>
                <a:spcPct val="100000"/>
              </a:lnSpc>
              <a:spcBef>
                <a:spcPts val="0"/>
              </a:spcBef>
              <a:spcAft>
                <a:spcPts val="0"/>
              </a:spcAft>
              <a:buClr>
                <a:schemeClr val="dk1"/>
              </a:buClr>
              <a:buSzPts val="2000"/>
              <a:buFont typeface="Calibri"/>
              <a:buNone/>
            </a:pPr>
            <a:endParaRPr lang="en-US" sz="2000" b="1" dirty="0">
              <a:solidFill>
                <a:schemeClr val="dk1"/>
              </a:solidFill>
              <a:latin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i="1" dirty="0">
                <a:solidFill>
                  <a:schemeClr val="dk1"/>
                </a:solidFill>
                <a:latin typeface="Calibri"/>
                <a:cs typeface="Calibri"/>
                <a:sym typeface="Calibri"/>
              </a:rPr>
              <a:t>Uczeń ten jest w wysokim stopniu świadomy czynników środowiskowych, które mogą sprawić, że będzie się lepiej uczyć. Uczeń mówi wszystko, co sugeruje, że może to być pozytywne lub negatywne. Aby zmapować to wraz z uczniem, wykorzystanie technik przesłuchań w celu zbadania wysiłku, który spędza, wyników i refleksji nad nimi pomogłoby nauczycielowi zrozumieć, w jaki sposób uczeń stosuje świadomość samej siebie.   </a:t>
            </a:r>
            <a:endParaRPr dirty="0"/>
          </a:p>
          <a:p>
            <a:pPr marL="0" marR="0" lvl="0" indent="0" algn="l" rtl="0">
              <a:lnSpc>
                <a:spcPct val="100000"/>
              </a:lnSpc>
              <a:spcBef>
                <a:spcPts val="0"/>
              </a:spcBef>
              <a:spcAft>
                <a:spcPts val="0"/>
              </a:spcAft>
              <a:buNone/>
            </a:pPr>
            <a:endParaRPr sz="2000" b="0" i="1" u="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8922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2" name="Rectangle 1">
            <a:extLst>
              <a:ext uri="{FF2B5EF4-FFF2-40B4-BE49-F238E27FC236}">
                <a16:creationId xmlns="" xmlns:a16="http://schemas.microsoft.com/office/drawing/2014/main" id="{305DDE3C-824E-44CA-B3B0-9EC1384C6D6A}"/>
              </a:ext>
            </a:extLst>
          </p:cNvPr>
          <p:cNvSpPr/>
          <p:nvPr/>
        </p:nvSpPr>
        <p:spPr>
          <a:xfrm>
            <a:off x="312389" y="1641672"/>
            <a:ext cx="12038873" cy="3272691"/>
          </a:xfrm>
          <a:prstGeom prst="rect">
            <a:avLst/>
          </a:prstGeom>
        </p:spPr>
        <p:txBody>
          <a:bodyPr wrap="none">
            <a:spAutoFit/>
          </a:bodyPr>
          <a:lstStyle/>
          <a:p>
            <a:pPr lvl="0">
              <a:spcBef>
                <a:spcPts val="400"/>
              </a:spcBef>
            </a:pPr>
            <a:r>
              <a:rPr lang="en-US" sz="2000" b="1" u="sng" dirty="0">
                <a:solidFill>
                  <a:schemeClr val="dk1"/>
                </a:solidFill>
                <a:latin typeface="Calibri"/>
                <a:ea typeface="Calibri"/>
                <a:cs typeface="Calibri"/>
                <a:sym typeface="Calibri"/>
              </a:rPr>
              <a:t>Do ciebie.</a:t>
            </a:r>
          </a:p>
          <a:p>
            <a:pPr lvl="0">
              <a:spcBef>
                <a:spcPts val="400"/>
              </a:spcBef>
            </a:pPr>
            <a:endParaRPr lang="en-US" sz="2000" b="1" u="sng" dirty="0">
              <a:solidFill>
                <a:schemeClr val="dk1"/>
              </a:solidFill>
              <a:latin typeface="Calibri"/>
              <a:ea typeface="Calibri"/>
              <a:cs typeface="Calibri"/>
              <a:sym typeface="Calibri"/>
            </a:endParaRPr>
          </a:p>
          <a:p>
            <a:pPr lvl="0">
              <a:spcBef>
                <a:spcPts val="400"/>
              </a:spcBef>
            </a:pPr>
            <a:r>
              <a:rPr lang="en-US" sz="2000" dirty="0" err="1">
                <a:solidFill>
                  <a:schemeClr val="dk1"/>
                </a:solidFill>
                <a:latin typeface="Calibri"/>
                <a:ea typeface="Calibri"/>
                <a:cs typeface="Calibri"/>
                <a:sym typeface="Calibri"/>
              </a:rPr>
              <a:t>Przeczytaj</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cytaty</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następnym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slajdzie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Omówienie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preferencji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uczniów</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Odwołaj</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 do </a:t>
            </a:r>
            <a:r>
              <a:rPr lang="en-US" sz="2000" dirty="0" err="1">
                <a:solidFill>
                  <a:schemeClr val="dk1"/>
                </a:solidFill>
                <a:latin typeface="Calibri"/>
                <a:ea typeface="Calibri"/>
                <a:cs typeface="Calibri"/>
                <a:sym typeface="Calibri"/>
              </a:rPr>
              <a:t>pomysłów</a:t>
            </a:r>
            <a:r>
              <a:rPr lang="en-US" sz="2000" dirty="0">
                <a:solidFill>
                  <a:schemeClr val="dk1"/>
                </a:solidFill>
                <a:latin typeface="Calibri"/>
                <a:ea typeface="Calibri"/>
                <a:cs typeface="Calibri"/>
                <a:sym typeface="Calibri"/>
              </a:rPr>
              <a:t> z </a:t>
            </a:r>
            <a:r>
              <a:rPr lang="en-US" sz="2000" dirty="0" err="1">
                <a:solidFill>
                  <a:schemeClr val="dk1"/>
                </a:solidFill>
                <a:latin typeface="Calibri"/>
                <a:ea typeface="Calibri"/>
                <a:cs typeface="Calibri"/>
                <a:sym typeface="Calibri"/>
              </a:rPr>
              <a:t>wizualnego</a:t>
            </a:r>
            <a:r>
              <a:rPr lang="en-US" sz="2000" dirty="0">
                <a:solidFill>
                  <a:schemeClr val="dk1"/>
                </a:solidFill>
                <a:latin typeface="Calibri"/>
                <a:ea typeface="Calibri"/>
                <a:cs typeface="Calibri"/>
                <a:sym typeface="Calibri"/>
              </a:rPr>
              <a:t>, </a:t>
            </a:r>
            <a:endParaRPr lang="pl-PL" sz="2000" dirty="0">
              <a:solidFill>
                <a:schemeClr val="dk1"/>
              </a:solidFill>
              <a:latin typeface="Calibri"/>
              <a:ea typeface="Calibri"/>
              <a:cs typeface="Calibri"/>
              <a:sym typeface="Calibri"/>
            </a:endParaRPr>
          </a:p>
          <a:p>
            <a:pPr lvl="0">
              <a:spcBef>
                <a:spcPts val="400"/>
              </a:spcBef>
            </a:pPr>
            <a:r>
              <a:rPr lang="en-US" sz="2000" dirty="0" err="1">
                <a:solidFill>
                  <a:schemeClr val="dk1"/>
                </a:solidFill>
                <a:latin typeface="Calibri"/>
                <a:ea typeface="Calibri"/>
                <a:cs typeface="Calibri"/>
                <a:sym typeface="Calibri"/>
              </a:rPr>
              <a:t>dźwiękowego</a:t>
            </a:r>
            <a:r>
              <a:rPr lang="en-US" sz="2000" dirty="0">
                <a:solidFill>
                  <a:schemeClr val="dk1"/>
                </a:solidFill>
                <a:latin typeface="Calibri"/>
                <a:ea typeface="Calibri"/>
                <a:cs typeface="Calibri"/>
                <a:sym typeface="Calibri"/>
              </a:rPr>
              <a:t>,</a:t>
            </a:r>
            <a:r>
              <a:rPr lang="pl-PL" sz="2000" dirty="0">
                <a:solidFill>
                  <a:schemeClr val="dk1"/>
                </a:solidFill>
                <a:latin typeface="Calibri"/>
                <a:ea typeface="Calibri"/>
                <a:cs typeface="Calibri"/>
                <a:sym typeface="Calibri"/>
              </a:rPr>
              <a:t> k</a:t>
            </a:r>
            <a:r>
              <a:rPr lang="en-US" sz="2000" dirty="0" err="1">
                <a:solidFill>
                  <a:schemeClr val="dk1"/>
                </a:solidFill>
                <a:latin typeface="Calibri"/>
                <a:ea typeface="Calibri"/>
                <a:cs typeface="Calibri"/>
                <a:sym typeface="Calibri"/>
              </a:rPr>
              <a:t>inestetyczne</a:t>
            </a:r>
            <a:r>
              <a:rPr lang="pl-PL" sz="2000" dirty="0">
                <a:solidFill>
                  <a:schemeClr val="dk1"/>
                </a:solidFill>
                <a:latin typeface="Calibri"/>
                <a:ea typeface="Calibri"/>
                <a:cs typeface="Calibri"/>
                <a:sym typeface="Calibri"/>
              </a:rPr>
              <a:t>go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poczuci</a:t>
            </a:r>
            <a:r>
              <a:rPr lang="pl-PL" sz="2000" dirty="0">
                <a:solidFill>
                  <a:schemeClr val="dk1"/>
                </a:solidFill>
                <a:latin typeface="Calibri"/>
                <a:ea typeface="Calibri"/>
                <a:cs typeface="Calibri"/>
                <a:sym typeface="Calibri"/>
              </a:rPr>
              <a:t>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rządzenia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oraz</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wzrost</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utrwalenie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sposobu</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myślenia</a:t>
            </a:r>
            <a:r>
              <a:rPr lang="en-US" sz="2000" dirty="0">
                <a:solidFill>
                  <a:schemeClr val="dk1"/>
                </a:solidFill>
                <a:latin typeface="Calibri"/>
                <a:ea typeface="Calibri"/>
                <a:cs typeface="Calibri"/>
                <a:sym typeface="Calibri"/>
              </a:rPr>
              <a:t>. </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r>
              <a:rPr lang="en-US" sz="2000" dirty="0" err="1">
                <a:solidFill>
                  <a:schemeClr val="dk1"/>
                </a:solidFill>
                <a:latin typeface="Calibri"/>
                <a:ea typeface="Calibri"/>
                <a:cs typeface="Calibri"/>
                <a:sym typeface="Calibri"/>
              </a:rPr>
              <a:t>Jak</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porównuje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 to z </a:t>
            </a:r>
            <a:r>
              <a:rPr lang="en-US" sz="2000" dirty="0" err="1">
                <a:solidFill>
                  <a:schemeClr val="dk1"/>
                </a:solidFill>
                <a:latin typeface="Calibri"/>
                <a:ea typeface="Calibri"/>
                <a:cs typeface="Calibri"/>
                <a:sym typeface="Calibri"/>
              </a:rPr>
              <a:t>twoimi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preferencjami</a:t>
            </a:r>
            <a:r>
              <a:rPr lang="en-US" sz="2000" dirty="0">
                <a:solidFill>
                  <a:schemeClr val="dk1"/>
                </a:solidFill>
                <a:latin typeface="Calibri"/>
                <a:ea typeface="Calibri"/>
                <a:cs typeface="Calibri"/>
                <a:sym typeface="Calibri"/>
              </a:rPr>
              <a:t> w </a:t>
            </a:r>
            <a:r>
              <a:rPr lang="en-US" sz="2000" dirty="0" err="1">
                <a:solidFill>
                  <a:schemeClr val="dk1"/>
                </a:solidFill>
                <a:latin typeface="Calibri"/>
                <a:ea typeface="Calibri"/>
                <a:cs typeface="Calibri"/>
                <a:sym typeface="Calibri"/>
              </a:rPr>
              <a:t>uczeniu</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nauczaniu</a:t>
            </a:r>
            <a:r>
              <a:rPr lang="en-US" sz="2000" dirty="0">
                <a:solidFill>
                  <a:schemeClr val="dk1"/>
                </a:solidFill>
                <a:latin typeface="Calibri"/>
                <a:ea typeface="Calibri"/>
                <a:cs typeface="Calibri"/>
                <a:sym typeface="Calibri"/>
              </a:rPr>
              <a:t>?</a:t>
            </a:r>
          </a:p>
          <a:p>
            <a:pPr lvl="0">
              <a:spcBef>
                <a:spcPts val="400"/>
              </a:spcBef>
            </a:pPr>
            <a:r>
              <a:rPr lang="en-US" sz="2000" dirty="0" err="1">
                <a:solidFill>
                  <a:schemeClr val="dk1"/>
                </a:solidFill>
                <a:latin typeface="Calibri"/>
                <a:ea typeface="Calibri"/>
                <a:cs typeface="Calibri"/>
                <a:sym typeface="Calibri"/>
              </a:rPr>
              <a:t>Jak</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poradzisz</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sobie</a:t>
            </a:r>
            <a:r>
              <a:rPr lang="en-US" sz="2000" dirty="0">
                <a:solidFill>
                  <a:schemeClr val="dk1"/>
                </a:solidFill>
                <a:latin typeface="Calibri"/>
                <a:ea typeface="Calibri"/>
                <a:cs typeface="Calibri"/>
                <a:sym typeface="Calibri"/>
              </a:rPr>
              <a:t> z </a:t>
            </a:r>
            <a:r>
              <a:rPr lang="en-US" sz="2000" dirty="0" err="1">
                <a:solidFill>
                  <a:schemeClr val="dk1"/>
                </a:solidFill>
                <a:latin typeface="Calibri"/>
                <a:ea typeface="Calibri"/>
                <a:cs typeface="Calibri"/>
                <a:sym typeface="Calibri"/>
              </a:rPr>
              <a:t>mapowaniem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łączeniem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współtworzeniem</a:t>
            </a:r>
            <a:r>
              <a:rPr lang="en-US" sz="2000" dirty="0">
                <a:solidFill>
                  <a:schemeClr val="dk1"/>
                </a:solidFill>
                <a:latin typeface="Calibri"/>
                <a:ea typeface="Calibri"/>
                <a:cs typeface="Calibri"/>
                <a:sym typeface="Calibri"/>
              </a:rPr>
              <a:t> z </a:t>
            </a:r>
            <a:r>
              <a:rPr lang="en-US" sz="2000" dirty="0" err="1">
                <a:solidFill>
                  <a:schemeClr val="dk1"/>
                </a:solidFill>
                <a:latin typeface="Calibri"/>
                <a:ea typeface="Calibri"/>
                <a:cs typeface="Calibri"/>
                <a:sym typeface="Calibri"/>
              </a:rPr>
              <a:t>tym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uczniem</a:t>
            </a:r>
            <a:r>
              <a:rPr lang="en-US" sz="2000" dirty="0">
                <a:solidFill>
                  <a:schemeClr val="dk1"/>
                </a:solidFill>
                <a:latin typeface="Calibri"/>
                <a:ea typeface="Calibri"/>
                <a:cs typeface="Calibri"/>
                <a:sym typeface="Calibri"/>
              </a:rPr>
              <a:t>?</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endParaRPr lang="en-US" sz="2000" dirty="0">
              <a:solidFill>
                <a:schemeClr val="dk1"/>
              </a:solidFill>
              <a:latin typeface="Calibri"/>
              <a:ea typeface="Calibri"/>
              <a:cs typeface="Calibri"/>
              <a:sym typeface="Calibri"/>
            </a:endParaRPr>
          </a:p>
        </p:txBody>
      </p:sp>
      <p:sp>
        <p:nvSpPr>
          <p:cNvPr id="8" name="Google Shape;246;p30">
            <a:extLst>
              <a:ext uri="{FF2B5EF4-FFF2-40B4-BE49-F238E27FC236}">
                <a16:creationId xmlns="" xmlns:a16="http://schemas.microsoft.com/office/drawing/2014/main" id="{6336E0F3-C65B-4464-A73D-15209D25964F}"/>
              </a:ext>
            </a:extLst>
          </p:cNvPr>
          <p:cNvSpPr txBox="1"/>
          <p:nvPr/>
        </p:nvSpPr>
        <p:spPr>
          <a:xfrm>
            <a:off x="312389" y="4655797"/>
            <a:ext cx="11567222" cy="10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b="0" i="1" u="none" dirty="0">
                <a:solidFill>
                  <a:schemeClr val="dk1"/>
                </a:solidFill>
                <a:latin typeface="Calibri"/>
                <a:ea typeface="Calibri"/>
                <a:cs typeface="Calibri"/>
                <a:sym typeface="Calibri"/>
              </a:rPr>
              <a:t>"Kiedy byłem młody, miałem angielskiego przyjaciela pióra. </a:t>
            </a:r>
            <a:r>
              <a:rPr lang="en-US" sz="2000" i="1" dirty="0">
                <a:solidFill>
                  <a:schemeClr val="dk1"/>
                </a:solidFill>
                <a:latin typeface="Calibri"/>
                <a:ea typeface="Calibri"/>
                <a:cs typeface="Calibri"/>
                <a:sym typeface="Calibri"/>
              </a:rPr>
              <a:t>Było miło, ponieważ mogliśmy pisać do siebie nawzajem i możecie myśleć o tym, co </a:t>
            </a:r>
            <a:r>
              <a:rPr lang="en-US" sz="2000" i="1" dirty="0" err="1" smtClean="0">
                <a:solidFill>
                  <a:schemeClr val="dk1"/>
                </a:solidFill>
                <a:latin typeface="Calibri"/>
                <a:ea typeface="Calibri"/>
                <a:cs typeface="Calibri"/>
                <a:sym typeface="Calibri"/>
              </a:rPr>
              <a:t>chcecie</a:t>
            </a:r>
            <a:r>
              <a:rPr lang="en-US" sz="2000" i="1" dirty="0" smtClean="0">
                <a:solidFill>
                  <a:schemeClr val="dk1"/>
                </a:solidFill>
                <a:latin typeface="Calibri"/>
                <a:ea typeface="Calibri"/>
                <a:cs typeface="Calibri"/>
                <a:sym typeface="Calibri"/>
              </a:rPr>
              <a:t> </a:t>
            </a:r>
            <a:r>
              <a:rPr lang="pl-PL" sz="2000" i="1" dirty="0" smtClean="0">
                <a:solidFill>
                  <a:schemeClr val="dk1"/>
                </a:solidFill>
                <a:latin typeface="Calibri"/>
                <a:ea typeface="Calibri"/>
                <a:cs typeface="Calibri"/>
                <a:sym typeface="Calibri"/>
              </a:rPr>
              <a:t>ale l</a:t>
            </a:r>
            <a:r>
              <a:rPr lang="en-US" sz="2000" i="1" dirty="0" err="1" smtClean="0">
                <a:solidFill>
                  <a:schemeClr val="dk1"/>
                </a:solidFill>
                <a:latin typeface="Calibri"/>
                <a:ea typeface="Calibri"/>
                <a:cs typeface="Calibri"/>
                <a:sym typeface="Calibri"/>
              </a:rPr>
              <a:t>ubię</a:t>
            </a:r>
            <a:r>
              <a:rPr lang="en-US" sz="2000" i="1" dirty="0" smtClean="0">
                <a:solidFill>
                  <a:schemeClr val="dk1"/>
                </a:solidFill>
                <a:latin typeface="Calibri"/>
                <a:ea typeface="Calibri"/>
                <a:cs typeface="Calibri"/>
                <a:sym typeface="Calibri"/>
              </a:rPr>
              <a:t> </a:t>
            </a:r>
            <a:r>
              <a:rPr lang="en-US" sz="2000" i="1" dirty="0">
                <a:solidFill>
                  <a:schemeClr val="dk1"/>
                </a:solidFill>
                <a:latin typeface="Calibri"/>
                <a:ea typeface="Calibri"/>
                <a:cs typeface="Calibri"/>
                <a:sym typeface="Calibri"/>
              </a:rPr>
              <a:t>czytać listy nawet dzisiaj!"</a:t>
            </a:r>
            <a:endParaRPr dirty="0"/>
          </a:p>
        </p:txBody>
      </p:sp>
    </p:spTree>
    <p:extLst>
      <p:ext uri="{BB962C8B-B14F-4D97-AF65-F5344CB8AC3E}">
        <p14:creationId xmlns:p14="http://schemas.microsoft.com/office/powerpoint/2010/main" val="2556250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12" name="Google Shape;247;p30">
            <a:extLst>
              <a:ext uri="{FF2B5EF4-FFF2-40B4-BE49-F238E27FC236}">
                <a16:creationId xmlns="" xmlns:a16="http://schemas.microsoft.com/office/drawing/2014/main" id="{FF358403-7567-4D24-A7CB-905AE60F6F14}"/>
              </a:ext>
            </a:extLst>
          </p:cNvPr>
          <p:cNvSpPr txBox="1"/>
          <p:nvPr/>
        </p:nvSpPr>
        <p:spPr>
          <a:xfrm>
            <a:off x="372317" y="2317749"/>
            <a:ext cx="11447365" cy="26791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endParaRPr lang="en-US" sz="2000" i="1" dirty="0">
              <a:solidFill>
                <a:schemeClr val="dk1"/>
              </a:solidFill>
              <a:latin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b="1" dirty="0">
                <a:solidFill>
                  <a:schemeClr val="dk1"/>
                </a:solidFill>
                <a:latin typeface="Calibri"/>
                <a:cs typeface="Calibri"/>
                <a:sym typeface="Calibri"/>
              </a:rPr>
              <a:t>Komentarz</a:t>
            </a:r>
          </a:p>
          <a:p>
            <a:pPr marL="0" marR="0" lvl="0" indent="0" algn="l" rtl="0">
              <a:lnSpc>
                <a:spcPct val="100000"/>
              </a:lnSpc>
              <a:spcBef>
                <a:spcPts val="0"/>
              </a:spcBef>
              <a:spcAft>
                <a:spcPts val="0"/>
              </a:spcAft>
              <a:buClr>
                <a:schemeClr val="dk1"/>
              </a:buClr>
              <a:buSzPts val="2000"/>
              <a:buFont typeface="Calibri"/>
              <a:buNone/>
            </a:pPr>
            <a:endParaRPr lang="en-US" sz="2000" b="1" dirty="0">
              <a:solidFill>
                <a:schemeClr val="dk1"/>
              </a:solidFill>
              <a:latin typeface="Calibri"/>
              <a:cs typeface="Calibri"/>
              <a:sym typeface="Calibri"/>
            </a:endParaRPr>
          </a:p>
          <a:p>
            <a:pPr marL="0" marR="0" lvl="0" indent="0" algn="l" rtl="0">
              <a:lnSpc>
                <a:spcPct val="100000"/>
              </a:lnSpc>
              <a:spcBef>
                <a:spcPts val="0"/>
              </a:spcBef>
              <a:spcAft>
                <a:spcPts val="0"/>
              </a:spcAft>
              <a:buNone/>
            </a:pPr>
            <a:r>
              <a:rPr lang="de-CH" sz="2000" i="1" dirty="0">
                <a:solidFill>
                  <a:schemeClr val="dk1"/>
                </a:solidFill>
                <a:latin typeface="Calibri"/>
                <a:ea typeface="Calibri"/>
                <a:cs typeface="Calibri"/>
                <a:sym typeface="Calibri"/>
              </a:rPr>
              <a:t>Tutaj uczeń zastanawia się pozytywnie nad doświadczeniem z przeszłości i ma miłe wspomnienia z posiadania przyjaciela pióra. Chociaż nie wykazuje to silnych preferencji lub strategii, warto byłoby sporządzić mapę z uczniem, aby dowiedzieć się, jaki był wynik. Czy jego umiejętności językowe poprawiły się w rezultacie? Czy rozważyłby ponowne użycie strategii? Czy inni też by na tym skorzystali? Aspekty czasowe i interpersonalne mogłyby być tu obecne, a podobne strategie, które dobrze wykorzystują relacje interpersonalne, byłyby użytecznym punktem wyjścia do refleksji. </a:t>
            </a:r>
            <a:endParaRPr sz="2000" b="0" i="1" u="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1585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2" name="Rectangle 1">
            <a:extLst>
              <a:ext uri="{FF2B5EF4-FFF2-40B4-BE49-F238E27FC236}">
                <a16:creationId xmlns="" xmlns:a16="http://schemas.microsoft.com/office/drawing/2014/main" id="{305DDE3C-824E-44CA-B3B0-9EC1384C6D6A}"/>
              </a:ext>
            </a:extLst>
          </p:cNvPr>
          <p:cNvSpPr/>
          <p:nvPr/>
        </p:nvSpPr>
        <p:spPr>
          <a:xfrm>
            <a:off x="312389" y="1641672"/>
            <a:ext cx="12038873" cy="3272691"/>
          </a:xfrm>
          <a:prstGeom prst="rect">
            <a:avLst/>
          </a:prstGeom>
        </p:spPr>
        <p:txBody>
          <a:bodyPr wrap="none">
            <a:spAutoFit/>
          </a:bodyPr>
          <a:lstStyle/>
          <a:p>
            <a:pPr lvl="0">
              <a:spcBef>
                <a:spcPts val="400"/>
              </a:spcBef>
            </a:pPr>
            <a:r>
              <a:rPr lang="en-US" sz="2000" b="1" u="sng" dirty="0">
                <a:solidFill>
                  <a:schemeClr val="dk1"/>
                </a:solidFill>
                <a:latin typeface="Calibri"/>
                <a:ea typeface="Calibri"/>
                <a:cs typeface="Calibri"/>
                <a:sym typeface="Calibri"/>
              </a:rPr>
              <a:t>Do ciebie.</a:t>
            </a:r>
          </a:p>
          <a:p>
            <a:pPr lvl="0">
              <a:spcBef>
                <a:spcPts val="400"/>
              </a:spcBef>
            </a:pPr>
            <a:endParaRPr lang="en-US" sz="2000" b="1" u="sng" dirty="0">
              <a:solidFill>
                <a:schemeClr val="dk1"/>
              </a:solidFill>
              <a:latin typeface="Calibri"/>
              <a:ea typeface="Calibri"/>
              <a:cs typeface="Calibri"/>
              <a:sym typeface="Calibri"/>
            </a:endParaRPr>
          </a:p>
          <a:p>
            <a:pPr lvl="0">
              <a:spcBef>
                <a:spcPts val="400"/>
              </a:spcBef>
            </a:pPr>
            <a:r>
              <a:rPr lang="en-US" sz="2000" dirty="0" err="1">
                <a:solidFill>
                  <a:schemeClr val="dk1"/>
                </a:solidFill>
                <a:latin typeface="Calibri"/>
                <a:ea typeface="Calibri"/>
                <a:cs typeface="Calibri"/>
                <a:sym typeface="Calibri"/>
              </a:rPr>
              <a:t>Przeczytaj</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cytaty</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następnym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slajdzie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Omówienie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preferencji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uczniów</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Odwołaj</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 do </a:t>
            </a:r>
            <a:r>
              <a:rPr lang="en-US" sz="2000" dirty="0" err="1">
                <a:solidFill>
                  <a:schemeClr val="dk1"/>
                </a:solidFill>
                <a:latin typeface="Calibri"/>
                <a:ea typeface="Calibri"/>
                <a:cs typeface="Calibri"/>
                <a:sym typeface="Calibri"/>
              </a:rPr>
              <a:t>pomysłów</a:t>
            </a:r>
            <a:r>
              <a:rPr lang="en-US" sz="2000" dirty="0">
                <a:solidFill>
                  <a:schemeClr val="dk1"/>
                </a:solidFill>
                <a:latin typeface="Calibri"/>
                <a:ea typeface="Calibri"/>
                <a:cs typeface="Calibri"/>
                <a:sym typeface="Calibri"/>
              </a:rPr>
              <a:t> z </a:t>
            </a:r>
            <a:r>
              <a:rPr lang="en-US" sz="2000" dirty="0" err="1">
                <a:solidFill>
                  <a:schemeClr val="dk1"/>
                </a:solidFill>
                <a:latin typeface="Calibri"/>
                <a:ea typeface="Calibri"/>
                <a:cs typeface="Calibri"/>
                <a:sym typeface="Calibri"/>
              </a:rPr>
              <a:t>wizualnego</a:t>
            </a:r>
            <a:r>
              <a:rPr lang="en-US" sz="2000" dirty="0">
                <a:solidFill>
                  <a:schemeClr val="dk1"/>
                </a:solidFill>
                <a:latin typeface="Calibri"/>
                <a:ea typeface="Calibri"/>
                <a:cs typeface="Calibri"/>
                <a:sym typeface="Calibri"/>
              </a:rPr>
              <a:t>, </a:t>
            </a:r>
            <a:endParaRPr lang="pl-PL" sz="2000" dirty="0">
              <a:solidFill>
                <a:schemeClr val="dk1"/>
              </a:solidFill>
              <a:latin typeface="Calibri"/>
              <a:ea typeface="Calibri"/>
              <a:cs typeface="Calibri"/>
              <a:sym typeface="Calibri"/>
            </a:endParaRPr>
          </a:p>
          <a:p>
            <a:pPr lvl="0">
              <a:spcBef>
                <a:spcPts val="400"/>
              </a:spcBef>
            </a:pPr>
            <a:r>
              <a:rPr lang="en-US" sz="2000" dirty="0" err="1">
                <a:solidFill>
                  <a:schemeClr val="dk1"/>
                </a:solidFill>
                <a:latin typeface="Calibri"/>
                <a:ea typeface="Calibri"/>
                <a:cs typeface="Calibri"/>
                <a:sym typeface="Calibri"/>
              </a:rPr>
              <a:t>dźwiękowego</a:t>
            </a:r>
            <a:r>
              <a:rPr lang="en-US" sz="2000" dirty="0">
                <a:solidFill>
                  <a:schemeClr val="dk1"/>
                </a:solidFill>
                <a:latin typeface="Calibri"/>
                <a:ea typeface="Calibri"/>
                <a:cs typeface="Calibri"/>
                <a:sym typeface="Calibri"/>
              </a:rPr>
              <a:t>,</a:t>
            </a:r>
            <a:r>
              <a:rPr lang="pl-PL" sz="2000" dirty="0">
                <a:solidFill>
                  <a:schemeClr val="dk1"/>
                </a:solidFill>
                <a:latin typeface="Calibri"/>
                <a:ea typeface="Calibri"/>
                <a:cs typeface="Calibri"/>
                <a:sym typeface="Calibri"/>
              </a:rPr>
              <a:t> k</a:t>
            </a:r>
            <a:r>
              <a:rPr lang="en-US" sz="2000" dirty="0" err="1">
                <a:solidFill>
                  <a:schemeClr val="dk1"/>
                </a:solidFill>
                <a:latin typeface="Calibri"/>
                <a:ea typeface="Calibri"/>
                <a:cs typeface="Calibri"/>
                <a:sym typeface="Calibri"/>
              </a:rPr>
              <a:t>inestetyczne</a:t>
            </a:r>
            <a:r>
              <a:rPr lang="pl-PL" sz="2000" dirty="0">
                <a:solidFill>
                  <a:schemeClr val="dk1"/>
                </a:solidFill>
                <a:latin typeface="Calibri"/>
                <a:ea typeface="Calibri"/>
                <a:cs typeface="Calibri"/>
                <a:sym typeface="Calibri"/>
              </a:rPr>
              <a:t>go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poczuci</a:t>
            </a:r>
            <a:r>
              <a:rPr lang="pl-PL" sz="2000" dirty="0">
                <a:solidFill>
                  <a:schemeClr val="dk1"/>
                </a:solidFill>
                <a:latin typeface="Calibri"/>
                <a:ea typeface="Calibri"/>
                <a:cs typeface="Calibri"/>
                <a:sym typeface="Calibri"/>
              </a:rPr>
              <a:t>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rządzenia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oraz</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wzrost</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utrwalenie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sposobu</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myślenia</a:t>
            </a:r>
            <a:r>
              <a:rPr lang="en-US" sz="2000" dirty="0">
                <a:solidFill>
                  <a:schemeClr val="dk1"/>
                </a:solidFill>
                <a:latin typeface="Calibri"/>
                <a:ea typeface="Calibri"/>
                <a:cs typeface="Calibri"/>
                <a:sym typeface="Calibri"/>
              </a:rPr>
              <a:t>. </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r>
              <a:rPr lang="en-US" sz="2000" dirty="0" err="1">
                <a:solidFill>
                  <a:schemeClr val="dk1"/>
                </a:solidFill>
                <a:latin typeface="Calibri"/>
                <a:ea typeface="Calibri"/>
                <a:cs typeface="Calibri"/>
                <a:sym typeface="Calibri"/>
              </a:rPr>
              <a:t>Jak</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porównuje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 to z </a:t>
            </a:r>
            <a:r>
              <a:rPr lang="en-US" sz="2000" dirty="0" err="1">
                <a:solidFill>
                  <a:schemeClr val="dk1"/>
                </a:solidFill>
                <a:latin typeface="Calibri"/>
                <a:ea typeface="Calibri"/>
                <a:cs typeface="Calibri"/>
                <a:sym typeface="Calibri"/>
              </a:rPr>
              <a:t>twoimi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preferencjami</a:t>
            </a:r>
            <a:r>
              <a:rPr lang="en-US" sz="2000" dirty="0">
                <a:solidFill>
                  <a:schemeClr val="dk1"/>
                </a:solidFill>
                <a:latin typeface="Calibri"/>
                <a:ea typeface="Calibri"/>
                <a:cs typeface="Calibri"/>
                <a:sym typeface="Calibri"/>
              </a:rPr>
              <a:t> w </a:t>
            </a:r>
            <a:r>
              <a:rPr lang="en-US" sz="2000" dirty="0" err="1">
                <a:solidFill>
                  <a:schemeClr val="dk1"/>
                </a:solidFill>
                <a:latin typeface="Calibri"/>
                <a:ea typeface="Calibri"/>
                <a:cs typeface="Calibri"/>
                <a:sym typeface="Calibri"/>
              </a:rPr>
              <a:t>uczeniu</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nauczaniu</a:t>
            </a:r>
            <a:r>
              <a:rPr lang="en-US" sz="2000" dirty="0">
                <a:solidFill>
                  <a:schemeClr val="dk1"/>
                </a:solidFill>
                <a:latin typeface="Calibri"/>
                <a:ea typeface="Calibri"/>
                <a:cs typeface="Calibri"/>
                <a:sym typeface="Calibri"/>
              </a:rPr>
              <a:t>?</a:t>
            </a:r>
          </a:p>
          <a:p>
            <a:pPr lvl="0">
              <a:spcBef>
                <a:spcPts val="400"/>
              </a:spcBef>
            </a:pPr>
            <a:r>
              <a:rPr lang="en-US" sz="2000" dirty="0" err="1">
                <a:solidFill>
                  <a:schemeClr val="dk1"/>
                </a:solidFill>
                <a:latin typeface="Calibri"/>
                <a:ea typeface="Calibri"/>
                <a:cs typeface="Calibri"/>
                <a:sym typeface="Calibri"/>
              </a:rPr>
              <a:t>Jak</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poradzisz</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sobie</a:t>
            </a:r>
            <a:r>
              <a:rPr lang="en-US" sz="2000" dirty="0">
                <a:solidFill>
                  <a:schemeClr val="dk1"/>
                </a:solidFill>
                <a:latin typeface="Calibri"/>
                <a:ea typeface="Calibri"/>
                <a:cs typeface="Calibri"/>
                <a:sym typeface="Calibri"/>
              </a:rPr>
              <a:t> z </a:t>
            </a:r>
            <a:r>
              <a:rPr lang="en-US" sz="2000" dirty="0" err="1">
                <a:solidFill>
                  <a:schemeClr val="dk1"/>
                </a:solidFill>
                <a:latin typeface="Calibri"/>
                <a:ea typeface="Calibri"/>
                <a:cs typeface="Calibri"/>
                <a:sym typeface="Calibri"/>
              </a:rPr>
              <a:t>mapowaniem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łączeniem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współtworzeniem</a:t>
            </a:r>
            <a:r>
              <a:rPr lang="en-US" sz="2000" dirty="0">
                <a:solidFill>
                  <a:schemeClr val="dk1"/>
                </a:solidFill>
                <a:latin typeface="Calibri"/>
                <a:ea typeface="Calibri"/>
                <a:cs typeface="Calibri"/>
                <a:sym typeface="Calibri"/>
              </a:rPr>
              <a:t> z </a:t>
            </a:r>
            <a:r>
              <a:rPr lang="en-US" sz="2000" dirty="0" err="1">
                <a:solidFill>
                  <a:schemeClr val="dk1"/>
                </a:solidFill>
                <a:latin typeface="Calibri"/>
                <a:ea typeface="Calibri"/>
                <a:cs typeface="Calibri"/>
                <a:sym typeface="Calibri"/>
              </a:rPr>
              <a:t>tym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uczniem</a:t>
            </a:r>
            <a:r>
              <a:rPr lang="en-US" sz="2000" dirty="0">
                <a:solidFill>
                  <a:schemeClr val="dk1"/>
                </a:solidFill>
                <a:latin typeface="Calibri"/>
                <a:ea typeface="Calibri"/>
                <a:cs typeface="Calibri"/>
                <a:sym typeface="Calibri"/>
              </a:rPr>
              <a:t>?</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endParaRPr lang="en-US" sz="2000" dirty="0">
              <a:solidFill>
                <a:schemeClr val="dk1"/>
              </a:solidFill>
              <a:latin typeface="Calibri"/>
              <a:ea typeface="Calibri"/>
              <a:cs typeface="Calibri"/>
              <a:sym typeface="Calibri"/>
            </a:endParaRPr>
          </a:p>
        </p:txBody>
      </p:sp>
      <p:sp>
        <p:nvSpPr>
          <p:cNvPr id="8" name="Google Shape;246;p30">
            <a:extLst>
              <a:ext uri="{FF2B5EF4-FFF2-40B4-BE49-F238E27FC236}">
                <a16:creationId xmlns="" xmlns:a16="http://schemas.microsoft.com/office/drawing/2014/main" id="{6336E0F3-C65B-4464-A73D-15209D25964F}"/>
              </a:ext>
            </a:extLst>
          </p:cNvPr>
          <p:cNvSpPr txBox="1"/>
          <p:nvPr/>
        </p:nvSpPr>
        <p:spPr>
          <a:xfrm>
            <a:off x="312389" y="4655797"/>
            <a:ext cx="11567222" cy="10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b="0" i="1" u="none" dirty="0">
                <a:solidFill>
                  <a:schemeClr val="dk1"/>
                </a:solidFill>
                <a:latin typeface="Calibri"/>
                <a:ea typeface="Calibri"/>
                <a:cs typeface="Calibri"/>
                <a:sym typeface="Calibri"/>
              </a:rPr>
              <a:t>"Muszę poprawić swoje słuchanie. Kiedyś byłem naprawdę dobry w języku francuskim, ponieważ cały czas słuchałem podcastów, nawet wtedy, gdy nie rozumiałem, co mówią. Mam czas na dojazd do pracy rano, więc mogłem słuchać podcastów, aby pomóc mojemu językowi w doskonaleniu".</a:t>
            </a:r>
            <a:endParaRPr dirty="0"/>
          </a:p>
        </p:txBody>
      </p:sp>
    </p:spTree>
    <p:extLst>
      <p:ext uri="{BB962C8B-B14F-4D97-AF65-F5344CB8AC3E}">
        <p14:creationId xmlns:p14="http://schemas.microsoft.com/office/powerpoint/2010/main" val="2709775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12" name="Google Shape;247;p30">
            <a:extLst>
              <a:ext uri="{FF2B5EF4-FFF2-40B4-BE49-F238E27FC236}">
                <a16:creationId xmlns="" xmlns:a16="http://schemas.microsoft.com/office/drawing/2014/main" id="{FF358403-7567-4D24-A7CB-905AE60F6F14}"/>
              </a:ext>
            </a:extLst>
          </p:cNvPr>
          <p:cNvSpPr txBox="1"/>
          <p:nvPr/>
        </p:nvSpPr>
        <p:spPr>
          <a:xfrm>
            <a:off x="372317" y="2317749"/>
            <a:ext cx="11447365" cy="26791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endParaRPr lang="en-US" sz="2000" i="1" dirty="0">
              <a:solidFill>
                <a:schemeClr val="dk1"/>
              </a:solidFill>
              <a:latin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b="1" dirty="0">
                <a:solidFill>
                  <a:schemeClr val="dk1"/>
                </a:solidFill>
                <a:latin typeface="Calibri"/>
                <a:cs typeface="Calibri"/>
                <a:sym typeface="Calibri"/>
              </a:rPr>
              <a:t>Komentarz</a:t>
            </a:r>
          </a:p>
          <a:p>
            <a:pPr marL="0" marR="0" lvl="0" indent="0" algn="l" rtl="0">
              <a:lnSpc>
                <a:spcPct val="100000"/>
              </a:lnSpc>
              <a:spcBef>
                <a:spcPts val="0"/>
              </a:spcBef>
              <a:spcAft>
                <a:spcPts val="0"/>
              </a:spcAft>
              <a:buClr>
                <a:schemeClr val="dk1"/>
              </a:buClr>
              <a:buSzPts val="2000"/>
              <a:buFont typeface="Calibri"/>
              <a:buNone/>
            </a:pPr>
            <a:endParaRPr lang="en-US" sz="2000" b="1" dirty="0">
              <a:solidFill>
                <a:schemeClr val="dk1"/>
              </a:solidFill>
              <a:latin typeface="Calibri"/>
              <a:cs typeface="Calibri"/>
              <a:sym typeface="Calibri"/>
            </a:endParaRPr>
          </a:p>
          <a:p>
            <a:pPr marL="0" marR="0" lvl="0" indent="0" algn="l" rtl="0">
              <a:lnSpc>
                <a:spcPct val="100000"/>
              </a:lnSpc>
              <a:spcBef>
                <a:spcPts val="0"/>
              </a:spcBef>
              <a:spcAft>
                <a:spcPts val="0"/>
              </a:spcAft>
              <a:buNone/>
            </a:pPr>
            <a:r>
              <a:rPr lang="de-CH" sz="2000" i="1" dirty="0">
                <a:solidFill>
                  <a:schemeClr val="dk1"/>
                </a:solidFill>
                <a:latin typeface="Calibri"/>
                <a:ea typeface="Calibri"/>
                <a:cs typeface="Calibri"/>
                <a:sym typeface="Calibri"/>
              </a:rPr>
              <a:t>Uczeń mówi o udanym uczeniu się i zastanawia się nad zastosowaniem tej samej strategii w odniesieniu do swoich obecnych celów edukacyjnych. Wysoka świadomość czynników środowiskowych związanych ze strategią jest obecna (dojazd do pracy) i może być </a:t>
            </a:r>
            <a:r>
              <a:rPr lang="de-CH" sz="2000" i="1" dirty="0" err="1">
                <a:solidFill>
                  <a:schemeClr val="dk1"/>
                </a:solidFill>
                <a:latin typeface="Calibri"/>
                <a:ea typeface="Calibri"/>
                <a:cs typeface="Calibri"/>
                <a:sym typeface="Calibri"/>
              </a:rPr>
              <a:t>preferowany</a:t>
            </a:r>
            <a:r>
              <a:rPr lang="de-CH" sz="2000" i="1" dirty="0">
                <a:solidFill>
                  <a:schemeClr val="dk1"/>
                </a:solidFill>
                <a:latin typeface="Calibri"/>
                <a:ea typeface="Calibri"/>
                <a:cs typeface="Calibri"/>
                <a:sym typeface="Calibri"/>
              </a:rPr>
              <a:t> </a:t>
            </a:r>
            <a:r>
              <a:rPr lang="pl-PL" sz="2000" i="1" dirty="0" smtClean="0">
                <a:solidFill>
                  <a:schemeClr val="dk1"/>
                </a:solidFill>
                <a:latin typeface="Calibri"/>
                <a:ea typeface="Calibri"/>
                <a:cs typeface="Calibri"/>
                <a:sym typeface="Calibri"/>
              </a:rPr>
              <a:t>przekaz</a:t>
            </a:r>
            <a:r>
              <a:rPr lang="de-CH" sz="2000" i="1" dirty="0" smtClean="0">
                <a:solidFill>
                  <a:schemeClr val="dk1"/>
                </a:solidFill>
                <a:latin typeface="Calibri"/>
                <a:ea typeface="Calibri"/>
                <a:cs typeface="Calibri"/>
                <a:sym typeface="Calibri"/>
              </a:rPr>
              <a:t> </a:t>
            </a:r>
            <a:r>
              <a:rPr lang="de-CH" sz="2000" i="1" dirty="0">
                <a:solidFill>
                  <a:schemeClr val="dk1"/>
                </a:solidFill>
                <a:latin typeface="Calibri"/>
                <a:ea typeface="Calibri"/>
                <a:cs typeface="Calibri"/>
                <a:sym typeface="Calibri"/>
              </a:rPr>
              <a:t>słuchowy. Niektórzy mogą powiedzieć, że słuchanie </a:t>
            </a:r>
            <a:r>
              <a:rPr lang="de-CH" sz="2000" i="1" dirty="0" err="1">
                <a:solidFill>
                  <a:schemeClr val="dk1"/>
                </a:solidFill>
                <a:latin typeface="Calibri"/>
                <a:ea typeface="Calibri"/>
                <a:cs typeface="Calibri"/>
                <a:sym typeface="Calibri"/>
              </a:rPr>
              <a:t>autentycznego</a:t>
            </a:r>
            <a:r>
              <a:rPr lang="de-CH" sz="2000" i="1" dirty="0">
                <a:solidFill>
                  <a:schemeClr val="dk1"/>
                </a:solidFill>
                <a:latin typeface="Calibri"/>
                <a:ea typeface="Calibri"/>
                <a:cs typeface="Calibri"/>
                <a:sym typeface="Calibri"/>
              </a:rPr>
              <a:t> </a:t>
            </a:r>
            <a:r>
              <a:rPr lang="pl-PL" sz="2000" i="1" dirty="0" smtClean="0">
                <a:solidFill>
                  <a:schemeClr val="dk1"/>
                </a:solidFill>
                <a:latin typeface="Calibri"/>
                <a:ea typeface="Calibri"/>
                <a:cs typeface="Calibri"/>
                <a:sym typeface="Calibri"/>
              </a:rPr>
              <a:t>języka</a:t>
            </a:r>
            <a:r>
              <a:rPr lang="de-CH" sz="2000" i="1" dirty="0" smtClean="0">
                <a:solidFill>
                  <a:schemeClr val="dk1"/>
                </a:solidFill>
                <a:latin typeface="Calibri"/>
                <a:ea typeface="Calibri"/>
                <a:cs typeface="Calibri"/>
                <a:sym typeface="Calibri"/>
              </a:rPr>
              <a:t>, </a:t>
            </a:r>
            <a:r>
              <a:rPr lang="de-CH" sz="2000" i="1" dirty="0">
                <a:solidFill>
                  <a:schemeClr val="dk1"/>
                </a:solidFill>
                <a:latin typeface="Calibri"/>
                <a:ea typeface="Calibri"/>
                <a:cs typeface="Calibri"/>
                <a:sym typeface="Calibri"/>
              </a:rPr>
              <a:t>takiego jak podcast, może być zbyt trudne dla ucznia. W tym przypadku potrzebna jest pewna wrażliwość i zbadanie, w jaki sposób strategia może zostać wdrożona. W końcu uczeń odniósł już wcześniej sukces i może powtórzyć sukces. </a:t>
            </a:r>
            <a:endParaRPr sz="2000" b="0" i="1" u="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1278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2" name="Rectangle 1">
            <a:extLst>
              <a:ext uri="{FF2B5EF4-FFF2-40B4-BE49-F238E27FC236}">
                <a16:creationId xmlns="" xmlns:a16="http://schemas.microsoft.com/office/drawing/2014/main" id="{305DDE3C-824E-44CA-B3B0-9EC1384C6D6A}"/>
              </a:ext>
            </a:extLst>
          </p:cNvPr>
          <p:cNvSpPr/>
          <p:nvPr/>
        </p:nvSpPr>
        <p:spPr>
          <a:xfrm>
            <a:off x="312389" y="1641672"/>
            <a:ext cx="12038873" cy="3272691"/>
          </a:xfrm>
          <a:prstGeom prst="rect">
            <a:avLst/>
          </a:prstGeom>
        </p:spPr>
        <p:txBody>
          <a:bodyPr wrap="none">
            <a:spAutoFit/>
          </a:bodyPr>
          <a:lstStyle/>
          <a:p>
            <a:pPr lvl="0">
              <a:spcBef>
                <a:spcPts val="400"/>
              </a:spcBef>
            </a:pPr>
            <a:r>
              <a:rPr lang="en-US" sz="2000" b="1" u="sng" dirty="0">
                <a:solidFill>
                  <a:schemeClr val="dk1"/>
                </a:solidFill>
                <a:latin typeface="Calibri"/>
                <a:ea typeface="Calibri"/>
                <a:cs typeface="Calibri"/>
                <a:sym typeface="Calibri"/>
              </a:rPr>
              <a:t>Do ciebie.</a:t>
            </a:r>
          </a:p>
          <a:p>
            <a:pPr lvl="0">
              <a:spcBef>
                <a:spcPts val="400"/>
              </a:spcBef>
            </a:pPr>
            <a:endParaRPr lang="en-US" sz="2000" b="1" u="sng" dirty="0">
              <a:solidFill>
                <a:schemeClr val="dk1"/>
              </a:solidFill>
              <a:latin typeface="Calibri"/>
              <a:ea typeface="Calibri"/>
              <a:cs typeface="Calibri"/>
              <a:sym typeface="Calibri"/>
            </a:endParaRPr>
          </a:p>
          <a:p>
            <a:pPr lvl="0">
              <a:spcBef>
                <a:spcPts val="400"/>
              </a:spcBef>
            </a:pPr>
            <a:r>
              <a:rPr lang="en-US" sz="2000" dirty="0" err="1">
                <a:solidFill>
                  <a:schemeClr val="dk1"/>
                </a:solidFill>
                <a:latin typeface="Calibri"/>
                <a:ea typeface="Calibri"/>
                <a:cs typeface="Calibri"/>
                <a:sym typeface="Calibri"/>
              </a:rPr>
              <a:t>Przeczytaj</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cytaty</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następnym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slajdzie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Omówienie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preferencji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uczniów</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Odwołaj</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 do </a:t>
            </a:r>
            <a:r>
              <a:rPr lang="en-US" sz="2000" dirty="0" err="1">
                <a:solidFill>
                  <a:schemeClr val="dk1"/>
                </a:solidFill>
                <a:latin typeface="Calibri"/>
                <a:ea typeface="Calibri"/>
                <a:cs typeface="Calibri"/>
                <a:sym typeface="Calibri"/>
              </a:rPr>
              <a:t>pomysłów</a:t>
            </a:r>
            <a:r>
              <a:rPr lang="en-US" sz="2000" dirty="0">
                <a:solidFill>
                  <a:schemeClr val="dk1"/>
                </a:solidFill>
                <a:latin typeface="Calibri"/>
                <a:ea typeface="Calibri"/>
                <a:cs typeface="Calibri"/>
                <a:sym typeface="Calibri"/>
              </a:rPr>
              <a:t> z </a:t>
            </a:r>
            <a:r>
              <a:rPr lang="en-US" sz="2000" dirty="0" err="1">
                <a:solidFill>
                  <a:schemeClr val="dk1"/>
                </a:solidFill>
                <a:latin typeface="Calibri"/>
                <a:ea typeface="Calibri"/>
                <a:cs typeface="Calibri"/>
                <a:sym typeface="Calibri"/>
              </a:rPr>
              <a:t>wizualnego</a:t>
            </a:r>
            <a:r>
              <a:rPr lang="en-US" sz="2000" dirty="0">
                <a:solidFill>
                  <a:schemeClr val="dk1"/>
                </a:solidFill>
                <a:latin typeface="Calibri"/>
                <a:ea typeface="Calibri"/>
                <a:cs typeface="Calibri"/>
                <a:sym typeface="Calibri"/>
              </a:rPr>
              <a:t>, </a:t>
            </a:r>
            <a:endParaRPr lang="pl-PL" sz="2000" dirty="0">
              <a:solidFill>
                <a:schemeClr val="dk1"/>
              </a:solidFill>
              <a:latin typeface="Calibri"/>
              <a:ea typeface="Calibri"/>
              <a:cs typeface="Calibri"/>
              <a:sym typeface="Calibri"/>
            </a:endParaRPr>
          </a:p>
          <a:p>
            <a:pPr lvl="0">
              <a:spcBef>
                <a:spcPts val="400"/>
              </a:spcBef>
            </a:pPr>
            <a:r>
              <a:rPr lang="en-US" sz="2000" dirty="0" err="1">
                <a:solidFill>
                  <a:schemeClr val="dk1"/>
                </a:solidFill>
                <a:latin typeface="Calibri"/>
                <a:ea typeface="Calibri"/>
                <a:cs typeface="Calibri"/>
                <a:sym typeface="Calibri"/>
              </a:rPr>
              <a:t>dźwiękowego</a:t>
            </a:r>
            <a:r>
              <a:rPr lang="en-US" sz="2000" dirty="0">
                <a:solidFill>
                  <a:schemeClr val="dk1"/>
                </a:solidFill>
                <a:latin typeface="Calibri"/>
                <a:ea typeface="Calibri"/>
                <a:cs typeface="Calibri"/>
                <a:sym typeface="Calibri"/>
              </a:rPr>
              <a:t>,</a:t>
            </a:r>
            <a:r>
              <a:rPr lang="pl-PL" sz="2000" dirty="0">
                <a:solidFill>
                  <a:schemeClr val="dk1"/>
                </a:solidFill>
                <a:latin typeface="Calibri"/>
                <a:ea typeface="Calibri"/>
                <a:cs typeface="Calibri"/>
                <a:sym typeface="Calibri"/>
              </a:rPr>
              <a:t> k</a:t>
            </a:r>
            <a:r>
              <a:rPr lang="en-US" sz="2000" dirty="0" err="1">
                <a:solidFill>
                  <a:schemeClr val="dk1"/>
                </a:solidFill>
                <a:latin typeface="Calibri"/>
                <a:ea typeface="Calibri"/>
                <a:cs typeface="Calibri"/>
                <a:sym typeface="Calibri"/>
              </a:rPr>
              <a:t>inestetyczne</a:t>
            </a:r>
            <a:r>
              <a:rPr lang="pl-PL" sz="2000" dirty="0">
                <a:solidFill>
                  <a:schemeClr val="dk1"/>
                </a:solidFill>
                <a:latin typeface="Calibri"/>
                <a:ea typeface="Calibri"/>
                <a:cs typeface="Calibri"/>
                <a:sym typeface="Calibri"/>
              </a:rPr>
              <a:t>go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poczuci</a:t>
            </a:r>
            <a:r>
              <a:rPr lang="pl-PL" sz="2000" dirty="0">
                <a:solidFill>
                  <a:schemeClr val="dk1"/>
                </a:solidFill>
                <a:latin typeface="Calibri"/>
                <a:ea typeface="Calibri"/>
                <a:cs typeface="Calibri"/>
                <a:sym typeface="Calibri"/>
              </a:rPr>
              <a:t>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rządzenia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oraz</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wzrost</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utrwalenie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sposobu</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myślenia</a:t>
            </a:r>
            <a:r>
              <a:rPr lang="en-US" sz="2000" dirty="0">
                <a:solidFill>
                  <a:schemeClr val="dk1"/>
                </a:solidFill>
                <a:latin typeface="Calibri"/>
                <a:ea typeface="Calibri"/>
                <a:cs typeface="Calibri"/>
                <a:sym typeface="Calibri"/>
              </a:rPr>
              <a:t>. </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r>
              <a:rPr lang="en-US" sz="2000" dirty="0" err="1">
                <a:solidFill>
                  <a:schemeClr val="dk1"/>
                </a:solidFill>
                <a:latin typeface="Calibri"/>
                <a:ea typeface="Calibri"/>
                <a:cs typeface="Calibri"/>
                <a:sym typeface="Calibri"/>
              </a:rPr>
              <a:t>Jak</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porównuje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 to z </a:t>
            </a:r>
            <a:r>
              <a:rPr lang="en-US" sz="2000" dirty="0" err="1">
                <a:solidFill>
                  <a:schemeClr val="dk1"/>
                </a:solidFill>
                <a:latin typeface="Calibri"/>
                <a:ea typeface="Calibri"/>
                <a:cs typeface="Calibri"/>
                <a:sym typeface="Calibri"/>
              </a:rPr>
              <a:t>twoimi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preferencjami</a:t>
            </a:r>
            <a:r>
              <a:rPr lang="en-US" sz="2000" dirty="0">
                <a:solidFill>
                  <a:schemeClr val="dk1"/>
                </a:solidFill>
                <a:latin typeface="Calibri"/>
                <a:ea typeface="Calibri"/>
                <a:cs typeface="Calibri"/>
                <a:sym typeface="Calibri"/>
              </a:rPr>
              <a:t> w </a:t>
            </a:r>
            <a:r>
              <a:rPr lang="en-US" sz="2000" dirty="0" err="1">
                <a:solidFill>
                  <a:schemeClr val="dk1"/>
                </a:solidFill>
                <a:latin typeface="Calibri"/>
                <a:ea typeface="Calibri"/>
                <a:cs typeface="Calibri"/>
                <a:sym typeface="Calibri"/>
              </a:rPr>
              <a:t>uczeniu</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nauczaniu</a:t>
            </a:r>
            <a:r>
              <a:rPr lang="en-US" sz="2000" dirty="0">
                <a:solidFill>
                  <a:schemeClr val="dk1"/>
                </a:solidFill>
                <a:latin typeface="Calibri"/>
                <a:ea typeface="Calibri"/>
                <a:cs typeface="Calibri"/>
                <a:sym typeface="Calibri"/>
              </a:rPr>
              <a:t>?</a:t>
            </a:r>
          </a:p>
          <a:p>
            <a:pPr lvl="0">
              <a:spcBef>
                <a:spcPts val="400"/>
              </a:spcBef>
            </a:pPr>
            <a:r>
              <a:rPr lang="en-US" sz="2000" dirty="0" err="1">
                <a:solidFill>
                  <a:schemeClr val="dk1"/>
                </a:solidFill>
                <a:latin typeface="Calibri"/>
                <a:ea typeface="Calibri"/>
                <a:cs typeface="Calibri"/>
                <a:sym typeface="Calibri"/>
              </a:rPr>
              <a:t>Jak</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poradzisz</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sobie</a:t>
            </a:r>
            <a:r>
              <a:rPr lang="en-US" sz="2000" dirty="0">
                <a:solidFill>
                  <a:schemeClr val="dk1"/>
                </a:solidFill>
                <a:latin typeface="Calibri"/>
                <a:ea typeface="Calibri"/>
                <a:cs typeface="Calibri"/>
                <a:sym typeface="Calibri"/>
              </a:rPr>
              <a:t> z </a:t>
            </a:r>
            <a:r>
              <a:rPr lang="en-US" sz="2000" dirty="0" err="1">
                <a:solidFill>
                  <a:schemeClr val="dk1"/>
                </a:solidFill>
                <a:latin typeface="Calibri"/>
                <a:ea typeface="Calibri"/>
                <a:cs typeface="Calibri"/>
                <a:sym typeface="Calibri"/>
              </a:rPr>
              <a:t>mapowaniem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łączeniem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współtworzeniem</a:t>
            </a:r>
            <a:r>
              <a:rPr lang="en-US" sz="2000" dirty="0">
                <a:solidFill>
                  <a:schemeClr val="dk1"/>
                </a:solidFill>
                <a:latin typeface="Calibri"/>
                <a:ea typeface="Calibri"/>
                <a:cs typeface="Calibri"/>
                <a:sym typeface="Calibri"/>
              </a:rPr>
              <a:t> z </a:t>
            </a:r>
            <a:r>
              <a:rPr lang="en-US" sz="2000" dirty="0" err="1">
                <a:solidFill>
                  <a:schemeClr val="dk1"/>
                </a:solidFill>
                <a:latin typeface="Calibri"/>
                <a:ea typeface="Calibri"/>
                <a:cs typeface="Calibri"/>
                <a:sym typeface="Calibri"/>
              </a:rPr>
              <a:t>tym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uczniem</a:t>
            </a:r>
            <a:r>
              <a:rPr lang="en-US" sz="2000" dirty="0">
                <a:solidFill>
                  <a:schemeClr val="dk1"/>
                </a:solidFill>
                <a:latin typeface="Calibri"/>
                <a:ea typeface="Calibri"/>
                <a:cs typeface="Calibri"/>
                <a:sym typeface="Calibri"/>
              </a:rPr>
              <a:t>?</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endParaRPr lang="en-US" sz="2000" dirty="0">
              <a:solidFill>
                <a:schemeClr val="dk1"/>
              </a:solidFill>
              <a:latin typeface="Calibri"/>
              <a:ea typeface="Calibri"/>
              <a:cs typeface="Calibri"/>
              <a:sym typeface="Calibri"/>
            </a:endParaRPr>
          </a:p>
        </p:txBody>
      </p:sp>
      <p:sp>
        <p:nvSpPr>
          <p:cNvPr id="8" name="Google Shape;246;p30">
            <a:extLst>
              <a:ext uri="{FF2B5EF4-FFF2-40B4-BE49-F238E27FC236}">
                <a16:creationId xmlns="" xmlns:a16="http://schemas.microsoft.com/office/drawing/2014/main" id="{6336E0F3-C65B-4464-A73D-15209D25964F}"/>
              </a:ext>
            </a:extLst>
          </p:cNvPr>
          <p:cNvSpPr txBox="1"/>
          <p:nvPr/>
        </p:nvSpPr>
        <p:spPr>
          <a:xfrm>
            <a:off x="312389" y="4655797"/>
            <a:ext cx="11567222" cy="101600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GB" sz="2000" i="1" dirty="0">
                <a:solidFill>
                  <a:schemeClr val="dk1"/>
                </a:solidFill>
                <a:latin typeface="Calibri"/>
                <a:ea typeface="Calibri"/>
                <a:cs typeface="Calibri"/>
                <a:sym typeface="Calibri"/>
              </a:rPr>
              <a:t>"Zawsze będę zły w gramatyce. Niektórzy ludzie są po prostu lepsi w tych rzeczach. Nie ja, nie jestem dobry w gramatyce. Więc po prostu nie przejmuję się gramatyką."</a:t>
            </a:r>
            <a:endParaRPr lang="en-GB" sz="2000" dirty="0"/>
          </a:p>
        </p:txBody>
      </p:sp>
    </p:spTree>
    <p:extLst>
      <p:ext uri="{BB962C8B-B14F-4D97-AF65-F5344CB8AC3E}">
        <p14:creationId xmlns:p14="http://schemas.microsoft.com/office/powerpoint/2010/main" val="3462329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12" name="Google Shape;247;p30">
            <a:extLst>
              <a:ext uri="{FF2B5EF4-FFF2-40B4-BE49-F238E27FC236}">
                <a16:creationId xmlns="" xmlns:a16="http://schemas.microsoft.com/office/drawing/2014/main" id="{FF358403-7567-4D24-A7CB-905AE60F6F14}"/>
              </a:ext>
            </a:extLst>
          </p:cNvPr>
          <p:cNvSpPr txBox="1"/>
          <p:nvPr/>
        </p:nvSpPr>
        <p:spPr>
          <a:xfrm>
            <a:off x="372317" y="2317749"/>
            <a:ext cx="11447365" cy="26791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endParaRPr lang="en-US" sz="2000" i="1" dirty="0">
              <a:solidFill>
                <a:schemeClr val="dk1"/>
              </a:solidFill>
              <a:latin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b="1" dirty="0">
                <a:solidFill>
                  <a:schemeClr val="dk1"/>
                </a:solidFill>
                <a:latin typeface="Calibri"/>
                <a:cs typeface="Calibri"/>
                <a:sym typeface="Calibri"/>
              </a:rPr>
              <a:t>Komentarz</a:t>
            </a:r>
          </a:p>
          <a:p>
            <a:pPr marL="0" marR="0" lvl="0" indent="0" algn="l" rtl="0">
              <a:lnSpc>
                <a:spcPct val="100000"/>
              </a:lnSpc>
              <a:spcBef>
                <a:spcPts val="0"/>
              </a:spcBef>
              <a:spcAft>
                <a:spcPts val="0"/>
              </a:spcAft>
              <a:buClr>
                <a:schemeClr val="dk1"/>
              </a:buClr>
              <a:buSzPts val="2000"/>
              <a:buFont typeface="Calibri"/>
              <a:buNone/>
            </a:pPr>
            <a:endParaRPr lang="en-US" sz="2000" b="1" dirty="0">
              <a:solidFill>
                <a:schemeClr val="dk1"/>
              </a:solidFill>
              <a:latin typeface="Calibri"/>
              <a:cs typeface="Calibri"/>
              <a:sym typeface="Calibri"/>
            </a:endParaRPr>
          </a:p>
          <a:p>
            <a:pPr marL="0" marR="0" lvl="0" indent="0" algn="l" rtl="0">
              <a:lnSpc>
                <a:spcPct val="100000"/>
              </a:lnSpc>
              <a:spcBef>
                <a:spcPts val="0"/>
              </a:spcBef>
              <a:spcAft>
                <a:spcPts val="0"/>
              </a:spcAft>
              <a:buNone/>
            </a:pPr>
            <a:r>
              <a:rPr lang="de-CH" sz="2000" i="1" dirty="0">
                <a:solidFill>
                  <a:schemeClr val="dk1"/>
                </a:solidFill>
                <a:latin typeface="Calibri"/>
                <a:ea typeface="Calibri"/>
                <a:cs typeface="Calibri"/>
                <a:sym typeface="Calibri"/>
              </a:rPr>
              <a:t>Uczeń wydaje się mieć poczucie przeznaczenia, że nigdy nie zrozumie czegoś opartego na przeszłych wydarzeniach. Czynniki czasowe mogą być tu postrzegane jako ograniczające ucznia i może być prawdą, że w tym przypadku uczeń ma określony sposób myślenia o gramatyce. Wrażliwość z empatią, aktywne słuchanie pomostu do ucznia jest ważne w tej rozmowie. Ostatnie zdanie "Po prostu nie przejmuję się gramatyką" może być kontrowersyjne dla nauczyciela, zwłaszcza jeśli kurs koncentruje się na gramatyce. W tym miejscu ważna jest empatia, ponieważ zajęcie przeciwstawnej pozycji może tylko wzmocnić przekonanie ucznia o uczeniu się.</a:t>
            </a:r>
            <a:endParaRPr sz="2000" b="0" i="1" u="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6897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2" name="Rectangle 1">
            <a:extLst>
              <a:ext uri="{FF2B5EF4-FFF2-40B4-BE49-F238E27FC236}">
                <a16:creationId xmlns="" xmlns:a16="http://schemas.microsoft.com/office/drawing/2014/main" id="{305DDE3C-824E-44CA-B3B0-9EC1384C6D6A}"/>
              </a:ext>
            </a:extLst>
          </p:cNvPr>
          <p:cNvSpPr/>
          <p:nvPr/>
        </p:nvSpPr>
        <p:spPr>
          <a:xfrm>
            <a:off x="312389" y="1641672"/>
            <a:ext cx="12038873" cy="3272691"/>
          </a:xfrm>
          <a:prstGeom prst="rect">
            <a:avLst/>
          </a:prstGeom>
        </p:spPr>
        <p:txBody>
          <a:bodyPr wrap="none">
            <a:spAutoFit/>
          </a:bodyPr>
          <a:lstStyle/>
          <a:p>
            <a:pPr lvl="0">
              <a:spcBef>
                <a:spcPts val="400"/>
              </a:spcBef>
            </a:pPr>
            <a:r>
              <a:rPr lang="en-US" sz="2000" b="1" u="sng" dirty="0">
                <a:solidFill>
                  <a:schemeClr val="dk1"/>
                </a:solidFill>
                <a:latin typeface="Calibri"/>
                <a:ea typeface="Calibri"/>
                <a:cs typeface="Calibri"/>
                <a:sym typeface="Calibri"/>
              </a:rPr>
              <a:t>Do ciebie.</a:t>
            </a:r>
          </a:p>
          <a:p>
            <a:pPr lvl="0">
              <a:spcBef>
                <a:spcPts val="400"/>
              </a:spcBef>
            </a:pPr>
            <a:endParaRPr lang="en-US" sz="2000" b="1" u="sng" dirty="0">
              <a:solidFill>
                <a:schemeClr val="dk1"/>
              </a:solidFill>
              <a:latin typeface="Calibri"/>
              <a:ea typeface="Calibri"/>
              <a:cs typeface="Calibri"/>
              <a:sym typeface="Calibri"/>
            </a:endParaRPr>
          </a:p>
          <a:p>
            <a:pPr lvl="0">
              <a:spcBef>
                <a:spcPts val="400"/>
              </a:spcBef>
            </a:pPr>
            <a:r>
              <a:rPr lang="en-US" sz="2000" dirty="0" err="1">
                <a:solidFill>
                  <a:schemeClr val="dk1"/>
                </a:solidFill>
                <a:latin typeface="Calibri"/>
                <a:ea typeface="Calibri"/>
                <a:cs typeface="Calibri"/>
                <a:sym typeface="Calibri"/>
              </a:rPr>
              <a:t>Przeczytaj</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cytaty</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następnym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slajdzie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Omówienie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preferencji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uczniów</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Odwołaj</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 do </a:t>
            </a:r>
            <a:r>
              <a:rPr lang="en-US" sz="2000" dirty="0" err="1">
                <a:solidFill>
                  <a:schemeClr val="dk1"/>
                </a:solidFill>
                <a:latin typeface="Calibri"/>
                <a:ea typeface="Calibri"/>
                <a:cs typeface="Calibri"/>
                <a:sym typeface="Calibri"/>
              </a:rPr>
              <a:t>pomysłów</a:t>
            </a:r>
            <a:r>
              <a:rPr lang="en-US" sz="2000" dirty="0">
                <a:solidFill>
                  <a:schemeClr val="dk1"/>
                </a:solidFill>
                <a:latin typeface="Calibri"/>
                <a:ea typeface="Calibri"/>
                <a:cs typeface="Calibri"/>
                <a:sym typeface="Calibri"/>
              </a:rPr>
              <a:t> z </a:t>
            </a:r>
            <a:r>
              <a:rPr lang="en-US" sz="2000" dirty="0" err="1">
                <a:solidFill>
                  <a:schemeClr val="dk1"/>
                </a:solidFill>
                <a:latin typeface="Calibri"/>
                <a:ea typeface="Calibri"/>
                <a:cs typeface="Calibri"/>
                <a:sym typeface="Calibri"/>
              </a:rPr>
              <a:t>wizualnego</a:t>
            </a:r>
            <a:r>
              <a:rPr lang="en-US" sz="2000" dirty="0">
                <a:solidFill>
                  <a:schemeClr val="dk1"/>
                </a:solidFill>
                <a:latin typeface="Calibri"/>
                <a:ea typeface="Calibri"/>
                <a:cs typeface="Calibri"/>
                <a:sym typeface="Calibri"/>
              </a:rPr>
              <a:t>, </a:t>
            </a:r>
            <a:endParaRPr lang="pl-PL" sz="2000" dirty="0">
              <a:solidFill>
                <a:schemeClr val="dk1"/>
              </a:solidFill>
              <a:latin typeface="Calibri"/>
              <a:ea typeface="Calibri"/>
              <a:cs typeface="Calibri"/>
              <a:sym typeface="Calibri"/>
            </a:endParaRPr>
          </a:p>
          <a:p>
            <a:pPr lvl="0">
              <a:spcBef>
                <a:spcPts val="400"/>
              </a:spcBef>
            </a:pPr>
            <a:r>
              <a:rPr lang="en-US" sz="2000" dirty="0" err="1">
                <a:solidFill>
                  <a:schemeClr val="dk1"/>
                </a:solidFill>
                <a:latin typeface="Calibri"/>
                <a:ea typeface="Calibri"/>
                <a:cs typeface="Calibri"/>
                <a:sym typeface="Calibri"/>
              </a:rPr>
              <a:t>dźwiękowego</a:t>
            </a:r>
            <a:r>
              <a:rPr lang="en-US" sz="2000" dirty="0">
                <a:solidFill>
                  <a:schemeClr val="dk1"/>
                </a:solidFill>
                <a:latin typeface="Calibri"/>
                <a:ea typeface="Calibri"/>
                <a:cs typeface="Calibri"/>
                <a:sym typeface="Calibri"/>
              </a:rPr>
              <a:t>,</a:t>
            </a:r>
            <a:r>
              <a:rPr lang="pl-PL" sz="2000" dirty="0">
                <a:solidFill>
                  <a:schemeClr val="dk1"/>
                </a:solidFill>
                <a:latin typeface="Calibri"/>
                <a:ea typeface="Calibri"/>
                <a:cs typeface="Calibri"/>
                <a:sym typeface="Calibri"/>
              </a:rPr>
              <a:t> k</a:t>
            </a:r>
            <a:r>
              <a:rPr lang="en-US" sz="2000" dirty="0" err="1">
                <a:solidFill>
                  <a:schemeClr val="dk1"/>
                </a:solidFill>
                <a:latin typeface="Calibri"/>
                <a:ea typeface="Calibri"/>
                <a:cs typeface="Calibri"/>
                <a:sym typeface="Calibri"/>
              </a:rPr>
              <a:t>inestetyczne</a:t>
            </a:r>
            <a:r>
              <a:rPr lang="pl-PL" sz="2000" dirty="0">
                <a:solidFill>
                  <a:schemeClr val="dk1"/>
                </a:solidFill>
                <a:latin typeface="Calibri"/>
                <a:ea typeface="Calibri"/>
                <a:cs typeface="Calibri"/>
                <a:sym typeface="Calibri"/>
              </a:rPr>
              <a:t>go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poczuci</a:t>
            </a:r>
            <a:r>
              <a:rPr lang="pl-PL" sz="2000" dirty="0">
                <a:solidFill>
                  <a:schemeClr val="dk1"/>
                </a:solidFill>
                <a:latin typeface="Calibri"/>
                <a:ea typeface="Calibri"/>
                <a:cs typeface="Calibri"/>
                <a:sym typeface="Calibri"/>
              </a:rPr>
              <a:t>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rządzenia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oraz</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wzrost</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utrwalenie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sposobu</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myślenia</a:t>
            </a:r>
            <a:r>
              <a:rPr lang="en-US" sz="2000" dirty="0">
                <a:solidFill>
                  <a:schemeClr val="dk1"/>
                </a:solidFill>
                <a:latin typeface="Calibri"/>
                <a:ea typeface="Calibri"/>
                <a:cs typeface="Calibri"/>
                <a:sym typeface="Calibri"/>
              </a:rPr>
              <a:t>. </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r>
              <a:rPr lang="en-US" sz="2000" dirty="0" err="1">
                <a:solidFill>
                  <a:schemeClr val="dk1"/>
                </a:solidFill>
                <a:latin typeface="Calibri"/>
                <a:ea typeface="Calibri"/>
                <a:cs typeface="Calibri"/>
                <a:sym typeface="Calibri"/>
              </a:rPr>
              <a:t>Jak</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porównuje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 to z </a:t>
            </a:r>
            <a:r>
              <a:rPr lang="en-US" sz="2000" dirty="0" err="1">
                <a:solidFill>
                  <a:schemeClr val="dk1"/>
                </a:solidFill>
                <a:latin typeface="Calibri"/>
                <a:ea typeface="Calibri"/>
                <a:cs typeface="Calibri"/>
                <a:sym typeface="Calibri"/>
              </a:rPr>
              <a:t>twoimi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preferencjami</a:t>
            </a:r>
            <a:r>
              <a:rPr lang="en-US" sz="2000" dirty="0">
                <a:solidFill>
                  <a:schemeClr val="dk1"/>
                </a:solidFill>
                <a:latin typeface="Calibri"/>
                <a:ea typeface="Calibri"/>
                <a:cs typeface="Calibri"/>
                <a:sym typeface="Calibri"/>
              </a:rPr>
              <a:t> w </a:t>
            </a:r>
            <a:r>
              <a:rPr lang="en-US" sz="2000" dirty="0" err="1">
                <a:solidFill>
                  <a:schemeClr val="dk1"/>
                </a:solidFill>
                <a:latin typeface="Calibri"/>
                <a:ea typeface="Calibri"/>
                <a:cs typeface="Calibri"/>
                <a:sym typeface="Calibri"/>
              </a:rPr>
              <a:t>uczeniu</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nauczaniu</a:t>
            </a:r>
            <a:r>
              <a:rPr lang="en-US" sz="2000" dirty="0">
                <a:solidFill>
                  <a:schemeClr val="dk1"/>
                </a:solidFill>
                <a:latin typeface="Calibri"/>
                <a:ea typeface="Calibri"/>
                <a:cs typeface="Calibri"/>
                <a:sym typeface="Calibri"/>
              </a:rPr>
              <a:t>?</a:t>
            </a:r>
          </a:p>
          <a:p>
            <a:pPr lvl="0">
              <a:spcBef>
                <a:spcPts val="400"/>
              </a:spcBef>
            </a:pPr>
            <a:r>
              <a:rPr lang="en-US" sz="2000" dirty="0" err="1">
                <a:solidFill>
                  <a:schemeClr val="dk1"/>
                </a:solidFill>
                <a:latin typeface="Calibri"/>
                <a:ea typeface="Calibri"/>
                <a:cs typeface="Calibri"/>
                <a:sym typeface="Calibri"/>
              </a:rPr>
              <a:t>Jak</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poradzisz</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sobie</a:t>
            </a:r>
            <a:r>
              <a:rPr lang="en-US" sz="2000" dirty="0">
                <a:solidFill>
                  <a:schemeClr val="dk1"/>
                </a:solidFill>
                <a:latin typeface="Calibri"/>
                <a:ea typeface="Calibri"/>
                <a:cs typeface="Calibri"/>
                <a:sym typeface="Calibri"/>
              </a:rPr>
              <a:t> z </a:t>
            </a:r>
            <a:r>
              <a:rPr lang="en-US" sz="2000" dirty="0" err="1">
                <a:solidFill>
                  <a:schemeClr val="dk1"/>
                </a:solidFill>
                <a:latin typeface="Calibri"/>
                <a:ea typeface="Calibri"/>
                <a:cs typeface="Calibri"/>
                <a:sym typeface="Calibri"/>
              </a:rPr>
              <a:t>mapowaniem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łączeniem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współtworzeniem</a:t>
            </a:r>
            <a:r>
              <a:rPr lang="en-US" sz="2000" dirty="0">
                <a:solidFill>
                  <a:schemeClr val="dk1"/>
                </a:solidFill>
                <a:latin typeface="Calibri"/>
                <a:ea typeface="Calibri"/>
                <a:cs typeface="Calibri"/>
                <a:sym typeface="Calibri"/>
              </a:rPr>
              <a:t> z </a:t>
            </a:r>
            <a:r>
              <a:rPr lang="en-US" sz="2000" dirty="0" err="1">
                <a:solidFill>
                  <a:schemeClr val="dk1"/>
                </a:solidFill>
                <a:latin typeface="Calibri"/>
                <a:ea typeface="Calibri"/>
                <a:cs typeface="Calibri"/>
                <a:sym typeface="Calibri"/>
              </a:rPr>
              <a:t>tym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uczniem</a:t>
            </a:r>
            <a:r>
              <a:rPr lang="en-US" sz="2000" dirty="0">
                <a:solidFill>
                  <a:schemeClr val="dk1"/>
                </a:solidFill>
                <a:latin typeface="Calibri"/>
                <a:ea typeface="Calibri"/>
                <a:cs typeface="Calibri"/>
                <a:sym typeface="Calibri"/>
              </a:rPr>
              <a:t>?</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endParaRPr lang="en-US" sz="2000" dirty="0">
              <a:solidFill>
                <a:schemeClr val="dk1"/>
              </a:solidFill>
              <a:latin typeface="Calibri"/>
              <a:ea typeface="Calibri"/>
              <a:cs typeface="Calibri"/>
              <a:sym typeface="Calibri"/>
            </a:endParaRPr>
          </a:p>
        </p:txBody>
      </p:sp>
      <p:sp>
        <p:nvSpPr>
          <p:cNvPr id="8" name="Google Shape;246;p30">
            <a:extLst>
              <a:ext uri="{FF2B5EF4-FFF2-40B4-BE49-F238E27FC236}">
                <a16:creationId xmlns="" xmlns:a16="http://schemas.microsoft.com/office/drawing/2014/main" id="{6336E0F3-C65B-4464-A73D-15209D25964F}"/>
              </a:ext>
            </a:extLst>
          </p:cNvPr>
          <p:cNvSpPr txBox="1"/>
          <p:nvPr/>
        </p:nvSpPr>
        <p:spPr>
          <a:xfrm>
            <a:off x="312389" y="4655797"/>
            <a:ext cx="11567222" cy="101600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GB" sz="2000" i="1" dirty="0">
                <a:solidFill>
                  <a:schemeClr val="dk1"/>
                </a:solidFill>
                <a:latin typeface="Calibri"/>
                <a:ea typeface="Calibri"/>
                <a:cs typeface="Calibri"/>
                <a:sym typeface="Calibri"/>
              </a:rPr>
              <a:t>"Wolę oglądać programy telewizyjne po angielsku, żeby się poprawić. Praca domowa, którą ustawia mi nauczyciel, jest przydatna do egzaminu, ale komunikacja nie polega na tym, żeby dobrze radzić sobie na egzaminach".</a:t>
            </a:r>
            <a:endParaRPr lang="en-GB" sz="2000" dirty="0"/>
          </a:p>
        </p:txBody>
      </p:sp>
    </p:spTree>
    <p:extLst>
      <p:ext uri="{BB962C8B-B14F-4D97-AF65-F5344CB8AC3E}">
        <p14:creationId xmlns:p14="http://schemas.microsoft.com/office/powerpoint/2010/main" val="309802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12" name="Google Shape;247;p30">
            <a:extLst>
              <a:ext uri="{FF2B5EF4-FFF2-40B4-BE49-F238E27FC236}">
                <a16:creationId xmlns="" xmlns:a16="http://schemas.microsoft.com/office/drawing/2014/main" id="{FF358403-7567-4D24-A7CB-905AE60F6F14}"/>
              </a:ext>
            </a:extLst>
          </p:cNvPr>
          <p:cNvSpPr txBox="1"/>
          <p:nvPr/>
        </p:nvSpPr>
        <p:spPr>
          <a:xfrm>
            <a:off x="372317" y="2317749"/>
            <a:ext cx="11447365" cy="26791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endParaRPr lang="en-US" sz="2000" i="1" dirty="0">
              <a:solidFill>
                <a:schemeClr val="dk1"/>
              </a:solidFill>
              <a:latin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b="1" dirty="0">
                <a:solidFill>
                  <a:schemeClr val="dk1"/>
                </a:solidFill>
                <a:latin typeface="Calibri"/>
                <a:cs typeface="Calibri"/>
                <a:sym typeface="Calibri"/>
              </a:rPr>
              <a:t>Komentarz</a:t>
            </a:r>
          </a:p>
          <a:p>
            <a:pPr marL="0" marR="0" lvl="0" indent="0" algn="l" rtl="0">
              <a:lnSpc>
                <a:spcPct val="100000"/>
              </a:lnSpc>
              <a:spcBef>
                <a:spcPts val="0"/>
              </a:spcBef>
              <a:spcAft>
                <a:spcPts val="0"/>
              </a:spcAft>
              <a:buClr>
                <a:schemeClr val="dk1"/>
              </a:buClr>
              <a:buSzPts val="2000"/>
              <a:buFont typeface="Calibri"/>
              <a:buNone/>
            </a:pPr>
            <a:endParaRPr lang="en-US" sz="2000" b="1" dirty="0">
              <a:solidFill>
                <a:schemeClr val="dk1"/>
              </a:solidFill>
              <a:latin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i="1" dirty="0">
                <a:solidFill>
                  <a:schemeClr val="dk1"/>
                </a:solidFill>
                <a:latin typeface="Calibri"/>
                <a:cs typeface="Calibri"/>
                <a:sym typeface="Calibri"/>
              </a:rPr>
              <a:t>Dlaczego uczeń woli oglądać telewizję i czym różni się ona od pracy domowej, którą otrzymuje? Chociaż nie ma zasad dotyczących preferencji w uczeniu się, dostarczanie szeregu bodźców jest ważne dla utrzymania motywacji uczniów. Teoria może być taka, że praca domowa nie zapewnia odpowiedniej równowagi dla ucznia. Uczeń ma jasną wizję tego, jaki jest jego cel: komunikować się, a nie zdawać egzaminy. Ona również ma strategię, by tam dotrzeć. Wrażliwość jest tu kluczowa, ponieważ nauczyciel ułatwia osiągnięcie celów ucznia i może wpływać na jego sukces na egzaminach. Przeciwstawna pozycja i brak wrażliwości mogą być odwrotne. Jak współtworzyć? Jakie strategie uczenia się możemy uwzględnić w zadaniach domowych, które pozwalają zarówno na sukces egzaminacyjny, jak i komunikacyjny? </a:t>
            </a:r>
          </a:p>
          <a:p>
            <a:pPr marL="0" marR="0" lvl="0" indent="0" algn="l" rtl="0">
              <a:lnSpc>
                <a:spcPct val="100000"/>
              </a:lnSpc>
              <a:spcBef>
                <a:spcPts val="0"/>
              </a:spcBef>
              <a:spcAft>
                <a:spcPts val="0"/>
              </a:spcAft>
              <a:buClr>
                <a:schemeClr val="dk1"/>
              </a:buClr>
              <a:buSzPts val="2000"/>
              <a:buFont typeface="Calibri"/>
              <a:buNone/>
            </a:pPr>
            <a:endParaRPr lang="en-US" sz="2000" b="1" dirty="0">
              <a:solidFill>
                <a:schemeClr val="dk1"/>
              </a:solidFill>
              <a:latin typeface="Calibri"/>
              <a:cs typeface="Calibri"/>
              <a:sym typeface="Calibri"/>
            </a:endParaRPr>
          </a:p>
        </p:txBody>
      </p:sp>
    </p:spTree>
    <p:extLst>
      <p:ext uri="{BB962C8B-B14F-4D97-AF65-F5344CB8AC3E}">
        <p14:creationId xmlns:p14="http://schemas.microsoft.com/office/powerpoint/2010/main" val="59184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5"/>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104" name="Google Shape;104;p15"/>
          <p:cNvSpPr txBox="1"/>
          <p:nvPr/>
        </p:nvSpPr>
        <p:spPr>
          <a:xfrm>
            <a:off x="1427162" y="2327275"/>
            <a:ext cx="8247000" cy="198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400"/>
              </a:spcBef>
              <a:spcAft>
                <a:spcPts val="0"/>
              </a:spcAft>
              <a:buNone/>
            </a:pPr>
            <a:r>
              <a:rPr lang="pl-PL" sz="2000" b="1" u="sng" dirty="0" smtClean="0">
                <a:solidFill>
                  <a:schemeClr val="dk1"/>
                </a:solidFill>
                <a:latin typeface="Calibri"/>
                <a:ea typeface="Calibri"/>
                <a:cs typeface="Calibri"/>
                <a:sym typeface="Calibri"/>
              </a:rPr>
              <a:t>CELE OGÓLNE</a:t>
            </a:r>
            <a:endParaRPr sz="2000" b="0" i="0" u="none" dirty="0">
              <a:solidFill>
                <a:schemeClr val="dk1"/>
              </a:solidFill>
              <a:latin typeface="Calibri"/>
              <a:ea typeface="Calibri"/>
              <a:cs typeface="Calibri"/>
              <a:sym typeface="Calibri"/>
            </a:endParaRPr>
          </a:p>
          <a:p>
            <a:pPr marL="0" marR="0" lvl="0" indent="0" algn="l" rtl="0">
              <a:lnSpc>
                <a:spcPct val="100000"/>
              </a:lnSpc>
              <a:spcBef>
                <a:spcPts val="400"/>
              </a:spcBef>
              <a:spcAft>
                <a:spcPts val="0"/>
              </a:spcAft>
              <a:buNone/>
            </a:pPr>
            <a:endParaRPr sz="2000" dirty="0">
              <a:solidFill>
                <a:schemeClr val="dk1"/>
              </a:solidFill>
              <a:latin typeface="Calibri"/>
              <a:ea typeface="Calibri"/>
              <a:cs typeface="Calibri"/>
              <a:sym typeface="Calibri"/>
            </a:endParaRPr>
          </a:p>
          <a:p>
            <a:pPr marL="457200" marR="0" lvl="0" indent="-355600" algn="l" rtl="0">
              <a:lnSpc>
                <a:spcPct val="100000"/>
              </a:lnSpc>
              <a:spcBef>
                <a:spcPts val="400"/>
              </a:spcBef>
              <a:spcAft>
                <a:spcPts val="0"/>
              </a:spcAft>
              <a:buClr>
                <a:schemeClr val="dk1"/>
              </a:buClr>
              <a:buSzPts val="2000"/>
              <a:buFont typeface="Calibri"/>
              <a:buChar char="●"/>
            </a:pPr>
            <a:r>
              <a:rPr lang="en-US" sz="2000" dirty="0" err="1" smtClean="0">
                <a:solidFill>
                  <a:schemeClr val="dk1"/>
                </a:solidFill>
                <a:latin typeface="Calibri"/>
                <a:ea typeface="Calibri"/>
                <a:cs typeface="Calibri"/>
                <a:sym typeface="Calibri"/>
              </a:rPr>
              <a:t>Rozumie</a:t>
            </a:r>
            <a:r>
              <a:rPr lang="pl-PL" sz="2000" dirty="0" smtClean="0">
                <a:solidFill>
                  <a:schemeClr val="dk1"/>
                </a:solidFill>
                <a:latin typeface="Calibri"/>
                <a:ea typeface="Calibri"/>
                <a:cs typeface="Calibri"/>
                <a:sym typeface="Calibri"/>
              </a:rPr>
              <a:t>nie</a:t>
            </a:r>
            <a:r>
              <a:rPr lang="en-US" sz="2000" dirty="0" smtClean="0">
                <a:solidFill>
                  <a:schemeClr val="dk1"/>
                </a:solidFill>
                <a:latin typeface="Calibri"/>
                <a:ea typeface="Calibri"/>
                <a:cs typeface="Calibri"/>
                <a:sym typeface="Calibri"/>
              </a:rPr>
              <a:t> </a:t>
            </a:r>
            <a:r>
              <a:rPr lang="en-US" sz="2000" dirty="0" err="1" smtClean="0">
                <a:solidFill>
                  <a:schemeClr val="dk1"/>
                </a:solidFill>
                <a:latin typeface="Calibri"/>
                <a:ea typeface="Calibri"/>
                <a:cs typeface="Calibri"/>
                <a:sym typeface="Calibri"/>
              </a:rPr>
              <a:t>różn</a:t>
            </a:r>
            <a:r>
              <a:rPr lang="pl-PL" sz="2000" dirty="0" err="1" smtClean="0">
                <a:solidFill>
                  <a:schemeClr val="dk1"/>
                </a:solidFill>
                <a:latin typeface="Calibri"/>
                <a:ea typeface="Calibri"/>
                <a:cs typeface="Calibri"/>
                <a:sym typeface="Calibri"/>
              </a:rPr>
              <a:t>ych</a:t>
            </a:r>
            <a:r>
              <a:rPr lang="en-US" sz="2000" dirty="0" smtClean="0">
                <a:solidFill>
                  <a:schemeClr val="dk1"/>
                </a:solidFill>
                <a:latin typeface="Calibri"/>
                <a:ea typeface="Calibri"/>
                <a:cs typeface="Calibri"/>
                <a:sym typeface="Calibri"/>
              </a:rPr>
              <a:t> </a:t>
            </a:r>
            <a:r>
              <a:rPr lang="en-US" sz="2000" dirty="0" err="1" smtClean="0">
                <a:solidFill>
                  <a:schemeClr val="dk1"/>
                </a:solidFill>
                <a:latin typeface="Calibri"/>
                <a:ea typeface="Calibri"/>
                <a:cs typeface="Calibri"/>
                <a:sym typeface="Calibri"/>
              </a:rPr>
              <a:t>styl</a:t>
            </a:r>
            <a:r>
              <a:rPr lang="pl-PL" sz="2000" dirty="0" smtClean="0">
                <a:solidFill>
                  <a:schemeClr val="dk1"/>
                </a:solidFill>
                <a:latin typeface="Calibri"/>
                <a:ea typeface="Calibri"/>
                <a:cs typeface="Calibri"/>
                <a:sym typeface="Calibri"/>
              </a:rPr>
              <a:t>ów</a:t>
            </a:r>
            <a:r>
              <a:rPr lang="en-US" sz="2000" dirty="0" smtClean="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uczenia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 </a:t>
            </a:r>
            <a:endParaRPr sz="2000" dirty="0">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pl-PL" sz="2000" dirty="0" err="1" smtClean="0">
                <a:solidFill>
                  <a:schemeClr val="dk1"/>
                </a:solidFill>
                <a:latin typeface="Calibri"/>
                <a:ea typeface="Calibri"/>
                <a:cs typeface="Calibri"/>
                <a:sym typeface="Calibri"/>
              </a:rPr>
              <a:t>Umiejętnośc</a:t>
            </a:r>
            <a:r>
              <a:rPr lang="en-US" sz="2000" dirty="0" smtClean="0">
                <a:solidFill>
                  <a:schemeClr val="dk1"/>
                </a:solidFill>
                <a:latin typeface="Calibri"/>
                <a:ea typeface="Calibri"/>
                <a:cs typeface="Calibri"/>
                <a:sym typeface="Calibri"/>
              </a:rPr>
              <a:t> </a:t>
            </a:r>
            <a:r>
              <a:rPr lang="en-US" sz="2000" dirty="0" err="1" smtClean="0">
                <a:solidFill>
                  <a:schemeClr val="dk1"/>
                </a:solidFill>
                <a:latin typeface="Calibri"/>
                <a:ea typeface="Calibri"/>
                <a:cs typeface="Calibri"/>
                <a:sym typeface="Calibri"/>
              </a:rPr>
              <a:t>zidentyfikow</a:t>
            </a:r>
            <a:r>
              <a:rPr lang="pl-PL" sz="2000" dirty="0" err="1" smtClean="0">
                <a:solidFill>
                  <a:schemeClr val="dk1"/>
                </a:solidFill>
                <a:latin typeface="Calibri"/>
                <a:ea typeface="Calibri"/>
                <a:cs typeface="Calibri"/>
                <a:sym typeface="Calibri"/>
              </a:rPr>
              <a:t>ania</a:t>
            </a:r>
            <a:r>
              <a:rPr lang="en-US" sz="2000" dirty="0" smtClean="0">
                <a:solidFill>
                  <a:schemeClr val="dk1"/>
                </a:solidFill>
                <a:latin typeface="Calibri"/>
                <a:ea typeface="Calibri"/>
                <a:cs typeface="Calibri"/>
                <a:sym typeface="Calibri"/>
              </a:rPr>
              <a:t> </a:t>
            </a:r>
            <a:r>
              <a:rPr lang="en-US" sz="2000" dirty="0" err="1" smtClean="0">
                <a:solidFill>
                  <a:schemeClr val="dk1"/>
                </a:solidFill>
                <a:latin typeface="Calibri"/>
                <a:ea typeface="Calibri"/>
                <a:cs typeface="Calibri"/>
                <a:sym typeface="Calibri"/>
              </a:rPr>
              <a:t>preferencj</a:t>
            </a:r>
            <a:r>
              <a:rPr lang="pl-PL" sz="2000" dirty="0" smtClean="0">
                <a:solidFill>
                  <a:schemeClr val="dk1"/>
                </a:solidFill>
                <a:latin typeface="Calibri"/>
                <a:ea typeface="Calibri"/>
                <a:cs typeface="Calibri"/>
                <a:sym typeface="Calibri"/>
              </a:rPr>
              <a:t>i</a:t>
            </a:r>
            <a:r>
              <a:rPr lang="en-US" sz="2000" dirty="0" smtClean="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uczniów</a:t>
            </a:r>
            <a:r>
              <a:rPr lang="en-US" sz="2000" dirty="0">
                <a:solidFill>
                  <a:schemeClr val="dk1"/>
                </a:solidFill>
                <a:latin typeface="Calibri"/>
                <a:ea typeface="Calibri"/>
                <a:cs typeface="Calibri"/>
                <a:sym typeface="Calibri"/>
              </a:rPr>
              <a:t> w </a:t>
            </a:r>
            <a:r>
              <a:rPr lang="en-US" sz="2000" dirty="0" err="1">
                <a:solidFill>
                  <a:schemeClr val="dk1"/>
                </a:solidFill>
                <a:latin typeface="Calibri"/>
                <a:ea typeface="Calibri"/>
                <a:cs typeface="Calibri"/>
                <a:sym typeface="Calibri"/>
              </a:rPr>
              <a:t>zakresie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uczenia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pl-PL" sz="2000" dirty="0" smtClean="0">
                <a:solidFill>
                  <a:schemeClr val="dk1"/>
                </a:solidFill>
                <a:latin typeface="Calibri"/>
                <a:ea typeface="Calibri"/>
                <a:cs typeface="Calibri"/>
                <a:sym typeface="Calibri"/>
              </a:rPr>
              <a:t>Uwrażliwienie</a:t>
            </a:r>
            <a:r>
              <a:rPr lang="en-US" sz="2000" dirty="0" smtClean="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preferencje</a:t>
            </a:r>
            <a:r>
              <a:rPr lang="en-US" sz="2000" dirty="0">
                <a:solidFill>
                  <a:schemeClr val="dk1"/>
                </a:solidFill>
                <a:latin typeface="Calibri"/>
                <a:ea typeface="Calibri"/>
                <a:cs typeface="Calibri"/>
                <a:sym typeface="Calibri"/>
              </a:rPr>
              <a:t> w </a:t>
            </a:r>
            <a:r>
              <a:rPr lang="en-US" sz="2000" dirty="0" err="1">
                <a:solidFill>
                  <a:schemeClr val="dk1"/>
                </a:solidFill>
                <a:latin typeface="Calibri"/>
                <a:ea typeface="Calibri"/>
                <a:cs typeface="Calibri"/>
                <a:sym typeface="Calibri"/>
              </a:rPr>
              <a:t>uczeniu</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które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różnią</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 </a:t>
            </a:r>
            <a:r>
              <a:rPr lang="en-US" sz="2000" dirty="0" err="1" smtClean="0">
                <a:solidFill>
                  <a:schemeClr val="dk1"/>
                </a:solidFill>
                <a:latin typeface="Calibri"/>
                <a:ea typeface="Calibri"/>
                <a:cs typeface="Calibri"/>
                <a:sym typeface="Calibri"/>
              </a:rPr>
              <a:t>własnych</a:t>
            </a:r>
            <a:r>
              <a:rPr lang="en-US" sz="2000" dirty="0" smtClean="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mogą</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tworzyć</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pomosty</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pomiędzy</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stylami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uczenia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dla</a:t>
            </a:r>
            <a:r>
              <a:rPr lang="en-US" sz="2000" dirty="0">
                <a:solidFill>
                  <a:schemeClr val="dk1"/>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j </a:t>
            </a:r>
            <a:r>
              <a:rPr lang="en-US" sz="2000" dirty="0" err="1">
                <a:solidFill>
                  <a:schemeClr val="dk1"/>
                </a:solidFill>
                <a:latin typeface="Calibri"/>
                <a:ea typeface="Calibri"/>
                <a:cs typeface="Calibri"/>
                <a:sym typeface="Calibri"/>
              </a:rPr>
              <a:t>uczniów</a:t>
            </a:r>
            <a:endParaRPr sz="2000" dirty="0">
              <a:solidFill>
                <a:schemeClr val="dk1"/>
              </a:solidFill>
              <a:latin typeface="Calibri"/>
              <a:ea typeface="Calibri"/>
              <a:cs typeface="Calibri"/>
              <a:sym typeface="Calibri"/>
            </a:endParaRPr>
          </a:p>
          <a:p>
            <a:pPr marL="0" marR="0" lvl="0" indent="0" algn="l" rtl="0">
              <a:lnSpc>
                <a:spcPct val="100000"/>
              </a:lnSpc>
              <a:spcBef>
                <a:spcPts val="400"/>
              </a:spcBef>
              <a:spcAft>
                <a:spcPts val="0"/>
              </a:spcAft>
              <a:buNone/>
            </a:pPr>
            <a:endParaRPr dirty="0"/>
          </a:p>
          <a:p>
            <a:pPr marL="342900" marR="0" lvl="0" indent="-215900" algn="l" rtl="0">
              <a:lnSpc>
                <a:spcPct val="100000"/>
              </a:lnSpc>
              <a:spcBef>
                <a:spcPts val="400"/>
              </a:spcBef>
              <a:spcAft>
                <a:spcPts val="0"/>
              </a:spcAft>
              <a:buClr>
                <a:schemeClr val="dk1"/>
              </a:buClr>
              <a:buSzPts val="2000"/>
              <a:buFont typeface="Arial"/>
              <a:buNone/>
            </a:pPr>
            <a:endParaRPr sz="2000" b="0" i="0" u="none" dirty="0">
              <a:solidFill>
                <a:schemeClr val="dk1"/>
              </a:solidFill>
              <a:latin typeface="Calibri"/>
              <a:ea typeface="Calibri"/>
              <a:cs typeface="Calibri"/>
              <a:sym typeface="Calibri"/>
            </a:endParaRPr>
          </a:p>
          <a:p>
            <a:pPr marL="342900" marR="0" lvl="0" indent="-215900" algn="l" rtl="0">
              <a:lnSpc>
                <a:spcPct val="100000"/>
              </a:lnSpc>
              <a:spcBef>
                <a:spcPts val="400"/>
              </a:spcBef>
              <a:spcAft>
                <a:spcPts val="0"/>
              </a:spcAft>
              <a:buClr>
                <a:schemeClr val="dk1"/>
              </a:buClr>
              <a:buSzPts val="2000"/>
              <a:buFont typeface="Arial"/>
              <a:buNone/>
            </a:pPr>
            <a:endParaRPr sz="2000" b="0" i="0" u="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b="0" i="0" u="none" dirty="0">
              <a:solidFill>
                <a:schemeClr val="dk1"/>
              </a:solidFill>
              <a:latin typeface="Calibri"/>
              <a:ea typeface="Calibri"/>
              <a:cs typeface="Calibri"/>
              <a:sym typeface="Calibri"/>
            </a:endParaRPr>
          </a:p>
        </p:txBody>
      </p:sp>
      <p:pic>
        <p:nvPicPr>
          <p:cNvPr id="105" name="Google Shape;105;p15"/>
          <p:cNvPicPr preferRelativeResize="0"/>
          <p:nvPr/>
        </p:nvPicPr>
        <p:blipFill rotWithShape="1">
          <a:blip r:embed="rId4">
            <a:alphaModFix/>
          </a:blip>
          <a:srcRect t="17905" b="17963"/>
          <a:stretch/>
        </p:blipFill>
        <p:spPr>
          <a:xfrm>
            <a:off x="0" y="-12700"/>
            <a:ext cx="5754686" cy="1403350"/>
          </a:xfrm>
          <a:prstGeom prst="rect">
            <a:avLst/>
          </a:prstGeom>
          <a:noFill/>
          <a:ln>
            <a:noFill/>
          </a:ln>
        </p:spPr>
      </p:pic>
      <p:sp>
        <p:nvSpPr>
          <p:cNvPr id="106" name="Google Shape;106;p15"/>
          <p:cNvSpPr txBox="1"/>
          <p:nvPr/>
        </p:nvSpPr>
        <p:spPr>
          <a:xfrm>
            <a:off x="5695950" y="-14287"/>
            <a:ext cx="6495900" cy="1406400"/>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2" name="Rectangle 1">
            <a:extLst>
              <a:ext uri="{FF2B5EF4-FFF2-40B4-BE49-F238E27FC236}">
                <a16:creationId xmlns="" xmlns:a16="http://schemas.microsoft.com/office/drawing/2014/main" id="{305DDE3C-824E-44CA-B3B0-9EC1384C6D6A}"/>
              </a:ext>
            </a:extLst>
          </p:cNvPr>
          <p:cNvSpPr/>
          <p:nvPr/>
        </p:nvSpPr>
        <p:spPr>
          <a:xfrm>
            <a:off x="312389" y="1641672"/>
            <a:ext cx="12038873" cy="3272691"/>
          </a:xfrm>
          <a:prstGeom prst="rect">
            <a:avLst/>
          </a:prstGeom>
        </p:spPr>
        <p:txBody>
          <a:bodyPr wrap="none">
            <a:spAutoFit/>
          </a:bodyPr>
          <a:lstStyle/>
          <a:p>
            <a:pPr lvl="0">
              <a:spcBef>
                <a:spcPts val="400"/>
              </a:spcBef>
            </a:pPr>
            <a:r>
              <a:rPr lang="en-US" sz="2000" b="1" u="sng" dirty="0">
                <a:solidFill>
                  <a:schemeClr val="dk1"/>
                </a:solidFill>
                <a:latin typeface="Calibri"/>
                <a:ea typeface="Calibri"/>
                <a:cs typeface="Calibri"/>
                <a:sym typeface="Calibri"/>
              </a:rPr>
              <a:t>Do ciebie.</a:t>
            </a:r>
          </a:p>
          <a:p>
            <a:pPr lvl="0">
              <a:spcBef>
                <a:spcPts val="400"/>
              </a:spcBef>
            </a:pPr>
            <a:endParaRPr lang="en-US" sz="2000" b="1" u="sng" dirty="0">
              <a:solidFill>
                <a:schemeClr val="dk1"/>
              </a:solidFill>
              <a:latin typeface="Calibri"/>
              <a:ea typeface="Calibri"/>
              <a:cs typeface="Calibri"/>
              <a:sym typeface="Calibri"/>
            </a:endParaRPr>
          </a:p>
          <a:p>
            <a:pPr lvl="0">
              <a:spcBef>
                <a:spcPts val="400"/>
              </a:spcBef>
            </a:pPr>
            <a:r>
              <a:rPr lang="en-US" sz="2000" dirty="0" err="1">
                <a:solidFill>
                  <a:schemeClr val="dk1"/>
                </a:solidFill>
                <a:latin typeface="Calibri"/>
                <a:ea typeface="Calibri"/>
                <a:cs typeface="Calibri"/>
                <a:sym typeface="Calibri"/>
              </a:rPr>
              <a:t>Przeczytaj</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cytaty</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następnym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slajdzie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Omówienie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preferencji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uczniów</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Odwołaj</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 do </a:t>
            </a:r>
            <a:r>
              <a:rPr lang="en-US" sz="2000" dirty="0" err="1">
                <a:solidFill>
                  <a:schemeClr val="dk1"/>
                </a:solidFill>
                <a:latin typeface="Calibri"/>
                <a:ea typeface="Calibri"/>
                <a:cs typeface="Calibri"/>
                <a:sym typeface="Calibri"/>
              </a:rPr>
              <a:t>pomysłów</a:t>
            </a:r>
            <a:r>
              <a:rPr lang="en-US" sz="2000" dirty="0">
                <a:solidFill>
                  <a:schemeClr val="dk1"/>
                </a:solidFill>
                <a:latin typeface="Calibri"/>
                <a:ea typeface="Calibri"/>
                <a:cs typeface="Calibri"/>
                <a:sym typeface="Calibri"/>
              </a:rPr>
              <a:t> z </a:t>
            </a:r>
            <a:r>
              <a:rPr lang="en-US" sz="2000" dirty="0" err="1">
                <a:solidFill>
                  <a:schemeClr val="dk1"/>
                </a:solidFill>
                <a:latin typeface="Calibri"/>
                <a:ea typeface="Calibri"/>
                <a:cs typeface="Calibri"/>
                <a:sym typeface="Calibri"/>
              </a:rPr>
              <a:t>wizualnego</a:t>
            </a:r>
            <a:r>
              <a:rPr lang="en-US" sz="2000" dirty="0">
                <a:solidFill>
                  <a:schemeClr val="dk1"/>
                </a:solidFill>
                <a:latin typeface="Calibri"/>
                <a:ea typeface="Calibri"/>
                <a:cs typeface="Calibri"/>
                <a:sym typeface="Calibri"/>
              </a:rPr>
              <a:t>, </a:t>
            </a:r>
            <a:endParaRPr lang="pl-PL" sz="2000" dirty="0">
              <a:solidFill>
                <a:schemeClr val="dk1"/>
              </a:solidFill>
              <a:latin typeface="Calibri"/>
              <a:ea typeface="Calibri"/>
              <a:cs typeface="Calibri"/>
              <a:sym typeface="Calibri"/>
            </a:endParaRPr>
          </a:p>
          <a:p>
            <a:pPr lvl="0">
              <a:spcBef>
                <a:spcPts val="400"/>
              </a:spcBef>
            </a:pPr>
            <a:r>
              <a:rPr lang="en-US" sz="2000" dirty="0" err="1">
                <a:solidFill>
                  <a:schemeClr val="dk1"/>
                </a:solidFill>
                <a:latin typeface="Calibri"/>
                <a:ea typeface="Calibri"/>
                <a:cs typeface="Calibri"/>
                <a:sym typeface="Calibri"/>
              </a:rPr>
              <a:t>dźwiękowego</a:t>
            </a:r>
            <a:r>
              <a:rPr lang="en-US" sz="2000" dirty="0">
                <a:solidFill>
                  <a:schemeClr val="dk1"/>
                </a:solidFill>
                <a:latin typeface="Calibri"/>
                <a:ea typeface="Calibri"/>
                <a:cs typeface="Calibri"/>
                <a:sym typeface="Calibri"/>
              </a:rPr>
              <a:t>,</a:t>
            </a:r>
            <a:r>
              <a:rPr lang="pl-PL" sz="2000" dirty="0">
                <a:solidFill>
                  <a:schemeClr val="dk1"/>
                </a:solidFill>
                <a:latin typeface="Calibri"/>
                <a:ea typeface="Calibri"/>
                <a:cs typeface="Calibri"/>
                <a:sym typeface="Calibri"/>
              </a:rPr>
              <a:t> k</a:t>
            </a:r>
            <a:r>
              <a:rPr lang="en-US" sz="2000" dirty="0" err="1">
                <a:solidFill>
                  <a:schemeClr val="dk1"/>
                </a:solidFill>
                <a:latin typeface="Calibri"/>
                <a:ea typeface="Calibri"/>
                <a:cs typeface="Calibri"/>
                <a:sym typeface="Calibri"/>
              </a:rPr>
              <a:t>inestetyczne</a:t>
            </a:r>
            <a:r>
              <a:rPr lang="pl-PL" sz="2000" dirty="0">
                <a:solidFill>
                  <a:schemeClr val="dk1"/>
                </a:solidFill>
                <a:latin typeface="Calibri"/>
                <a:ea typeface="Calibri"/>
                <a:cs typeface="Calibri"/>
                <a:sym typeface="Calibri"/>
              </a:rPr>
              <a:t>go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poczuci</a:t>
            </a:r>
            <a:r>
              <a:rPr lang="pl-PL" sz="2000" dirty="0">
                <a:solidFill>
                  <a:schemeClr val="dk1"/>
                </a:solidFill>
                <a:latin typeface="Calibri"/>
                <a:ea typeface="Calibri"/>
                <a:cs typeface="Calibri"/>
                <a:sym typeface="Calibri"/>
              </a:rPr>
              <a:t>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rządzenia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oraz</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wzrost</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utrwalenie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sposobu</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myślenia</a:t>
            </a:r>
            <a:r>
              <a:rPr lang="en-US" sz="2000" dirty="0">
                <a:solidFill>
                  <a:schemeClr val="dk1"/>
                </a:solidFill>
                <a:latin typeface="Calibri"/>
                <a:ea typeface="Calibri"/>
                <a:cs typeface="Calibri"/>
                <a:sym typeface="Calibri"/>
              </a:rPr>
              <a:t>. </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r>
              <a:rPr lang="en-US" sz="2000" dirty="0" err="1">
                <a:solidFill>
                  <a:schemeClr val="dk1"/>
                </a:solidFill>
                <a:latin typeface="Calibri"/>
                <a:ea typeface="Calibri"/>
                <a:cs typeface="Calibri"/>
                <a:sym typeface="Calibri"/>
              </a:rPr>
              <a:t>Jak</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porównuje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 to z </a:t>
            </a:r>
            <a:r>
              <a:rPr lang="en-US" sz="2000" dirty="0" err="1">
                <a:solidFill>
                  <a:schemeClr val="dk1"/>
                </a:solidFill>
                <a:latin typeface="Calibri"/>
                <a:ea typeface="Calibri"/>
                <a:cs typeface="Calibri"/>
                <a:sym typeface="Calibri"/>
              </a:rPr>
              <a:t>twoimi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preferencjami</a:t>
            </a:r>
            <a:r>
              <a:rPr lang="en-US" sz="2000" dirty="0">
                <a:solidFill>
                  <a:schemeClr val="dk1"/>
                </a:solidFill>
                <a:latin typeface="Calibri"/>
                <a:ea typeface="Calibri"/>
                <a:cs typeface="Calibri"/>
                <a:sym typeface="Calibri"/>
              </a:rPr>
              <a:t> w </a:t>
            </a:r>
            <a:r>
              <a:rPr lang="en-US" sz="2000" dirty="0" err="1">
                <a:solidFill>
                  <a:schemeClr val="dk1"/>
                </a:solidFill>
                <a:latin typeface="Calibri"/>
                <a:ea typeface="Calibri"/>
                <a:cs typeface="Calibri"/>
                <a:sym typeface="Calibri"/>
              </a:rPr>
              <a:t>uczeniu</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nauczaniu</a:t>
            </a:r>
            <a:r>
              <a:rPr lang="en-US" sz="2000" dirty="0">
                <a:solidFill>
                  <a:schemeClr val="dk1"/>
                </a:solidFill>
                <a:latin typeface="Calibri"/>
                <a:ea typeface="Calibri"/>
                <a:cs typeface="Calibri"/>
                <a:sym typeface="Calibri"/>
              </a:rPr>
              <a:t>?</a:t>
            </a:r>
          </a:p>
          <a:p>
            <a:pPr lvl="0">
              <a:spcBef>
                <a:spcPts val="400"/>
              </a:spcBef>
            </a:pPr>
            <a:r>
              <a:rPr lang="en-US" sz="2000" dirty="0" err="1">
                <a:solidFill>
                  <a:schemeClr val="dk1"/>
                </a:solidFill>
                <a:latin typeface="Calibri"/>
                <a:ea typeface="Calibri"/>
                <a:cs typeface="Calibri"/>
                <a:sym typeface="Calibri"/>
              </a:rPr>
              <a:t>Jak</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poradzisz</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sobie</a:t>
            </a:r>
            <a:r>
              <a:rPr lang="en-US" sz="2000" dirty="0">
                <a:solidFill>
                  <a:schemeClr val="dk1"/>
                </a:solidFill>
                <a:latin typeface="Calibri"/>
                <a:ea typeface="Calibri"/>
                <a:cs typeface="Calibri"/>
                <a:sym typeface="Calibri"/>
              </a:rPr>
              <a:t> z </a:t>
            </a:r>
            <a:r>
              <a:rPr lang="en-US" sz="2000" dirty="0" err="1">
                <a:solidFill>
                  <a:schemeClr val="dk1"/>
                </a:solidFill>
                <a:latin typeface="Calibri"/>
                <a:ea typeface="Calibri"/>
                <a:cs typeface="Calibri"/>
                <a:sym typeface="Calibri"/>
              </a:rPr>
              <a:t>mapowaniem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łączeniem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współtworzeniem</a:t>
            </a:r>
            <a:r>
              <a:rPr lang="en-US" sz="2000" dirty="0">
                <a:solidFill>
                  <a:schemeClr val="dk1"/>
                </a:solidFill>
                <a:latin typeface="Calibri"/>
                <a:ea typeface="Calibri"/>
                <a:cs typeface="Calibri"/>
                <a:sym typeface="Calibri"/>
              </a:rPr>
              <a:t> z </a:t>
            </a:r>
            <a:r>
              <a:rPr lang="en-US" sz="2000" dirty="0" err="1">
                <a:solidFill>
                  <a:schemeClr val="dk1"/>
                </a:solidFill>
                <a:latin typeface="Calibri"/>
                <a:ea typeface="Calibri"/>
                <a:cs typeface="Calibri"/>
                <a:sym typeface="Calibri"/>
              </a:rPr>
              <a:t>tym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uczniem</a:t>
            </a:r>
            <a:r>
              <a:rPr lang="en-US" sz="2000" dirty="0">
                <a:solidFill>
                  <a:schemeClr val="dk1"/>
                </a:solidFill>
                <a:latin typeface="Calibri"/>
                <a:ea typeface="Calibri"/>
                <a:cs typeface="Calibri"/>
                <a:sym typeface="Calibri"/>
              </a:rPr>
              <a:t>?</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endParaRPr lang="en-US" sz="2000" dirty="0">
              <a:solidFill>
                <a:schemeClr val="dk1"/>
              </a:solidFill>
              <a:latin typeface="Calibri"/>
              <a:ea typeface="Calibri"/>
              <a:cs typeface="Calibri"/>
              <a:sym typeface="Calibri"/>
            </a:endParaRPr>
          </a:p>
        </p:txBody>
      </p:sp>
      <p:sp>
        <p:nvSpPr>
          <p:cNvPr id="8" name="Google Shape;246;p30">
            <a:extLst>
              <a:ext uri="{FF2B5EF4-FFF2-40B4-BE49-F238E27FC236}">
                <a16:creationId xmlns="" xmlns:a16="http://schemas.microsoft.com/office/drawing/2014/main" id="{6336E0F3-C65B-4464-A73D-15209D25964F}"/>
              </a:ext>
            </a:extLst>
          </p:cNvPr>
          <p:cNvSpPr txBox="1"/>
          <p:nvPr/>
        </p:nvSpPr>
        <p:spPr>
          <a:xfrm>
            <a:off x="312389" y="4655797"/>
            <a:ext cx="11567222" cy="101600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GB" sz="2000" i="1" dirty="0">
                <a:solidFill>
                  <a:schemeClr val="dk1"/>
                </a:solidFill>
                <a:latin typeface="Calibri"/>
                <a:ea typeface="Calibri"/>
                <a:cs typeface="Calibri"/>
                <a:sym typeface="Calibri"/>
              </a:rPr>
              <a:t>"Myślę, że muszę poprawić swoje słuchanie. Zadania związane ze słuchaniem egzaminu są bardzo trudne. Cały czas sprawdzam wyniki innych ludzi w mojej grupie i porównuję moje z nimi - jak oni uważają to za takie łatwe i tak trudne? Myślę, że jestem po prostu lepsza w mówieniu i pisaniu, może dlatego, że jestem bardziej wizualną osobą i lubię komunikować się z ludźmi".</a:t>
            </a:r>
            <a:endParaRPr lang="en-GB" sz="2000" dirty="0"/>
          </a:p>
        </p:txBody>
      </p:sp>
    </p:spTree>
    <p:extLst>
      <p:ext uri="{BB962C8B-B14F-4D97-AF65-F5344CB8AC3E}">
        <p14:creationId xmlns:p14="http://schemas.microsoft.com/office/powerpoint/2010/main" val="625454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12" name="Google Shape;247;p30">
            <a:extLst>
              <a:ext uri="{FF2B5EF4-FFF2-40B4-BE49-F238E27FC236}">
                <a16:creationId xmlns="" xmlns:a16="http://schemas.microsoft.com/office/drawing/2014/main" id="{FF358403-7567-4D24-A7CB-905AE60F6F14}"/>
              </a:ext>
            </a:extLst>
          </p:cNvPr>
          <p:cNvSpPr txBox="1"/>
          <p:nvPr/>
        </p:nvSpPr>
        <p:spPr>
          <a:xfrm>
            <a:off x="372317" y="2317749"/>
            <a:ext cx="11447365" cy="26791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endParaRPr lang="en-US" sz="2000" i="1" dirty="0">
              <a:solidFill>
                <a:schemeClr val="dk1"/>
              </a:solidFill>
              <a:latin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b="1" dirty="0">
                <a:solidFill>
                  <a:schemeClr val="dk1"/>
                </a:solidFill>
                <a:latin typeface="Calibri"/>
                <a:cs typeface="Calibri"/>
                <a:sym typeface="Calibri"/>
              </a:rPr>
              <a:t>Komentarz</a:t>
            </a:r>
          </a:p>
          <a:p>
            <a:pPr marL="0" marR="0" lvl="0" indent="0" algn="l" rtl="0">
              <a:lnSpc>
                <a:spcPct val="100000"/>
              </a:lnSpc>
              <a:spcBef>
                <a:spcPts val="0"/>
              </a:spcBef>
              <a:spcAft>
                <a:spcPts val="0"/>
              </a:spcAft>
              <a:buClr>
                <a:schemeClr val="dk1"/>
              </a:buClr>
              <a:buSzPts val="2000"/>
              <a:buFont typeface="Calibri"/>
              <a:buNone/>
            </a:pPr>
            <a:endParaRPr lang="en-US" sz="2000" b="1" dirty="0">
              <a:solidFill>
                <a:schemeClr val="dk1"/>
              </a:solidFill>
              <a:latin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i="1" dirty="0">
                <a:solidFill>
                  <a:schemeClr val="dk1"/>
                </a:solidFill>
                <a:latin typeface="Calibri"/>
                <a:cs typeface="Calibri"/>
                <a:sym typeface="Calibri"/>
              </a:rPr>
              <a:t>Uczeń porównuje się z innymi uczniami w klasie. Widząc różnicę, jest przekonany, że muszą być po prostu lepsi od niego. Istnieją pewne elementy stałego sposobu myślenia, które się rozwijają. Przydatne byłyby tu strategie pomostowe: budowanie empatii. W przypadku współtworzenia, badanie strategii, których inni uczniowie używają, aby lepiej słuchać, pozwoliłoby mu dostrzec, że może być ich więcej niż widzi. Strategie innych uczniów mogą być przydatne dla jego własnego rozwoju. Postęp może być powolny, więc regularny przegląd skuteczności jego strategii pomoże mu zobaczyć postęp, nawet jeśli jest on powolny. </a:t>
            </a:r>
          </a:p>
          <a:p>
            <a:pPr marL="0" marR="0" lvl="0" indent="0" algn="l" rtl="0">
              <a:lnSpc>
                <a:spcPct val="100000"/>
              </a:lnSpc>
              <a:spcBef>
                <a:spcPts val="0"/>
              </a:spcBef>
              <a:spcAft>
                <a:spcPts val="0"/>
              </a:spcAft>
              <a:buClr>
                <a:schemeClr val="dk1"/>
              </a:buClr>
              <a:buSzPts val="2000"/>
              <a:buFont typeface="Calibri"/>
              <a:buNone/>
            </a:pPr>
            <a:endParaRPr lang="en-US" sz="2000" b="1" dirty="0">
              <a:solidFill>
                <a:schemeClr val="dk1"/>
              </a:solidFill>
              <a:latin typeface="Calibri"/>
              <a:cs typeface="Calibri"/>
              <a:sym typeface="Calibri"/>
            </a:endParaRPr>
          </a:p>
        </p:txBody>
      </p:sp>
    </p:spTree>
    <p:extLst>
      <p:ext uri="{BB962C8B-B14F-4D97-AF65-F5344CB8AC3E}">
        <p14:creationId xmlns:p14="http://schemas.microsoft.com/office/powerpoint/2010/main" val="2068483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1"/>
          <p:cNvPicPr preferRelativeResize="0"/>
          <p:nvPr/>
        </p:nvPicPr>
        <p:blipFill rotWithShape="1">
          <a:blip r:embed="rId3">
            <a:alphaModFix/>
          </a:blip>
          <a:srcRect/>
          <a:stretch/>
        </p:blipFill>
        <p:spPr>
          <a:xfrm>
            <a:off x="9674225" y="6138862"/>
            <a:ext cx="2517775" cy="719137"/>
          </a:xfrm>
          <a:prstGeom prst="rect">
            <a:avLst/>
          </a:prstGeom>
          <a:noFill/>
          <a:ln>
            <a:noFill/>
          </a:ln>
        </p:spPr>
      </p:pic>
      <p:pic>
        <p:nvPicPr>
          <p:cNvPr id="256" name="Google Shape;256;p31"/>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57" name="Google Shape;257;p31"/>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258" name="Google Shape;258;p31"/>
          <p:cNvSpPr txBox="1"/>
          <p:nvPr/>
        </p:nvSpPr>
        <p:spPr>
          <a:xfrm>
            <a:off x="907025" y="2194900"/>
            <a:ext cx="8767200" cy="12354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1800"/>
              <a:buFont typeface="Calibri"/>
              <a:buNone/>
            </a:pPr>
            <a:r>
              <a:rPr lang="en-US" sz="2000" b="1" u="sng">
                <a:solidFill>
                  <a:schemeClr val="dk1"/>
                </a:solidFill>
                <a:latin typeface="Calibri"/>
                <a:ea typeface="Calibri"/>
                <a:cs typeface="Calibri"/>
                <a:sym typeface="Calibri"/>
              </a:rPr>
              <a:t>DYSKUSJA W GRUPIE:</a:t>
            </a:r>
            <a:endParaRPr sz="2000" b="1" u="sng">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ts val="1800"/>
              <a:buFont typeface="Calibri"/>
              <a:buNone/>
            </a:pPr>
            <a:endParaRPr sz="2000" b="1" u="sng">
              <a:solidFill>
                <a:schemeClr val="dk1"/>
              </a:solidFill>
              <a:latin typeface="Calibri"/>
              <a:ea typeface="Calibri"/>
              <a:cs typeface="Calibri"/>
              <a:sym typeface="Calibri"/>
            </a:endParaRPr>
          </a:p>
          <a:p>
            <a:pPr marL="457200" marR="0" lvl="0" indent="-355600" algn="l" rtl="0">
              <a:lnSpc>
                <a:spcPct val="15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Czego nauczyłeś się w tym module?</a:t>
            </a:r>
            <a:endParaRPr sz="2000">
              <a:solidFill>
                <a:schemeClr val="dk1"/>
              </a:solidFill>
              <a:latin typeface="Calibri"/>
              <a:ea typeface="Calibri"/>
              <a:cs typeface="Calibri"/>
              <a:sym typeface="Calibri"/>
            </a:endParaRPr>
          </a:p>
          <a:p>
            <a:pPr marL="457200" marR="0" lvl="0" indent="-355600" algn="l" rtl="0">
              <a:lnSpc>
                <a:spcPct val="15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Jak to może wpłynąć na Twoje zajęcia?</a:t>
            </a:r>
            <a:endParaRPr sz="2000">
              <a:solidFill>
                <a:schemeClr val="dk1"/>
              </a:solidFill>
              <a:latin typeface="Calibri"/>
              <a:ea typeface="Calibri"/>
              <a:cs typeface="Calibri"/>
              <a:sym typeface="Calibri"/>
            </a:endParaRPr>
          </a:p>
          <a:p>
            <a:pPr marL="457200" marR="0" lvl="0" indent="-355600" algn="l" rtl="0">
              <a:lnSpc>
                <a:spcPct val="15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Jakie wyzwania widzisz, aby wdrożyć to w klasie?</a:t>
            </a:r>
            <a:endParaRPr sz="20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2"/>
          <p:cNvSpPr txBox="1">
            <a:spLocks noGrp="1"/>
          </p:cNvSpPr>
          <p:nvPr>
            <p:ph type="ctrTitle"/>
          </p:nvPr>
        </p:nvSpPr>
        <p:spPr>
          <a:xfrm>
            <a:off x="1524000" y="1122362"/>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endParaRPr sz="6000"/>
          </a:p>
        </p:txBody>
      </p:sp>
      <p:sp>
        <p:nvSpPr>
          <p:cNvPr id="264" name="Google Shape;264;p32"/>
          <p:cNvSpPr txBox="1">
            <a:spLocks noGrp="1"/>
          </p:cNvSpPr>
          <p:nvPr>
            <p:ph type="subTitle" idx="1"/>
          </p:nvPr>
        </p:nvSpPr>
        <p:spPr>
          <a:xfrm>
            <a:off x="1524000" y="3602037"/>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sz="2400"/>
          </a:p>
        </p:txBody>
      </p:sp>
      <p:pic>
        <p:nvPicPr>
          <p:cNvPr id="265" name="Google Shape;265;p32"/>
          <p:cNvPicPr preferRelativeResize="0"/>
          <p:nvPr/>
        </p:nvPicPr>
        <p:blipFill rotWithShape="1">
          <a:blip r:embed="rId3">
            <a:alphaModFix/>
          </a:blip>
          <a:srcRect l="-422" r="422" b="16658"/>
          <a:stretch/>
        </p:blipFill>
        <p:spPr>
          <a:xfrm>
            <a:off x="-50800" y="-9525"/>
            <a:ext cx="12242800" cy="6880225"/>
          </a:xfrm>
          <a:prstGeom prst="rect">
            <a:avLst/>
          </a:prstGeom>
          <a:noFill/>
          <a:ln>
            <a:noFill/>
          </a:ln>
        </p:spPr>
      </p:pic>
      <p:pic>
        <p:nvPicPr>
          <p:cNvPr id="266" name="Google Shape;266;p32"/>
          <p:cNvPicPr preferRelativeResize="0"/>
          <p:nvPr/>
        </p:nvPicPr>
        <p:blipFill rotWithShape="1">
          <a:blip r:embed="rId4">
            <a:alphaModFix/>
          </a:blip>
          <a:srcRect/>
          <a:stretch/>
        </p:blipFill>
        <p:spPr>
          <a:xfrm>
            <a:off x="4624387" y="4641850"/>
            <a:ext cx="2892425" cy="973137"/>
          </a:xfrm>
          <a:prstGeom prst="rect">
            <a:avLst/>
          </a:prstGeom>
          <a:noFill/>
          <a:ln>
            <a:noFill/>
          </a:ln>
        </p:spPr>
      </p:pic>
      <p:pic>
        <p:nvPicPr>
          <p:cNvPr id="267" name="Google Shape;267;p32"/>
          <p:cNvPicPr preferRelativeResize="0"/>
          <p:nvPr/>
        </p:nvPicPr>
        <p:blipFill rotWithShape="1">
          <a:blip r:embed="rId5">
            <a:alphaModFix/>
          </a:blip>
          <a:srcRect/>
          <a:stretch/>
        </p:blipFill>
        <p:spPr>
          <a:xfrm>
            <a:off x="0" y="-9525"/>
            <a:ext cx="2106612" cy="601662"/>
          </a:xfrm>
          <a:prstGeom prst="rect">
            <a:avLst/>
          </a:prstGeom>
          <a:noFill/>
          <a:ln>
            <a:noFill/>
          </a:ln>
        </p:spPr>
      </p:pic>
      <p:sp>
        <p:nvSpPr>
          <p:cNvPr id="268" name="Google Shape;268;p32"/>
          <p:cNvSpPr txBox="1"/>
          <p:nvPr/>
        </p:nvSpPr>
        <p:spPr>
          <a:xfrm>
            <a:off x="10333037" y="5073650"/>
            <a:ext cx="1911350" cy="2244725"/>
          </a:xfrm>
          <a:prstGeom prst="rect">
            <a:avLst/>
          </a:prstGeom>
          <a:noFill/>
          <a:ln>
            <a:noFill/>
          </a:ln>
        </p:spPr>
        <p:txBody>
          <a:bodyPr spcFirstLastPara="1" wrap="square" lIns="91425" tIns="45700" rIns="91425" bIns="45700" anchor="t" anchorCtr="0">
            <a:noAutofit/>
          </a:bodyPr>
          <a:lstStyle/>
          <a:p>
            <a:pPr marL="0" marR="0" lvl="0" indent="0" algn="r" rtl="0">
              <a:lnSpc>
                <a:spcPct val="70000"/>
              </a:lnSpc>
              <a:spcBef>
                <a:spcPts val="0"/>
              </a:spcBef>
              <a:spcAft>
                <a:spcPts val="0"/>
              </a:spcAft>
              <a:buClr>
                <a:schemeClr val="dk1"/>
              </a:buClr>
              <a:buSzPts val="1300"/>
              <a:buFont typeface="Calibri"/>
              <a:buNone/>
            </a:pPr>
            <a:r>
              <a:rPr lang="en-US" sz="1300" b="1" i="0" u="none">
                <a:solidFill>
                  <a:schemeClr val="dk1"/>
                </a:solidFill>
                <a:latin typeface="Calibri"/>
                <a:ea typeface="Calibri"/>
                <a:cs typeface="Calibri"/>
                <a:sym typeface="Calibri"/>
              </a:rPr>
              <a:t>Zastrzeżenie: Publikacja została przygotowana przy wsparciu programu Erasmus + Unii Europejskiej. Za treść tej strony odpowiedzialni są wyłącznie partnerzy i w żaden sposób nie może ona odzwierciedlać poglądów władz krajowych i Komisji.</a:t>
            </a:r>
            <a:endParaRPr/>
          </a:p>
        </p:txBody>
      </p:sp>
      <p:sp>
        <p:nvSpPr>
          <p:cNvPr id="9" name="Rectangle 7"/>
          <p:cNvSpPr>
            <a:spLocks noChangeArrowheads="1"/>
          </p:cNvSpPr>
          <p:nvPr/>
        </p:nvSpPr>
        <p:spPr bwMode="auto">
          <a:xfrm>
            <a:off x="3757734" y="5842793"/>
            <a:ext cx="42545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eaLnBrk="1" hangingPunct="1">
              <a:lnSpc>
                <a:spcPct val="100000"/>
              </a:lnSpc>
              <a:spcBef>
                <a:spcPct val="0"/>
              </a:spcBef>
              <a:buFontTx/>
              <a:buNone/>
            </a:pPr>
            <a:r>
              <a:rPr lang="en-GB" altLang="en-US" sz="2000" b="1" dirty="0">
                <a:solidFill>
                  <a:schemeClr val="bg1"/>
                </a:solidFill>
              </a:rPr>
              <a:t>http://www.l2lifestyle.eu/ </a:t>
            </a:r>
            <a:endParaRPr lang="en-GB" altLang="en-US" sz="2000" dirty="0">
              <a:solidFill>
                <a:schemeClr val="bg1"/>
              </a:solidFill>
            </a:endParaRPr>
          </a:p>
          <a:p>
            <a:pPr eaLnBrk="1" hangingPunct="1">
              <a:lnSpc>
                <a:spcPct val="100000"/>
              </a:lnSpc>
              <a:spcBef>
                <a:spcPct val="0"/>
              </a:spcBef>
              <a:buFontTx/>
              <a:buNone/>
            </a:pPr>
            <a:r>
              <a:rPr lang="en-GB" altLang="en-US" sz="2000" b="1" dirty="0">
                <a:solidFill>
                  <a:schemeClr val="bg1"/>
                </a:solidFill>
              </a:rPr>
              <a:t>https://www.facebook.com/l2lifestyle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16"/>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112" name="Google Shape;112;p16"/>
          <p:cNvSpPr txBox="1"/>
          <p:nvPr/>
        </p:nvSpPr>
        <p:spPr>
          <a:xfrm>
            <a:off x="1427162" y="2327275"/>
            <a:ext cx="8247000" cy="198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400"/>
              </a:spcBef>
              <a:spcAft>
                <a:spcPts val="0"/>
              </a:spcAft>
              <a:buNone/>
            </a:pPr>
            <a:r>
              <a:rPr lang="pl-PL" sz="2000" b="1" u="sng" dirty="0" smtClean="0">
                <a:solidFill>
                  <a:schemeClr val="dk1"/>
                </a:solidFill>
                <a:latin typeface="Calibri"/>
                <a:ea typeface="Calibri"/>
                <a:cs typeface="Calibri"/>
                <a:sym typeface="Calibri"/>
              </a:rPr>
              <a:t>Treść</a:t>
            </a:r>
            <a:r>
              <a:rPr lang="en-US" sz="2000" b="1" u="sng" dirty="0" smtClean="0">
                <a:solidFill>
                  <a:schemeClr val="dk1"/>
                </a:solidFill>
                <a:latin typeface="Calibri"/>
                <a:ea typeface="Calibri"/>
                <a:cs typeface="Calibri"/>
                <a:sym typeface="Calibri"/>
              </a:rPr>
              <a:t> </a:t>
            </a:r>
            <a:endParaRPr sz="2000" b="0" i="0" u="none" dirty="0">
              <a:solidFill>
                <a:schemeClr val="dk1"/>
              </a:solidFill>
              <a:latin typeface="Calibri"/>
              <a:ea typeface="Calibri"/>
              <a:cs typeface="Calibri"/>
              <a:sym typeface="Calibri"/>
            </a:endParaRPr>
          </a:p>
          <a:p>
            <a:pPr marL="0" marR="0" lvl="0" indent="0" algn="l" rtl="0">
              <a:lnSpc>
                <a:spcPct val="100000"/>
              </a:lnSpc>
              <a:spcBef>
                <a:spcPts val="400"/>
              </a:spcBef>
              <a:spcAft>
                <a:spcPts val="0"/>
              </a:spcAft>
              <a:buNone/>
            </a:pPr>
            <a:endParaRPr sz="2000" dirty="0">
              <a:solidFill>
                <a:schemeClr val="dk1"/>
              </a:solidFill>
              <a:latin typeface="Calibri"/>
              <a:ea typeface="Calibri"/>
              <a:cs typeface="Calibri"/>
              <a:sym typeface="Calibri"/>
            </a:endParaRPr>
          </a:p>
          <a:p>
            <a:pPr marL="457200" marR="0" lvl="0" indent="-355600" algn="l" rtl="0">
              <a:lnSpc>
                <a:spcPct val="100000"/>
              </a:lnSpc>
              <a:spcBef>
                <a:spcPts val="400"/>
              </a:spcBef>
              <a:spcAft>
                <a:spcPts val="0"/>
              </a:spcAft>
              <a:buClr>
                <a:schemeClr val="dk1"/>
              </a:buClr>
              <a:buSzPts val="2000"/>
              <a:buFont typeface="Calibri"/>
              <a:buChar char="●"/>
            </a:pPr>
            <a:r>
              <a:rPr lang="en-US" sz="2000" dirty="0" err="1">
                <a:solidFill>
                  <a:schemeClr val="dk1"/>
                </a:solidFill>
                <a:latin typeface="Calibri"/>
                <a:ea typeface="Calibri"/>
                <a:cs typeface="Calibri"/>
                <a:sym typeface="Calibri"/>
              </a:rPr>
              <a:t>Jakie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są</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Twoje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preferencje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dotyczące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nauki</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n-US" sz="2000" dirty="0" err="1">
                <a:solidFill>
                  <a:schemeClr val="dk1"/>
                </a:solidFill>
                <a:latin typeface="Calibri"/>
                <a:ea typeface="Calibri"/>
                <a:cs typeface="Calibri"/>
                <a:sym typeface="Calibri"/>
              </a:rPr>
              <a:t>Preferencje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dotyczące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uczenia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 - </a:t>
            </a:r>
            <a:r>
              <a:rPr lang="en-US" sz="2000" dirty="0" err="1">
                <a:solidFill>
                  <a:schemeClr val="dk1"/>
                </a:solidFill>
                <a:latin typeface="Calibri"/>
                <a:ea typeface="Calibri"/>
                <a:cs typeface="Calibri"/>
                <a:sym typeface="Calibri"/>
              </a:rPr>
              <a:t>różne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podejścia</a:t>
            </a:r>
            <a:endParaRPr sz="2000" dirty="0">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n-US" sz="2000" dirty="0" err="1">
                <a:solidFill>
                  <a:schemeClr val="dk1"/>
                </a:solidFill>
                <a:latin typeface="Calibri"/>
                <a:ea typeface="Calibri"/>
                <a:cs typeface="Calibri"/>
                <a:sym typeface="Calibri"/>
              </a:rPr>
              <a:t>Mapowanie</a:t>
            </a:r>
            <a:endParaRPr sz="2000" dirty="0">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n-US" sz="2000" dirty="0" err="1">
                <a:solidFill>
                  <a:schemeClr val="dk1"/>
                </a:solidFill>
                <a:latin typeface="Calibri"/>
                <a:ea typeface="Calibri"/>
                <a:cs typeface="Calibri"/>
                <a:sym typeface="Calibri"/>
              </a:rPr>
              <a:t>Pomosty</a:t>
            </a:r>
            <a:endParaRPr sz="2000" dirty="0">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n-US" sz="2000" dirty="0" err="1">
                <a:solidFill>
                  <a:schemeClr val="dk1"/>
                </a:solidFill>
                <a:latin typeface="Calibri"/>
                <a:ea typeface="Calibri"/>
                <a:cs typeface="Calibri"/>
                <a:sym typeface="Calibri"/>
              </a:rPr>
              <a:t>Współtworzenie</a:t>
            </a:r>
            <a:endParaRPr sz="2000" dirty="0">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n-US" sz="2000" dirty="0" err="1">
                <a:solidFill>
                  <a:schemeClr val="dk1"/>
                </a:solidFill>
                <a:latin typeface="Calibri"/>
                <a:ea typeface="Calibri"/>
                <a:cs typeface="Calibri"/>
                <a:sym typeface="Calibri"/>
              </a:rPr>
              <a:t>Jak</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bardzo</a:t>
            </a:r>
            <a:r>
              <a:rPr lang="en-US" sz="2000" dirty="0">
                <a:solidFill>
                  <a:schemeClr val="dk1"/>
                </a:solidFill>
                <a:latin typeface="Calibri"/>
                <a:ea typeface="Calibri"/>
                <a:cs typeface="Calibri"/>
                <a:sym typeface="Calibri"/>
              </a:rPr>
              <a:t> jest to </a:t>
            </a:r>
            <a:r>
              <a:rPr lang="en-US" sz="2000" dirty="0" err="1">
                <a:solidFill>
                  <a:schemeClr val="dk1"/>
                </a:solidFill>
                <a:latin typeface="Calibri"/>
                <a:ea typeface="Calibri"/>
                <a:cs typeface="Calibri"/>
                <a:sym typeface="Calibri"/>
              </a:rPr>
              <a:t>przydatne</a:t>
            </a:r>
            <a:r>
              <a:rPr lang="en-US" sz="2000" dirty="0">
                <a:solidFill>
                  <a:schemeClr val="dk1"/>
                </a:solidFill>
                <a:latin typeface="Calibri"/>
                <a:ea typeface="Calibri"/>
                <a:cs typeface="Calibri"/>
                <a:sym typeface="Calibri"/>
              </a:rPr>
              <a:t> w </a:t>
            </a:r>
            <a:r>
              <a:rPr lang="en-US" sz="2000" dirty="0" err="1">
                <a:solidFill>
                  <a:schemeClr val="dk1"/>
                </a:solidFill>
                <a:latin typeface="Calibri"/>
                <a:ea typeface="Calibri"/>
                <a:cs typeface="Calibri"/>
                <a:sym typeface="Calibri"/>
              </a:rPr>
              <a:t>klasie</a:t>
            </a:r>
            <a:r>
              <a:rPr lang="en-US" sz="2000" dirty="0">
                <a:solidFill>
                  <a:schemeClr val="dk1"/>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342900" marR="0" lvl="0" indent="-215900" algn="l" rtl="0">
              <a:lnSpc>
                <a:spcPct val="100000"/>
              </a:lnSpc>
              <a:spcBef>
                <a:spcPts val="400"/>
              </a:spcBef>
              <a:spcAft>
                <a:spcPts val="0"/>
              </a:spcAft>
              <a:buClr>
                <a:schemeClr val="dk1"/>
              </a:buClr>
              <a:buSzPts val="2000"/>
              <a:buFont typeface="Arial"/>
              <a:buNone/>
            </a:pPr>
            <a:endParaRPr sz="2000" b="0" i="0" u="none" dirty="0">
              <a:solidFill>
                <a:schemeClr val="dk1"/>
              </a:solidFill>
              <a:latin typeface="Calibri"/>
              <a:ea typeface="Calibri"/>
              <a:cs typeface="Calibri"/>
              <a:sym typeface="Calibri"/>
            </a:endParaRPr>
          </a:p>
          <a:p>
            <a:pPr marL="342900" marR="0" lvl="0" indent="-215900" algn="l" rtl="0">
              <a:lnSpc>
                <a:spcPct val="100000"/>
              </a:lnSpc>
              <a:spcBef>
                <a:spcPts val="400"/>
              </a:spcBef>
              <a:spcAft>
                <a:spcPts val="0"/>
              </a:spcAft>
              <a:buClr>
                <a:schemeClr val="dk1"/>
              </a:buClr>
              <a:buSzPts val="2000"/>
              <a:buFont typeface="Arial"/>
              <a:buNone/>
            </a:pPr>
            <a:endParaRPr sz="2000" b="0" i="0" u="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b="0" i="0" u="none" dirty="0">
              <a:solidFill>
                <a:schemeClr val="dk1"/>
              </a:solidFill>
              <a:latin typeface="Calibri"/>
              <a:ea typeface="Calibri"/>
              <a:cs typeface="Calibri"/>
              <a:sym typeface="Calibri"/>
            </a:endParaRPr>
          </a:p>
        </p:txBody>
      </p:sp>
      <p:pic>
        <p:nvPicPr>
          <p:cNvPr id="113" name="Google Shape;113;p16"/>
          <p:cNvPicPr preferRelativeResize="0"/>
          <p:nvPr/>
        </p:nvPicPr>
        <p:blipFill rotWithShape="1">
          <a:blip r:embed="rId4">
            <a:alphaModFix/>
          </a:blip>
          <a:srcRect t="17905" b="17963"/>
          <a:stretch/>
        </p:blipFill>
        <p:spPr>
          <a:xfrm>
            <a:off x="0" y="-12700"/>
            <a:ext cx="5754686" cy="1403350"/>
          </a:xfrm>
          <a:prstGeom prst="rect">
            <a:avLst/>
          </a:prstGeom>
          <a:noFill/>
          <a:ln>
            <a:noFill/>
          </a:ln>
        </p:spPr>
      </p:pic>
      <p:sp>
        <p:nvSpPr>
          <p:cNvPr id="114" name="Google Shape;114;p16"/>
          <p:cNvSpPr txBox="1"/>
          <p:nvPr/>
        </p:nvSpPr>
        <p:spPr>
          <a:xfrm>
            <a:off x="5695950" y="-14287"/>
            <a:ext cx="6495900" cy="1406400"/>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17"/>
          <p:cNvPicPr preferRelativeResize="0"/>
          <p:nvPr/>
        </p:nvPicPr>
        <p:blipFill rotWithShape="1">
          <a:blip r:embed="rId3">
            <a:alphaModFix/>
          </a:blip>
          <a:srcRect/>
          <a:stretch/>
        </p:blipFill>
        <p:spPr>
          <a:xfrm>
            <a:off x="9674225" y="6138862"/>
            <a:ext cx="2517775" cy="719137"/>
          </a:xfrm>
          <a:prstGeom prst="rect">
            <a:avLst/>
          </a:prstGeom>
          <a:noFill/>
          <a:ln>
            <a:noFill/>
          </a:ln>
        </p:spPr>
      </p:pic>
      <p:pic>
        <p:nvPicPr>
          <p:cNvPr id="120" name="Google Shape;120;p17"/>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121" name="Google Shape;121;p17"/>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pic>
        <p:nvPicPr>
          <p:cNvPr id="122" name="Google Shape;122;p17"/>
          <p:cNvPicPr preferRelativeResize="0"/>
          <p:nvPr/>
        </p:nvPicPr>
        <p:blipFill>
          <a:blip r:embed="rId5">
            <a:alphaModFix/>
          </a:blip>
          <a:stretch>
            <a:fillRect/>
          </a:stretch>
        </p:blipFill>
        <p:spPr>
          <a:xfrm>
            <a:off x="2615050" y="1390650"/>
            <a:ext cx="6834181" cy="5467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18"/>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128" name="Google Shape;128;p18"/>
          <p:cNvSpPr txBox="1"/>
          <p:nvPr/>
        </p:nvSpPr>
        <p:spPr>
          <a:xfrm>
            <a:off x="1427150" y="2251075"/>
            <a:ext cx="8247000" cy="414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400"/>
              </a:spcBef>
              <a:spcAft>
                <a:spcPts val="0"/>
              </a:spcAft>
              <a:buNone/>
            </a:pPr>
            <a:r>
              <a:rPr lang="en-US" sz="2000" b="1" u="sng" dirty="0">
                <a:solidFill>
                  <a:schemeClr val="dk1"/>
                </a:solidFill>
                <a:latin typeface="Calibri"/>
                <a:ea typeface="Calibri"/>
                <a:cs typeface="Calibri"/>
                <a:sym typeface="Calibri"/>
              </a:rPr>
              <a:t>TEST PREFERENCJI W UCZENIU SIĘ JĘZYKÓW OBCYCH</a:t>
            </a:r>
            <a:endParaRPr sz="2000" b="1" u="sng" dirty="0">
              <a:solidFill>
                <a:schemeClr val="dk1"/>
              </a:solidFill>
              <a:latin typeface="Calibri"/>
              <a:ea typeface="Calibri"/>
              <a:cs typeface="Calibri"/>
              <a:sym typeface="Calibri"/>
            </a:endParaRPr>
          </a:p>
          <a:p>
            <a:pPr marL="0" marR="0" lvl="0" indent="0" algn="l" rtl="0">
              <a:lnSpc>
                <a:spcPct val="100000"/>
              </a:lnSpc>
              <a:spcBef>
                <a:spcPts val="400"/>
              </a:spcBef>
              <a:spcAft>
                <a:spcPts val="0"/>
              </a:spcAft>
              <a:buNone/>
            </a:pPr>
            <a:r>
              <a:rPr lang="en-US" sz="2000" i="1" dirty="0">
                <a:solidFill>
                  <a:schemeClr val="dk1"/>
                </a:solidFill>
                <a:latin typeface="Calibri"/>
                <a:ea typeface="Calibri"/>
                <a:cs typeface="Calibri"/>
                <a:sym typeface="Calibri"/>
              </a:rPr>
              <a:t>(w oparciu o instrument CITE i model VAK)</a:t>
            </a:r>
            <a:endParaRPr sz="2000" i="1" dirty="0">
              <a:solidFill>
                <a:schemeClr val="dk1"/>
              </a:solidFill>
              <a:latin typeface="Calibri"/>
              <a:ea typeface="Calibri"/>
              <a:cs typeface="Calibri"/>
              <a:sym typeface="Calibri"/>
            </a:endParaRPr>
          </a:p>
          <a:p>
            <a:pPr marL="0" marR="0" lvl="0" indent="0" algn="l" rtl="0">
              <a:lnSpc>
                <a:spcPct val="100000"/>
              </a:lnSpc>
              <a:spcBef>
                <a:spcPts val="400"/>
              </a:spcBef>
              <a:spcAft>
                <a:spcPts val="0"/>
              </a:spcAft>
              <a:buNone/>
            </a:pPr>
            <a:endParaRPr sz="2000" dirty="0">
              <a:solidFill>
                <a:schemeClr val="dk1"/>
              </a:solidFill>
              <a:latin typeface="Calibri"/>
              <a:ea typeface="Calibri"/>
              <a:cs typeface="Calibri"/>
              <a:sym typeface="Calibri"/>
            </a:endParaRPr>
          </a:p>
          <a:p>
            <a:pPr marL="0" marR="0" lvl="0" indent="0" algn="l" rtl="0">
              <a:lnSpc>
                <a:spcPct val="100000"/>
              </a:lnSpc>
              <a:spcBef>
                <a:spcPts val="400"/>
              </a:spcBef>
              <a:spcAft>
                <a:spcPts val="0"/>
              </a:spcAft>
              <a:buNone/>
            </a:pPr>
            <a:r>
              <a:rPr lang="en-US" sz="2000" dirty="0">
                <a:solidFill>
                  <a:schemeClr val="dk1"/>
                </a:solidFill>
                <a:latin typeface="Calibri"/>
                <a:ea typeface="Calibri"/>
                <a:cs typeface="Calibri"/>
                <a:sym typeface="Calibri"/>
              </a:rPr>
              <a:t>Dla każdego stwierdzenia wybierz jedną z tych odpowiedzi:</a:t>
            </a:r>
            <a:endParaRPr sz="2000" dirty="0">
              <a:solidFill>
                <a:schemeClr val="dk1"/>
              </a:solidFill>
              <a:latin typeface="Calibri"/>
              <a:ea typeface="Calibri"/>
              <a:cs typeface="Calibri"/>
              <a:sym typeface="Calibri"/>
            </a:endParaRPr>
          </a:p>
          <a:p>
            <a:pPr marL="0" marR="0" lvl="0" indent="0" algn="l" rtl="0">
              <a:lnSpc>
                <a:spcPct val="100000"/>
              </a:lnSpc>
              <a:spcBef>
                <a:spcPts val="400"/>
              </a:spcBef>
              <a:spcAft>
                <a:spcPts val="0"/>
              </a:spcAft>
              <a:buNone/>
            </a:pPr>
            <a:endParaRPr sz="2000" dirty="0">
              <a:solidFill>
                <a:schemeClr val="dk1"/>
              </a:solidFill>
              <a:latin typeface="Calibri"/>
              <a:ea typeface="Calibri"/>
              <a:cs typeface="Calibri"/>
              <a:sym typeface="Calibri"/>
            </a:endParaRPr>
          </a:p>
          <a:p>
            <a:pPr marL="0" lvl="0" indent="0" algn="l" rtl="0">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5 = zdecydowanie się zgadzam.</a:t>
            </a:r>
            <a:endParaRPr sz="2000" dirty="0">
              <a:solidFill>
                <a:schemeClr val="dk1"/>
              </a:solidFill>
              <a:latin typeface="Calibri"/>
              <a:ea typeface="Calibri"/>
              <a:cs typeface="Calibri"/>
              <a:sym typeface="Calibri"/>
            </a:endParaRPr>
          </a:p>
          <a:p>
            <a:pPr marL="0" lvl="0" indent="0" algn="l" rtl="0">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4 = Trochę się zgadzam.</a:t>
            </a:r>
            <a:endParaRPr sz="2000" dirty="0">
              <a:solidFill>
                <a:schemeClr val="dk1"/>
              </a:solidFill>
              <a:latin typeface="Calibri"/>
              <a:ea typeface="Calibri"/>
              <a:cs typeface="Calibri"/>
              <a:sym typeface="Calibri"/>
            </a:endParaRPr>
          </a:p>
          <a:p>
            <a:pPr marL="0" lvl="0" indent="0" algn="l" rtl="0">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3 = Ani się nie zgadzam, ani się nie zgadzam. </a:t>
            </a:r>
            <a:endParaRPr sz="2000" dirty="0">
              <a:solidFill>
                <a:schemeClr val="dk1"/>
              </a:solidFill>
              <a:latin typeface="Calibri"/>
              <a:ea typeface="Calibri"/>
              <a:cs typeface="Calibri"/>
              <a:sym typeface="Calibri"/>
            </a:endParaRPr>
          </a:p>
          <a:p>
            <a:pPr marL="0" lvl="0" indent="0" algn="l" rtl="0">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2 = Trochę się nie zgadzam.</a:t>
            </a:r>
            <a:endParaRPr sz="2000" dirty="0">
              <a:solidFill>
                <a:schemeClr val="dk1"/>
              </a:solidFill>
              <a:latin typeface="Calibri"/>
              <a:ea typeface="Calibri"/>
              <a:cs typeface="Calibri"/>
              <a:sym typeface="Calibri"/>
            </a:endParaRPr>
          </a:p>
          <a:p>
            <a:pPr marL="0" lvl="0" indent="0" algn="l" rtl="0">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1 = zdecydowanie się nie zgadzam.</a:t>
            </a:r>
            <a:endParaRPr sz="2000" dirty="0">
              <a:solidFill>
                <a:schemeClr val="dk1"/>
              </a:solidFill>
              <a:latin typeface="Calibri"/>
              <a:ea typeface="Calibri"/>
              <a:cs typeface="Calibri"/>
              <a:sym typeface="Calibri"/>
            </a:endParaRPr>
          </a:p>
          <a:p>
            <a:pPr marL="342900" marR="0" lvl="0" indent="-215900" algn="l" rtl="0">
              <a:lnSpc>
                <a:spcPct val="100000"/>
              </a:lnSpc>
              <a:spcBef>
                <a:spcPts val="40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342900" marR="0" lvl="0" indent="-215900" algn="l" rtl="0">
              <a:lnSpc>
                <a:spcPct val="100000"/>
              </a:lnSpc>
              <a:spcBef>
                <a:spcPts val="400"/>
              </a:spcBef>
              <a:spcAft>
                <a:spcPts val="0"/>
              </a:spcAft>
              <a:buClr>
                <a:schemeClr val="dk1"/>
              </a:buClr>
              <a:buSzPts val="2000"/>
              <a:buFont typeface="Arial"/>
              <a:buNone/>
            </a:pPr>
            <a:endParaRPr sz="2000" b="0" i="0" u="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b="0" i="0" u="none" dirty="0">
              <a:solidFill>
                <a:schemeClr val="dk1"/>
              </a:solidFill>
              <a:latin typeface="Calibri"/>
              <a:ea typeface="Calibri"/>
              <a:cs typeface="Calibri"/>
              <a:sym typeface="Calibri"/>
            </a:endParaRPr>
          </a:p>
        </p:txBody>
      </p:sp>
      <p:pic>
        <p:nvPicPr>
          <p:cNvPr id="129" name="Google Shape;129;p18"/>
          <p:cNvPicPr preferRelativeResize="0"/>
          <p:nvPr/>
        </p:nvPicPr>
        <p:blipFill rotWithShape="1">
          <a:blip r:embed="rId4">
            <a:alphaModFix/>
          </a:blip>
          <a:srcRect t="17905" b="17963"/>
          <a:stretch/>
        </p:blipFill>
        <p:spPr>
          <a:xfrm>
            <a:off x="0" y="-12700"/>
            <a:ext cx="5754686" cy="1403350"/>
          </a:xfrm>
          <a:prstGeom prst="rect">
            <a:avLst/>
          </a:prstGeom>
          <a:noFill/>
          <a:ln>
            <a:noFill/>
          </a:ln>
        </p:spPr>
      </p:pic>
      <p:sp>
        <p:nvSpPr>
          <p:cNvPr id="130" name="Google Shape;130;p18"/>
          <p:cNvSpPr txBox="1"/>
          <p:nvPr/>
        </p:nvSpPr>
        <p:spPr>
          <a:xfrm>
            <a:off x="5695950" y="-14287"/>
            <a:ext cx="6495900" cy="1406400"/>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19"/>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136" name="Google Shape;136;p19"/>
          <p:cNvSpPr txBox="1"/>
          <p:nvPr/>
        </p:nvSpPr>
        <p:spPr>
          <a:xfrm>
            <a:off x="928575" y="1898225"/>
            <a:ext cx="10765800" cy="444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400"/>
              </a:spcBef>
              <a:spcAft>
                <a:spcPts val="0"/>
              </a:spcAft>
              <a:buNone/>
            </a:pPr>
            <a:r>
              <a:rPr lang="en-US" sz="2000" b="1" u="sng" dirty="0">
                <a:solidFill>
                  <a:schemeClr val="dk1"/>
                </a:solidFill>
                <a:latin typeface="Calibri"/>
                <a:ea typeface="Calibri"/>
                <a:cs typeface="Calibri"/>
                <a:sym typeface="Calibri"/>
              </a:rPr>
              <a:t>TEST PREFERENCJI W UCZENIU SIĘ JĘZYKÓW OBCYCH</a:t>
            </a:r>
            <a:endParaRPr sz="2000" b="1" u="sng" dirty="0">
              <a:solidFill>
                <a:schemeClr val="dk1"/>
              </a:solidFill>
              <a:latin typeface="Calibri"/>
              <a:ea typeface="Calibri"/>
              <a:cs typeface="Calibri"/>
              <a:sym typeface="Calibri"/>
            </a:endParaRPr>
          </a:p>
          <a:p>
            <a:pPr marL="0" marR="0" lvl="0" indent="0" algn="l" rtl="0">
              <a:lnSpc>
                <a:spcPct val="100000"/>
              </a:lnSpc>
              <a:spcBef>
                <a:spcPts val="400"/>
              </a:spcBef>
              <a:spcAft>
                <a:spcPts val="0"/>
              </a:spcAft>
              <a:buNone/>
            </a:pPr>
            <a:endParaRPr sz="2000" dirty="0">
              <a:solidFill>
                <a:schemeClr val="dk1"/>
              </a:solidFill>
              <a:latin typeface="Calibri"/>
              <a:ea typeface="Calibri"/>
              <a:cs typeface="Calibri"/>
              <a:sym typeface="Calibri"/>
            </a:endParaRPr>
          </a:p>
          <a:p>
            <a:pPr marL="57150" lvl="0" indent="-57150" algn="l" rtl="0">
              <a:lnSpc>
                <a:spcPct val="150000"/>
              </a:lnSpc>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1.    </a:t>
            </a:r>
            <a:r>
              <a:rPr lang="en-US" sz="2000" dirty="0" err="1">
                <a:solidFill>
                  <a:schemeClr val="dk1"/>
                </a:solidFill>
                <a:latin typeface="Calibri"/>
                <a:ea typeface="Calibri"/>
                <a:cs typeface="Calibri"/>
                <a:sym typeface="Calibri"/>
              </a:rPr>
              <a:t>Kiedy</a:t>
            </a:r>
            <a:r>
              <a:rPr lang="en-US" sz="2000" dirty="0">
                <a:solidFill>
                  <a:schemeClr val="dk1"/>
                </a:solidFill>
                <a:latin typeface="Calibri"/>
                <a:ea typeface="Calibri"/>
                <a:cs typeface="Calibri"/>
                <a:sym typeface="Calibri"/>
              </a:rPr>
              <a:t> </a:t>
            </a:r>
            <a:r>
              <a:rPr lang="pl-PL" sz="2000" dirty="0" smtClean="0">
                <a:solidFill>
                  <a:schemeClr val="dk1"/>
                </a:solidFill>
                <a:latin typeface="Calibri"/>
                <a:ea typeface="Calibri"/>
                <a:cs typeface="Calibri"/>
                <a:sym typeface="Calibri"/>
              </a:rPr>
              <a:t>przerabiam</a:t>
            </a:r>
            <a:r>
              <a:rPr lang="en-US" sz="2000" dirty="0" smtClean="0">
                <a:solidFill>
                  <a:schemeClr val="dk1"/>
                </a:solidFill>
                <a:latin typeface="Calibri"/>
                <a:ea typeface="Calibri"/>
                <a:cs typeface="Calibri"/>
                <a:sym typeface="Calibri"/>
              </a:rPr>
              <a:t> </a:t>
            </a:r>
            <a:r>
              <a:rPr lang="en-US" sz="2000" dirty="0" err="1" smtClean="0">
                <a:solidFill>
                  <a:schemeClr val="dk1"/>
                </a:solidFill>
                <a:latin typeface="Calibri"/>
                <a:ea typeface="Calibri"/>
                <a:cs typeface="Calibri"/>
                <a:sym typeface="Calibri"/>
              </a:rPr>
              <a:t>zdania</a:t>
            </a:r>
            <a:r>
              <a:rPr lang="en-US" sz="2000" dirty="0" smtClean="0">
                <a:solidFill>
                  <a:schemeClr val="dk1"/>
                </a:solidFill>
                <a:latin typeface="Calibri"/>
                <a:ea typeface="Calibri"/>
                <a:cs typeface="Calibri"/>
                <a:sym typeface="Calibri"/>
              </a:rPr>
              <a:t> </a:t>
            </a:r>
            <a:r>
              <a:rPr lang="en-US" sz="2000" dirty="0">
                <a:solidFill>
                  <a:schemeClr val="dk1"/>
                </a:solidFill>
                <a:latin typeface="Calibri"/>
                <a:ea typeface="Calibri"/>
                <a:cs typeface="Calibri"/>
                <a:sym typeface="Calibri"/>
              </a:rPr>
              <a:t>z </a:t>
            </a:r>
            <a:r>
              <a:rPr lang="en-US" sz="2000" dirty="0" err="1">
                <a:solidFill>
                  <a:schemeClr val="dk1"/>
                </a:solidFill>
                <a:latin typeface="Calibri"/>
                <a:ea typeface="Calibri"/>
                <a:cs typeface="Calibri"/>
                <a:sym typeface="Calibri"/>
              </a:rPr>
              <a:t>nowym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słownictwem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pamiętam</a:t>
            </a:r>
            <a:r>
              <a:rPr lang="en-US" sz="2000" dirty="0">
                <a:solidFill>
                  <a:schemeClr val="dk1"/>
                </a:solidFill>
                <a:latin typeface="Calibri"/>
                <a:ea typeface="Calibri"/>
                <a:cs typeface="Calibri"/>
                <a:sym typeface="Calibri"/>
              </a:rPr>
              <a:t> je </a:t>
            </a:r>
            <a:r>
              <a:rPr lang="en-US" sz="2000" dirty="0" err="1">
                <a:solidFill>
                  <a:schemeClr val="dk1"/>
                </a:solidFill>
                <a:latin typeface="Calibri"/>
                <a:ea typeface="Calibri"/>
                <a:cs typeface="Calibri"/>
                <a:sym typeface="Calibri"/>
              </a:rPr>
              <a:t>lepiej</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57150" lvl="0" indent="-57150" algn="l" rtl="0">
              <a:lnSpc>
                <a:spcPct val="150000"/>
              </a:lnSpc>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2.    </a:t>
            </a:r>
            <a:r>
              <a:rPr lang="en-US" sz="2000" dirty="0" err="1">
                <a:solidFill>
                  <a:schemeClr val="dk1"/>
                </a:solidFill>
                <a:latin typeface="Calibri"/>
                <a:ea typeface="Calibri"/>
                <a:cs typeface="Calibri"/>
                <a:sym typeface="Calibri"/>
              </a:rPr>
              <a:t>Wolę</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ćwiczenia</a:t>
            </a:r>
            <a:r>
              <a:rPr lang="en-US" sz="2000" dirty="0">
                <a:solidFill>
                  <a:schemeClr val="dk1"/>
                </a:solidFill>
                <a:latin typeface="Calibri"/>
                <a:ea typeface="Calibri"/>
                <a:cs typeface="Calibri"/>
                <a:sym typeface="Calibri"/>
              </a:rPr>
              <a:t> z </a:t>
            </a:r>
            <a:r>
              <a:rPr lang="en-US" sz="2000" dirty="0" err="1">
                <a:solidFill>
                  <a:schemeClr val="dk1"/>
                </a:solidFill>
                <a:latin typeface="Calibri"/>
                <a:ea typeface="Calibri"/>
                <a:cs typeface="Calibri"/>
                <a:sym typeface="Calibri"/>
              </a:rPr>
              <a:t>czytania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niż</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słuchania</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57150" lvl="0" indent="-57150" algn="l" rtl="0">
              <a:lnSpc>
                <a:spcPct val="150000"/>
              </a:lnSpc>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3.    </a:t>
            </a:r>
            <a:r>
              <a:rPr lang="en-US" sz="2000" dirty="0" err="1">
                <a:solidFill>
                  <a:schemeClr val="dk1"/>
                </a:solidFill>
                <a:latin typeface="Calibri"/>
                <a:ea typeface="Calibri"/>
                <a:cs typeface="Calibri"/>
                <a:sym typeface="Calibri"/>
              </a:rPr>
              <a:t>Rozumiem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lepiej</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gdy</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nauczyciel</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czyta</a:t>
            </a:r>
            <a:r>
              <a:rPr lang="en-US" sz="2000" dirty="0">
                <a:solidFill>
                  <a:schemeClr val="dk1"/>
                </a:solidFill>
                <a:latin typeface="Calibri"/>
                <a:ea typeface="Calibri"/>
                <a:cs typeface="Calibri"/>
                <a:sym typeface="Calibri"/>
              </a:rPr>
              <a:t> mi </a:t>
            </a:r>
            <a:r>
              <a:rPr lang="en-US" sz="2000" dirty="0" err="1">
                <a:solidFill>
                  <a:schemeClr val="dk1"/>
                </a:solidFill>
                <a:latin typeface="Calibri"/>
                <a:ea typeface="Calibri"/>
                <a:cs typeface="Calibri"/>
                <a:sym typeface="Calibri"/>
              </a:rPr>
              <a:t>instrukcje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niż</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gdy</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czytam</a:t>
            </a:r>
            <a:r>
              <a:rPr lang="en-US" sz="2000" dirty="0">
                <a:solidFill>
                  <a:schemeClr val="dk1"/>
                </a:solidFill>
                <a:latin typeface="Calibri"/>
                <a:ea typeface="Calibri"/>
                <a:cs typeface="Calibri"/>
                <a:sym typeface="Calibri"/>
              </a:rPr>
              <a:t> je </a:t>
            </a:r>
            <a:r>
              <a:rPr lang="en-US" sz="2000" dirty="0" err="1">
                <a:solidFill>
                  <a:schemeClr val="dk1"/>
                </a:solidFill>
                <a:latin typeface="Calibri"/>
                <a:ea typeface="Calibri"/>
                <a:cs typeface="Calibri"/>
                <a:sym typeface="Calibri"/>
              </a:rPr>
              <a:t>sobie</a:t>
            </a:r>
            <a:r>
              <a:rPr lang="en-US" sz="2000" dirty="0">
                <a:solidFill>
                  <a:schemeClr val="dk1"/>
                </a:solidFill>
                <a:latin typeface="Calibri"/>
                <a:ea typeface="Calibri"/>
                <a:cs typeface="Calibri"/>
                <a:sym typeface="Calibri"/>
              </a:rPr>
              <a:t> w </a:t>
            </a:r>
            <a:r>
              <a:rPr lang="en-US" sz="2000" dirty="0" err="1">
                <a:solidFill>
                  <a:schemeClr val="dk1"/>
                </a:solidFill>
                <a:latin typeface="Calibri"/>
                <a:ea typeface="Calibri"/>
                <a:cs typeface="Calibri"/>
                <a:sym typeface="Calibri"/>
              </a:rPr>
              <a:t>milczeniu</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0" lvl="0" indent="0" algn="l" rtl="0">
              <a:lnSpc>
                <a:spcPct val="150000"/>
              </a:lnSpc>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4.    </a:t>
            </a:r>
            <a:r>
              <a:rPr lang="en-US" sz="2000" dirty="0" err="1">
                <a:solidFill>
                  <a:schemeClr val="dk1"/>
                </a:solidFill>
                <a:latin typeface="Calibri"/>
                <a:ea typeface="Calibri"/>
                <a:cs typeface="Calibri"/>
                <a:sym typeface="Calibri"/>
              </a:rPr>
              <a:t>Wolę</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czytać</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rzeczy</a:t>
            </a:r>
            <a:r>
              <a:rPr lang="en-US" sz="2000" dirty="0">
                <a:solidFill>
                  <a:schemeClr val="dk1"/>
                </a:solidFill>
                <a:latin typeface="Calibri"/>
                <a:ea typeface="Calibri"/>
                <a:cs typeface="Calibri"/>
                <a:sym typeface="Calibri"/>
              </a:rPr>
              <a:t> w </a:t>
            </a:r>
            <a:r>
              <a:rPr lang="en-US" sz="2000" dirty="0" err="1">
                <a:solidFill>
                  <a:schemeClr val="dk1"/>
                </a:solidFill>
                <a:latin typeface="Calibri"/>
                <a:ea typeface="Calibri"/>
                <a:cs typeface="Calibri"/>
                <a:sym typeface="Calibri"/>
              </a:rPr>
              <a:t>podręczniku</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niż</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kazać</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nauczycielowi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opowiadać</a:t>
            </a:r>
            <a:r>
              <a:rPr lang="en-US" sz="2000" dirty="0">
                <a:solidFill>
                  <a:schemeClr val="dk1"/>
                </a:solidFill>
                <a:latin typeface="Calibri"/>
                <a:ea typeface="Calibri"/>
                <a:cs typeface="Calibri"/>
                <a:sym typeface="Calibri"/>
              </a:rPr>
              <a:t> mi o </a:t>
            </a:r>
            <a:r>
              <a:rPr lang="en-US" sz="2000" dirty="0" err="1">
                <a:solidFill>
                  <a:schemeClr val="dk1"/>
                </a:solidFill>
                <a:latin typeface="Calibri"/>
                <a:ea typeface="Calibri"/>
                <a:cs typeface="Calibri"/>
                <a:sym typeface="Calibri"/>
              </a:rPr>
              <a:t>nich</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57150" lvl="0" indent="-57150" algn="l" rtl="0">
              <a:lnSpc>
                <a:spcPct val="150000"/>
              </a:lnSpc>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5.    </a:t>
            </a:r>
            <a:r>
              <a:rPr lang="en-US" sz="2000" dirty="0" err="1">
                <a:solidFill>
                  <a:schemeClr val="dk1"/>
                </a:solidFill>
                <a:latin typeface="Calibri"/>
                <a:ea typeface="Calibri"/>
                <a:cs typeface="Calibri"/>
                <a:sym typeface="Calibri"/>
              </a:rPr>
              <a:t>Napisanie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nowego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słowa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kilka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razy</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pomaga</a:t>
            </a:r>
            <a:r>
              <a:rPr lang="en-US" sz="2000" dirty="0">
                <a:solidFill>
                  <a:schemeClr val="dk1"/>
                </a:solidFill>
                <a:latin typeface="Calibri"/>
                <a:ea typeface="Calibri"/>
                <a:cs typeface="Calibri"/>
                <a:sym typeface="Calibri"/>
              </a:rPr>
              <a:t> mi </a:t>
            </a:r>
            <a:r>
              <a:rPr lang="en-US" sz="2000" dirty="0" err="1">
                <a:solidFill>
                  <a:schemeClr val="dk1"/>
                </a:solidFill>
                <a:latin typeface="Calibri"/>
                <a:ea typeface="Calibri"/>
                <a:cs typeface="Calibri"/>
                <a:sym typeface="Calibri"/>
              </a:rPr>
              <a:t>lepiej</a:t>
            </a:r>
            <a:r>
              <a:rPr lang="en-US" sz="2000" dirty="0">
                <a:solidFill>
                  <a:schemeClr val="dk1"/>
                </a:solidFill>
                <a:latin typeface="Calibri"/>
                <a:ea typeface="Calibri"/>
                <a:cs typeface="Calibri"/>
                <a:sym typeface="Calibri"/>
              </a:rPr>
              <a:t> je </a:t>
            </a:r>
            <a:r>
              <a:rPr lang="en-US" sz="2000" dirty="0" err="1">
                <a:solidFill>
                  <a:schemeClr val="dk1"/>
                </a:solidFill>
                <a:latin typeface="Calibri"/>
                <a:ea typeface="Calibri"/>
                <a:cs typeface="Calibri"/>
                <a:sym typeface="Calibri"/>
              </a:rPr>
              <a:t>zapamiętać</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0" lvl="0" indent="0" algn="l" rtl="0">
              <a:lnSpc>
                <a:spcPct val="150000"/>
              </a:lnSpc>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6.    </a:t>
            </a:r>
            <a:r>
              <a:rPr lang="pl-PL" sz="2000" dirty="0" smtClean="0">
                <a:solidFill>
                  <a:schemeClr val="dk1"/>
                </a:solidFill>
                <a:latin typeface="Calibri"/>
                <a:ea typeface="Calibri"/>
                <a:cs typeface="Calibri"/>
                <a:sym typeface="Calibri"/>
              </a:rPr>
              <a:t>Bardziej l</a:t>
            </a:r>
            <a:r>
              <a:rPr lang="en-US" sz="2000" dirty="0" err="1" smtClean="0">
                <a:solidFill>
                  <a:schemeClr val="dk1"/>
                </a:solidFill>
                <a:latin typeface="Calibri"/>
                <a:ea typeface="Calibri"/>
                <a:cs typeface="Calibri"/>
                <a:sym typeface="Calibri"/>
              </a:rPr>
              <a:t>ubię</a:t>
            </a:r>
            <a:r>
              <a:rPr lang="en-US" sz="2000" dirty="0" smtClean="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instrukcje</a:t>
            </a:r>
            <a:r>
              <a:rPr lang="en-US" sz="2000" dirty="0">
                <a:solidFill>
                  <a:schemeClr val="dk1"/>
                </a:solidFill>
                <a:latin typeface="Calibri"/>
                <a:ea typeface="Calibri"/>
                <a:cs typeface="Calibri"/>
                <a:sym typeface="Calibri"/>
              </a:rPr>
              <a:t> </a:t>
            </a:r>
            <a:r>
              <a:rPr lang="en-US" sz="2000" dirty="0" err="1" smtClean="0">
                <a:solidFill>
                  <a:schemeClr val="dk1"/>
                </a:solidFill>
                <a:latin typeface="Calibri"/>
                <a:ea typeface="Calibri"/>
                <a:cs typeface="Calibri"/>
                <a:sym typeface="Calibri"/>
              </a:rPr>
              <a:t>pisane</a:t>
            </a:r>
            <a:r>
              <a:rPr lang="en-US" sz="2000" dirty="0" smtClean="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niż</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mówione</a:t>
            </a:r>
            <a:r>
              <a:rPr lang="en-US" sz="2000" dirty="0">
                <a:solidFill>
                  <a:schemeClr val="dk1"/>
                </a:solidFill>
                <a:latin typeface="Calibri"/>
                <a:ea typeface="Calibri"/>
                <a:cs typeface="Calibri"/>
                <a:sym typeface="Calibri"/>
              </a:rPr>
              <a:t>. </a:t>
            </a:r>
            <a:endParaRPr sz="1000" dirty="0">
              <a:solidFill>
                <a:schemeClr val="dk1"/>
              </a:solidFill>
            </a:endParaRPr>
          </a:p>
          <a:p>
            <a:pPr marL="342900" marR="0" lvl="0" indent="-215900" algn="l" rtl="0">
              <a:lnSpc>
                <a:spcPct val="100000"/>
              </a:lnSpc>
              <a:spcBef>
                <a:spcPts val="400"/>
              </a:spcBef>
              <a:spcAft>
                <a:spcPts val="0"/>
              </a:spcAft>
              <a:buClr>
                <a:schemeClr val="dk1"/>
              </a:buClr>
              <a:buSzPts val="2000"/>
              <a:buFont typeface="Arial"/>
              <a:buNone/>
            </a:pPr>
            <a:endParaRPr sz="2000" b="0" i="0" u="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b="0" i="0" u="none" dirty="0">
              <a:solidFill>
                <a:schemeClr val="dk1"/>
              </a:solidFill>
              <a:latin typeface="Calibri"/>
              <a:ea typeface="Calibri"/>
              <a:cs typeface="Calibri"/>
              <a:sym typeface="Calibri"/>
            </a:endParaRPr>
          </a:p>
        </p:txBody>
      </p:sp>
      <p:pic>
        <p:nvPicPr>
          <p:cNvPr id="137" name="Google Shape;137;p19"/>
          <p:cNvPicPr preferRelativeResize="0"/>
          <p:nvPr/>
        </p:nvPicPr>
        <p:blipFill rotWithShape="1">
          <a:blip r:embed="rId4">
            <a:alphaModFix/>
          </a:blip>
          <a:srcRect t="17905" b="17963"/>
          <a:stretch/>
        </p:blipFill>
        <p:spPr>
          <a:xfrm>
            <a:off x="0" y="-12700"/>
            <a:ext cx="5754686" cy="1403350"/>
          </a:xfrm>
          <a:prstGeom prst="rect">
            <a:avLst/>
          </a:prstGeom>
          <a:noFill/>
          <a:ln>
            <a:noFill/>
          </a:ln>
        </p:spPr>
      </p:pic>
      <p:sp>
        <p:nvSpPr>
          <p:cNvPr id="138" name="Google Shape;138;p19"/>
          <p:cNvSpPr txBox="1"/>
          <p:nvPr/>
        </p:nvSpPr>
        <p:spPr>
          <a:xfrm>
            <a:off x="5695950" y="-14287"/>
            <a:ext cx="6495900" cy="1406400"/>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0"/>
          <p:cNvPicPr preferRelativeResize="0"/>
          <p:nvPr/>
        </p:nvPicPr>
        <p:blipFill rotWithShape="1">
          <a:blip r:embed="rId3">
            <a:alphaModFix/>
          </a:blip>
          <a:srcRect/>
          <a:stretch/>
        </p:blipFill>
        <p:spPr>
          <a:xfrm>
            <a:off x="9674225" y="6138862"/>
            <a:ext cx="2517775" cy="719137"/>
          </a:xfrm>
          <a:prstGeom prst="rect">
            <a:avLst/>
          </a:prstGeom>
          <a:noFill/>
          <a:ln>
            <a:noFill/>
          </a:ln>
        </p:spPr>
      </p:pic>
      <p:pic>
        <p:nvPicPr>
          <p:cNvPr id="144" name="Google Shape;144;p20"/>
          <p:cNvPicPr preferRelativeResize="0"/>
          <p:nvPr/>
        </p:nvPicPr>
        <p:blipFill rotWithShape="1">
          <a:blip r:embed="rId4">
            <a:alphaModFix/>
          </a:blip>
          <a:srcRect t="17905" b="17963"/>
          <a:stretch/>
        </p:blipFill>
        <p:spPr>
          <a:xfrm>
            <a:off x="0" y="-12700"/>
            <a:ext cx="5754686" cy="1403350"/>
          </a:xfrm>
          <a:prstGeom prst="rect">
            <a:avLst/>
          </a:prstGeom>
          <a:noFill/>
          <a:ln>
            <a:noFill/>
          </a:ln>
        </p:spPr>
      </p:pic>
      <p:sp>
        <p:nvSpPr>
          <p:cNvPr id="145" name="Google Shape;145;p20"/>
          <p:cNvSpPr txBox="1"/>
          <p:nvPr/>
        </p:nvSpPr>
        <p:spPr>
          <a:xfrm>
            <a:off x="5695950" y="-14287"/>
            <a:ext cx="6495900" cy="1406400"/>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146" name="Google Shape;146;p20"/>
          <p:cNvSpPr txBox="1"/>
          <p:nvPr/>
        </p:nvSpPr>
        <p:spPr>
          <a:xfrm>
            <a:off x="928575" y="1898225"/>
            <a:ext cx="10765800" cy="444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400"/>
              </a:spcBef>
              <a:spcAft>
                <a:spcPts val="0"/>
              </a:spcAft>
              <a:buNone/>
            </a:pPr>
            <a:r>
              <a:rPr lang="en-US" sz="2000" b="1" u="sng" dirty="0">
                <a:solidFill>
                  <a:schemeClr val="dk1"/>
                </a:solidFill>
                <a:latin typeface="Calibri"/>
                <a:ea typeface="Calibri"/>
                <a:cs typeface="Calibri"/>
                <a:sym typeface="Calibri"/>
              </a:rPr>
              <a:t>TEST PREFERENCJI W UCZENIU SIĘ JĘZYKÓW OBCYCH</a:t>
            </a:r>
            <a:endParaRPr sz="2000" b="1" u="sng" dirty="0">
              <a:solidFill>
                <a:schemeClr val="dk1"/>
              </a:solidFill>
              <a:latin typeface="Calibri"/>
              <a:ea typeface="Calibri"/>
              <a:cs typeface="Calibri"/>
              <a:sym typeface="Calibri"/>
            </a:endParaRPr>
          </a:p>
          <a:p>
            <a:pPr marL="0" marR="0" lvl="0" indent="0" algn="l" rtl="0">
              <a:lnSpc>
                <a:spcPct val="100000"/>
              </a:lnSpc>
              <a:spcBef>
                <a:spcPts val="400"/>
              </a:spcBef>
              <a:spcAft>
                <a:spcPts val="0"/>
              </a:spcAft>
              <a:buNone/>
            </a:pPr>
            <a:endParaRPr sz="2000" dirty="0">
              <a:solidFill>
                <a:schemeClr val="dk1"/>
              </a:solidFill>
              <a:latin typeface="Calibri"/>
              <a:ea typeface="Calibri"/>
              <a:cs typeface="Calibri"/>
              <a:sym typeface="Calibri"/>
            </a:endParaRPr>
          </a:p>
          <a:p>
            <a:pPr marL="0" lvl="0" indent="0" algn="l" rtl="0">
              <a:lnSpc>
                <a:spcPct val="150000"/>
              </a:lnSpc>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7. </a:t>
            </a:r>
            <a:r>
              <a:rPr lang="en-US" sz="2000" dirty="0" err="1">
                <a:solidFill>
                  <a:schemeClr val="dk1"/>
                </a:solidFill>
                <a:latin typeface="Calibri"/>
                <a:ea typeface="Calibri"/>
                <a:cs typeface="Calibri"/>
                <a:sym typeface="Calibri"/>
              </a:rPr>
              <a:t>Rozumiem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więcej</a:t>
            </a:r>
            <a:r>
              <a:rPr lang="en-US" sz="2000" dirty="0">
                <a:solidFill>
                  <a:schemeClr val="dk1"/>
                </a:solidFill>
                <a:latin typeface="Calibri"/>
                <a:ea typeface="Calibri"/>
                <a:cs typeface="Calibri"/>
                <a:sym typeface="Calibri"/>
              </a:rPr>
              <a:t> z </a:t>
            </a:r>
            <a:r>
              <a:rPr lang="en-US" sz="2000" dirty="0" err="1">
                <a:solidFill>
                  <a:schemeClr val="dk1"/>
                </a:solidFill>
                <a:latin typeface="Calibri"/>
                <a:ea typeface="Calibri"/>
                <a:cs typeface="Calibri"/>
                <a:sym typeface="Calibri"/>
              </a:rPr>
              <a:t>dyskusji</a:t>
            </a:r>
            <a:r>
              <a:rPr lang="en-US" sz="2000" dirty="0">
                <a:solidFill>
                  <a:schemeClr val="dk1"/>
                </a:solidFill>
                <a:latin typeface="Calibri"/>
                <a:ea typeface="Calibri"/>
                <a:cs typeface="Calibri"/>
                <a:sym typeface="Calibri"/>
              </a:rPr>
              <a:t> w </a:t>
            </a:r>
            <a:r>
              <a:rPr lang="en-US" sz="2000" dirty="0" err="1">
                <a:solidFill>
                  <a:schemeClr val="dk1"/>
                </a:solidFill>
                <a:latin typeface="Calibri"/>
                <a:ea typeface="Calibri"/>
                <a:cs typeface="Calibri"/>
                <a:sym typeface="Calibri"/>
              </a:rPr>
              <a:t>klasie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niż</a:t>
            </a:r>
            <a:r>
              <a:rPr lang="en-US" sz="2000" dirty="0">
                <a:solidFill>
                  <a:schemeClr val="dk1"/>
                </a:solidFill>
                <a:latin typeface="Calibri"/>
                <a:ea typeface="Calibri"/>
                <a:cs typeface="Calibri"/>
                <a:sym typeface="Calibri"/>
              </a:rPr>
              <a:t> z </a:t>
            </a:r>
            <a:r>
              <a:rPr lang="en-US" sz="2000" dirty="0" err="1">
                <a:solidFill>
                  <a:schemeClr val="dk1"/>
                </a:solidFill>
                <a:latin typeface="Calibri"/>
                <a:ea typeface="Calibri"/>
                <a:cs typeface="Calibri"/>
                <a:sym typeface="Calibri"/>
              </a:rPr>
              <a:t>lektury</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dany</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temat</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57150" lvl="0" indent="-57150" algn="l" rtl="0">
              <a:lnSpc>
                <a:spcPct val="150000"/>
              </a:lnSpc>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8. </a:t>
            </a:r>
            <a:r>
              <a:rPr lang="en-US" sz="2000" dirty="0" err="1">
                <a:solidFill>
                  <a:schemeClr val="dk1"/>
                </a:solidFill>
                <a:latin typeface="Calibri"/>
                <a:ea typeface="Calibri"/>
                <a:cs typeface="Calibri"/>
                <a:sym typeface="Calibri"/>
              </a:rPr>
              <a:t>Lubię</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grać</a:t>
            </a:r>
            <a:r>
              <a:rPr lang="en-US" sz="2000" dirty="0">
                <a:solidFill>
                  <a:schemeClr val="dk1"/>
                </a:solidFill>
                <a:latin typeface="Calibri"/>
                <a:ea typeface="Calibri"/>
                <a:cs typeface="Calibri"/>
                <a:sym typeface="Calibri"/>
              </a:rPr>
              <a:t> w </a:t>
            </a:r>
            <a:r>
              <a:rPr lang="en-US" sz="2000" dirty="0" err="1">
                <a:solidFill>
                  <a:schemeClr val="dk1"/>
                </a:solidFill>
                <a:latin typeface="Calibri"/>
                <a:ea typeface="Calibri"/>
                <a:cs typeface="Calibri"/>
                <a:sym typeface="Calibri"/>
              </a:rPr>
              <a:t>gry</a:t>
            </a:r>
            <a:r>
              <a:rPr lang="en-US" sz="2000" dirty="0">
                <a:solidFill>
                  <a:schemeClr val="dk1"/>
                </a:solidFill>
                <a:latin typeface="Calibri"/>
                <a:ea typeface="Calibri"/>
                <a:cs typeface="Calibri"/>
                <a:sym typeface="Calibri"/>
              </a:rPr>
              <a:t> w </a:t>
            </a:r>
            <a:r>
              <a:rPr lang="en-US" sz="2000" dirty="0" err="1">
                <a:solidFill>
                  <a:schemeClr val="dk1"/>
                </a:solidFill>
                <a:latin typeface="Calibri"/>
                <a:ea typeface="Calibri"/>
                <a:cs typeface="Calibri"/>
                <a:sym typeface="Calibri"/>
              </a:rPr>
              <a:t>klasie</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0" lvl="0" indent="0" algn="l" rtl="0">
              <a:lnSpc>
                <a:spcPct val="150000"/>
              </a:lnSpc>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9. </a:t>
            </a:r>
            <a:r>
              <a:rPr lang="en-US" sz="2000" dirty="0" smtClean="0">
                <a:solidFill>
                  <a:schemeClr val="dk1"/>
                </a:solidFill>
                <a:latin typeface="Calibri"/>
                <a:ea typeface="Calibri"/>
                <a:cs typeface="Calibri"/>
                <a:sym typeface="Calibri"/>
              </a:rPr>
              <a:t>P</a:t>
            </a:r>
            <a:r>
              <a:rPr lang="pl-PL" sz="2000" dirty="0" err="1" smtClean="0">
                <a:solidFill>
                  <a:schemeClr val="dk1"/>
                </a:solidFill>
                <a:latin typeface="Calibri"/>
                <a:ea typeface="Calibri"/>
                <a:cs typeface="Calibri"/>
                <a:sym typeface="Calibri"/>
              </a:rPr>
              <a:t>rzedstawienie</a:t>
            </a:r>
            <a:r>
              <a:rPr lang="en-US" sz="2000" dirty="0" smtClean="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nowej</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gramatyki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napisanej</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tablicy</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ułatwia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zrozumienie</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57150" lvl="0" indent="-57150" algn="l" rtl="0">
              <a:lnSpc>
                <a:spcPct val="150000"/>
              </a:lnSpc>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10. </a:t>
            </a:r>
            <a:r>
              <a:rPr lang="pl-PL" sz="2000" dirty="0" smtClean="0">
                <a:solidFill>
                  <a:schemeClr val="dk1"/>
                </a:solidFill>
                <a:latin typeface="Calibri"/>
                <a:ea typeface="Calibri"/>
                <a:cs typeface="Calibri"/>
                <a:sym typeface="Calibri"/>
              </a:rPr>
              <a:t>Lepiej p</a:t>
            </a:r>
            <a:r>
              <a:rPr lang="en-US" sz="2000" dirty="0" err="1" smtClean="0">
                <a:solidFill>
                  <a:schemeClr val="dk1"/>
                </a:solidFill>
                <a:latin typeface="Calibri"/>
                <a:ea typeface="Calibri"/>
                <a:cs typeface="Calibri"/>
                <a:sym typeface="Calibri"/>
              </a:rPr>
              <a:t>amiętam</a:t>
            </a:r>
            <a:r>
              <a:rPr lang="en-US" sz="2000" dirty="0" smtClean="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rzeczy</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które</a:t>
            </a:r>
            <a:r>
              <a:rPr lang="en-US" sz="2000" dirty="0">
                <a:solidFill>
                  <a:schemeClr val="dk1"/>
                </a:solidFill>
                <a:latin typeface="Calibri"/>
                <a:ea typeface="Calibri"/>
                <a:cs typeface="Calibri"/>
                <a:sym typeface="Calibri"/>
              </a:rPr>
              <a:t> </a:t>
            </a:r>
            <a:r>
              <a:rPr lang="en-US" sz="2000" dirty="0" err="1" smtClean="0">
                <a:solidFill>
                  <a:schemeClr val="dk1"/>
                </a:solidFill>
                <a:latin typeface="Calibri"/>
                <a:ea typeface="Calibri"/>
                <a:cs typeface="Calibri"/>
                <a:sym typeface="Calibri"/>
              </a:rPr>
              <a:t>słyszę</a:t>
            </a:r>
            <a:r>
              <a:rPr lang="en-US" sz="2000" dirty="0" smtClean="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niż</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czytam</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0" lvl="0" indent="0" algn="l" rtl="0">
              <a:lnSpc>
                <a:spcPct val="150000"/>
              </a:lnSpc>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11. </a:t>
            </a:r>
            <a:r>
              <a:rPr lang="en-US" sz="2000" dirty="0" err="1">
                <a:solidFill>
                  <a:schemeClr val="dk1"/>
                </a:solidFill>
                <a:latin typeface="Calibri"/>
                <a:ea typeface="Calibri"/>
                <a:cs typeface="Calibri"/>
                <a:sym typeface="Calibri"/>
              </a:rPr>
              <a:t>Kiedy</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uczę</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nowych</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słów</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powtarzam</a:t>
            </a:r>
            <a:r>
              <a:rPr lang="en-US" sz="2000" dirty="0">
                <a:solidFill>
                  <a:schemeClr val="dk1"/>
                </a:solidFill>
                <a:latin typeface="Calibri"/>
                <a:ea typeface="Calibri"/>
                <a:cs typeface="Calibri"/>
                <a:sym typeface="Calibri"/>
              </a:rPr>
              <a:t> je </a:t>
            </a:r>
            <a:r>
              <a:rPr lang="en-US" sz="2000" dirty="0" err="1">
                <a:solidFill>
                  <a:schemeClr val="dk1"/>
                </a:solidFill>
                <a:latin typeface="Calibri"/>
                <a:ea typeface="Calibri"/>
                <a:cs typeface="Calibri"/>
                <a:sym typeface="Calibri"/>
              </a:rPr>
              <a:t>sobie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głos</a:t>
            </a:r>
            <a:r>
              <a:rPr lang="en-US" sz="2000" dirty="0">
                <a:solidFill>
                  <a:schemeClr val="dk1"/>
                </a:solidFill>
                <a:latin typeface="Calibri"/>
                <a:ea typeface="Calibri"/>
                <a:cs typeface="Calibri"/>
                <a:sym typeface="Calibri"/>
              </a:rPr>
              <a:t> w </a:t>
            </a:r>
            <a:r>
              <a:rPr lang="en-US" sz="2000" dirty="0" err="1">
                <a:solidFill>
                  <a:schemeClr val="dk1"/>
                </a:solidFill>
                <a:latin typeface="Calibri"/>
                <a:ea typeface="Calibri"/>
                <a:cs typeface="Calibri"/>
                <a:sym typeface="Calibri"/>
              </a:rPr>
              <a:t>różnych</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momentach</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0" lvl="0" indent="0" algn="l" rtl="0">
              <a:lnSpc>
                <a:spcPct val="150000"/>
              </a:lnSpc>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12. </a:t>
            </a:r>
            <a:r>
              <a:rPr lang="en-US" sz="2000" dirty="0" err="1">
                <a:solidFill>
                  <a:schemeClr val="dk1"/>
                </a:solidFill>
                <a:latin typeface="Calibri"/>
                <a:ea typeface="Calibri"/>
                <a:cs typeface="Calibri"/>
                <a:sym typeface="Calibri"/>
              </a:rPr>
              <a:t>Lubię</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ćwiczyć</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nową</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gramatykę</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poprzez</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tworzenie</a:t>
            </a:r>
            <a:r>
              <a:rPr lang="en-US" sz="2000" dirty="0">
                <a:solidFill>
                  <a:schemeClr val="dk1"/>
                </a:solidFill>
                <a:latin typeface="Calibri"/>
                <a:ea typeface="Calibri"/>
                <a:cs typeface="Calibri"/>
                <a:sym typeface="Calibri"/>
              </a:rPr>
              <a:t> z </a:t>
            </a:r>
            <a:r>
              <a:rPr lang="en-US" sz="2000" dirty="0" err="1">
                <a:solidFill>
                  <a:schemeClr val="dk1"/>
                </a:solidFill>
                <a:latin typeface="Calibri"/>
                <a:ea typeface="Calibri"/>
                <a:cs typeface="Calibri"/>
                <a:sym typeface="Calibri"/>
              </a:rPr>
              <a:t>nią</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zdań</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1"/>
          <p:cNvPicPr preferRelativeResize="0"/>
          <p:nvPr/>
        </p:nvPicPr>
        <p:blipFill rotWithShape="1">
          <a:blip r:embed="rId3">
            <a:alphaModFix/>
          </a:blip>
          <a:srcRect/>
          <a:stretch/>
        </p:blipFill>
        <p:spPr>
          <a:xfrm>
            <a:off x="9674225" y="6138862"/>
            <a:ext cx="2517775" cy="719137"/>
          </a:xfrm>
          <a:prstGeom prst="rect">
            <a:avLst/>
          </a:prstGeom>
          <a:noFill/>
          <a:ln>
            <a:noFill/>
          </a:ln>
        </p:spPr>
      </p:pic>
      <p:pic>
        <p:nvPicPr>
          <p:cNvPr id="152" name="Google Shape;152;p21"/>
          <p:cNvPicPr preferRelativeResize="0"/>
          <p:nvPr/>
        </p:nvPicPr>
        <p:blipFill rotWithShape="1">
          <a:blip r:embed="rId4">
            <a:alphaModFix/>
          </a:blip>
          <a:srcRect t="17905" b="17963"/>
          <a:stretch/>
        </p:blipFill>
        <p:spPr>
          <a:xfrm>
            <a:off x="0" y="-12700"/>
            <a:ext cx="5754686" cy="1403350"/>
          </a:xfrm>
          <a:prstGeom prst="rect">
            <a:avLst/>
          </a:prstGeom>
          <a:noFill/>
          <a:ln>
            <a:noFill/>
          </a:ln>
        </p:spPr>
      </p:pic>
      <p:sp>
        <p:nvSpPr>
          <p:cNvPr id="153" name="Google Shape;153;p21"/>
          <p:cNvSpPr txBox="1"/>
          <p:nvPr/>
        </p:nvSpPr>
        <p:spPr>
          <a:xfrm>
            <a:off x="5695950" y="-14287"/>
            <a:ext cx="6495900" cy="1406400"/>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 - relacje</a:t>
            </a:r>
            <a:endParaRPr/>
          </a:p>
          <a:p>
            <a:pPr marL="0" marR="0" lvl="0" indent="0" algn="ctr" rtl="0">
              <a:lnSpc>
                <a:spcPct val="90000"/>
              </a:lnSpc>
              <a:spcBef>
                <a:spcPts val="0"/>
              </a:spcBef>
              <a:spcAft>
                <a:spcPts val="0"/>
              </a:spcAft>
              <a:buClr>
                <a:schemeClr val="dk1"/>
              </a:buClr>
              <a:buSzPts val="2200"/>
              <a:buFont typeface="Calibri"/>
              <a:buNone/>
            </a:pPr>
            <a:endParaRPr sz="2200" b="1" i="0" u="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Moduł - </a:t>
            </a:r>
            <a:r>
              <a:rPr lang="en-US" sz="2200" b="1">
                <a:solidFill>
                  <a:schemeClr val="dk1"/>
                </a:solidFill>
                <a:latin typeface="Calibri"/>
                <a:ea typeface="Calibri"/>
                <a:cs typeface="Calibri"/>
                <a:sym typeface="Calibri"/>
              </a:rPr>
              <a:t>Preferencje w zakresie uczenia się</a:t>
            </a:r>
            <a:endParaRPr/>
          </a:p>
          <a:p>
            <a:pPr marL="0" marR="0" lvl="0" indent="0" algn="l" rtl="0">
              <a:lnSpc>
                <a:spcPct val="100000"/>
              </a:lnSpc>
              <a:spcBef>
                <a:spcPts val="0"/>
              </a:spcBef>
              <a:spcAft>
                <a:spcPts val="0"/>
              </a:spcAft>
              <a:buNone/>
            </a:pPr>
            <a:endParaRPr sz="2200" b="1" i="0" u="none">
              <a:solidFill>
                <a:schemeClr val="dk1"/>
              </a:solidFill>
              <a:latin typeface="Calibri"/>
              <a:ea typeface="Calibri"/>
              <a:cs typeface="Calibri"/>
              <a:sym typeface="Calibri"/>
            </a:endParaRPr>
          </a:p>
        </p:txBody>
      </p:sp>
      <p:sp>
        <p:nvSpPr>
          <p:cNvPr id="154" name="Google Shape;154;p21"/>
          <p:cNvSpPr txBox="1"/>
          <p:nvPr/>
        </p:nvSpPr>
        <p:spPr>
          <a:xfrm>
            <a:off x="928575" y="1898225"/>
            <a:ext cx="10765800" cy="444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400"/>
              </a:spcBef>
              <a:spcAft>
                <a:spcPts val="0"/>
              </a:spcAft>
              <a:buNone/>
            </a:pPr>
            <a:r>
              <a:rPr lang="en-US" sz="2000" b="1" u="sng" dirty="0">
                <a:solidFill>
                  <a:schemeClr val="dk1"/>
                </a:solidFill>
                <a:latin typeface="Calibri"/>
                <a:ea typeface="Calibri"/>
                <a:cs typeface="Calibri"/>
                <a:sym typeface="Calibri"/>
              </a:rPr>
              <a:t>TEST PREFERENCJI W UCZENIU SIĘ JĘZYKÓW OBCYCH</a:t>
            </a:r>
            <a:endParaRPr sz="2000" b="1" u="sng" dirty="0">
              <a:solidFill>
                <a:schemeClr val="dk1"/>
              </a:solidFill>
              <a:latin typeface="Calibri"/>
              <a:ea typeface="Calibri"/>
              <a:cs typeface="Calibri"/>
              <a:sym typeface="Calibri"/>
            </a:endParaRPr>
          </a:p>
          <a:p>
            <a:pPr marL="0" marR="0" lvl="0" indent="0" algn="l" rtl="0">
              <a:lnSpc>
                <a:spcPct val="100000"/>
              </a:lnSpc>
              <a:spcBef>
                <a:spcPts val="400"/>
              </a:spcBef>
              <a:spcAft>
                <a:spcPts val="0"/>
              </a:spcAft>
              <a:buNone/>
            </a:pPr>
            <a:endParaRPr sz="2000" dirty="0">
              <a:solidFill>
                <a:schemeClr val="dk1"/>
              </a:solidFill>
              <a:latin typeface="Calibri"/>
              <a:ea typeface="Calibri"/>
              <a:cs typeface="Calibri"/>
              <a:sym typeface="Calibri"/>
            </a:endParaRPr>
          </a:p>
          <a:p>
            <a:pPr marL="0" lvl="0" indent="0" algn="l" rtl="0">
              <a:lnSpc>
                <a:spcPct val="150000"/>
              </a:lnSpc>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13. </a:t>
            </a:r>
            <a:r>
              <a:rPr lang="en-US" sz="2000" dirty="0" err="1">
                <a:solidFill>
                  <a:schemeClr val="dk1"/>
                </a:solidFill>
                <a:latin typeface="Calibri"/>
                <a:ea typeface="Calibri"/>
                <a:cs typeface="Calibri"/>
                <a:sym typeface="Calibri"/>
              </a:rPr>
              <a:t>Najlepiej</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uczę</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nowego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słownictwa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używając</a:t>
            </a:r>
            <a:r>
              <a:rPr lang="en-US" sz="2000" dirty="0">
                <a:solidFill>
                  <a:schemeClr val="dk1"/>
                </a:solidFill>
                <a:latin typeface="Calibri"/>
                <a:ea typeface="Calibri"/>
                <a:cs typeface="Calibri"/>
                <a:sym typeface="Calibri"/>
              </a:rPr>
              <a:t> list </a:t>
            </a:r>
            <a:r>
              <a:rPr lang="en-US" sz="2000" dirty="0" err="1">
                <a:solidFill>
                  <a:schemeClr val="dk1"/>
                </a:solidFill>
                <a:latin typeface="Calibri"/>
                <a:ea typeface="Calibri"/>
                <a:cs typeface="Calibri"/>
                <a:sym typeface="Calibri"/>
              </a:rPr>
              <a:t>słów</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0" lvl="0" indent="0" algn="l" rtl="0">
              <a:lnSpc>
                <a:spcPct val="150000"/>
              </a:lnSpc>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14. </a:t>
            </a:r>
            <a:r>
              <a:rPr lang="en-US" sz="2000" dirty="0" err="1">
                <a:solidFill>
                  <a:schemeClr val="dk1"/>
                </a:solidFill>
                <a:latin typeface="Calibri"/>
                <a:ea typeface="Calibri"/>
                <a:cs typeface="Calibri"/>
                <a:sym typeface="Calibri"/>
              </a:rPr>
              <a:t>Wiele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się</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uczę</a:t>
            </a:r>
            <a:r>
              <a:rPr lang="en-US" sz="2000" dirty="0">
                <a:solidFill>
                  <a:schemeClr val="dk1"/>
                </a:solidFill>
                <a:latin typeface="Calibri"/>
                <a:ea typeface="Calibri"/>
                <a:cs typeface="Calibri"/>
                <a:sym typeface="Calibri"/>
              </a:rPr>
              <a:t> </a:t>
            </a:r>
            <a:r>
              <a:rPr lang="pl-PL" sz="2000" dirty="0" smtClean="0">
                <a:solidFill>
                  <a:schemeClr val="dk1"/>
                </a:solidFill>
                <a:latin typeface="Calibri"/>
                <a:ea typeface="Calibri"/>
                <a:cs typeface="Calibri"/>
                <a:sym typeface="Calibri"/>
              </a:rPr>
              <a:t>z</a:t>
            </a:r>
            <a:r>
              <a:rPr lang="en-US" sz="2000" dirty="0" smtClean="0">
                <a:solidFill>
                  <a:schemeClr val="dk1"/>
                </a:solidFill>
                <a:latin typeface="Calibri"/>
                <a:ea typeface="Calibri"/>
                <a:cs typeface="Calibri"/>
                <a:sym typeface="Calibri"/>
              </a:rPr>
              <a:t> </a:t>
            </a:r>
            <a:r>
              <a:rPr lang="pl-PL" sz="2000" dirty="0" smtClean="0">
                <a:solidFill>
                  <a:schemeClr val="dk1"/>
                </a:solidFill>
                <a:latin typeface="Calibri"/>
                <a:ea typeface="Calibri"/>
                <a:cs typeface="Calibri"/>
                <a:sym typeface="Calibri"/>
              </a:rPr>
              <a:t>analizowania</a:t>
            </a:r>
            <a:r>
              <a:rPr lang="en-US" sz="2000" dirty="0" smtClean="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błędów</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innych</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ludzi</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0" lvl="0" indent="0" algn="l" rtl="0">
              <a:lnSpc>
                <a:spcPct val="150000"/>
              </a:lnSpc>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15. </a:t>
            </a:r>
            <a:r>
              <a:rPr lang="en-US" sz="2000" dirty="0" err="1">
                <a:solidFill>
                  <a:schemeClr val="dk1"/>
                </a:solidFill>
                <a:latin typeface="Calibri"/>
                <a:ea typeface="Calibri"/>
                <a:cs typeface="Calibri"/>
                <a:sym typeface="Calibri"/>
              </a:rPr>
              <a:t>Wolę</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żeby</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nauczyciel</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wyjaśnił</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nową</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gramatykę</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niż</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pisał</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ją</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tablicy</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0" lvl="0" indent="0" algn="l" rtl="0">
              <a:lnSpc>
                <a:spcPct val="150000"/>
              </a:lnSpc>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16. </a:t>
            </a:r>
            <a:r>
              <a:rPr lang="en-US" sz="2000" dirty="0" err="1">
                <a:solidFill>
                  <a:schemeClr val="dk1"/>
                </a:solidFill>
                <a:latin typeface="Calibri"/>
                <a:ea typeface="Calibri"/>
                <a:cs typeface="Calibri"/>
                <a:sym typeface="Calibri"/>
              </a:rPr>
              <a:t>Lepiej</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rozumiem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nowe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słowa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kiedy</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mogę</a:t>
            </a:r>
            <a:r>
              <a:rPr lang="en-US" sz="2000" dirty="0">
                <a:solidFill>
                  <a:schemeClr val="dk1"/>
                </a:solidFill>
                <a:latin typeface="Calibri"/>
                <a:ea typeface="Calibri"/>
                <a:cs typeface="Calibri"/>
                <a:sym typeface="Calibri"/>
              </a:rPr>
              <a:t> </a:t>
            </a:r>
            <a:r>
              <a:rPr lang="pl-PL" sz="2000" dirty="0" err="1" smtClean="0">
                <a:solidFill>
                  <a:schemeClr val="dk1"/>
                </a:solidFill>
                <a:latin typeface="Calibri"/>
                <a:ea typeface="Calibri"/>
                <a:cs typeface="Calibri"/>
                <a:sym typeface="Calibri"/>
              </a:rPr>
              <a:t>napisac</a:t>
            </a:r>
            <a:r>
              <a:rPr lang="en-US" sz="2000" dirty="0" smtClean="0">
                <a:solidFill>
                  <a:schemeClr val="dk1"/>
                </a:solidFill>
                <a:latin typeface="Calibri"/>
                <a:ea typeface="Calibri"/>
                <a:cs typeface="Calibri"/>
                <a:sym typeface="Calibri"/>
              </a:rPr>
              <a:t> </a:t>
            </a:r>
            <a:r>
              <a:rPr lang="en-US" sz="2000" dirty="0">
                <a:solidFill>
                  <a:schemeClr val="dk1"/>
                </a:solidFill>
                <a:latin typeface="Calibri"/>
                <a:ea typeface="Calibri"/>
                <a:cs typeface="Calibri"/>
                <a:sym typeface="Calibri"/>
              </a:rPr>
              <a:t>z </a:t>
            </a:r>
            <a:r>
              <a:rPr lang="en-US" sz="2000" dirty="0" err="1" smtClean="0">
                <a:solidFill>
                  <a:schemeClr val="dk1"/>
                </a:solidFill>
                <a:latin typeface="Calibri"/>
                <a:ea typeface="Calibri"/>
                <a:cs typeface="Calibri"/>
                <a:sym typeface="Calibri"/>
              </a:rPr>
              <a:t>ni</a:t>
            </a:r>
            <a:r>
              <a:rPr lang="pl-PL" sz="2000" dirty="0" smtClean="0">
                <a:solidFill>
                  <a:schemeClr val="dk1"/>
                </a:solidFill>
                <a:latin typeface="Calibri"/>
                <a:ea typeface="Calibri"/>
                <a:cs typeface="Calibri"/>
                <a:sym typeface="Calibri"/>
              </a:rPr>
              <a:t>mi</a:t>
            </a:r>
            <a:r>
              <a:rPr lang="en-US" sz="2000" dirty="0" smtClean="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historię</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57150" lvl="0" indent="-57150" algn="l" rtl="0">
              <a:lnSpc>
                <a:spcPct val="150000"/>
              </a:lnSpc>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17. </a:t>
            </a:r>
            <a:r>
              <a:rPr lang="en-US" sz="2000" dirty="0" err="1">
                <a:solidFill>
                  <a:schemeClr val="dk1"/>
                </a:solidFill>
                <a:latin typeface="Calibri"/>
                <a:ea typeface="Calibri"/>
                <a:cs typeface="Calibri"/>
                <a:sym typeface="Calibri"/>
              </a:rPr>
              <a:t>Wolę</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ćwiczenia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słuchania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niż</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czytania</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0" lvl="0" indent="0" algn="l" rtl="0">
              <a:lnSpc>
                <a:spcPct val="150000"/>
              </a:lnSpc>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18. </a:t>
            </a:r>
            <a:r>
              <a:rPr lang="en-US" sz="2000" dirty="0" err="1">
                <a:solidFill>
                  <a:schemeClr val="dk1"/>
                </a:solidFill>
                <a:latin typeface="Calibri"/>
                <a:ea typeface="Calibri"/>
                <a:cs typeface="Calibri"/>
                <a:sym typeface="Calibri"/>
              </a:rPr>
              <a:t>Pamiętam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pisownię</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słowa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lepiej</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gdy</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widzę</a:t>
            </a:r>
            <a:r>
              <a:rPr lang="en-US" sz="2000" dirty="0">
                <a:solidFill>
                  <a:schemeClr val="dk1"/>
                </a:solidFill>
                <a:latin typeface="Calibri"/>
                <a:ea typeface="Calibri"/>
                <a:cs typeface="Calibri"/>
                <a:sym typeface="Calibri"/>
              </a:rPr>
              <a:t> je </a:t>
            </a:r>
            <a:r>
              <a:rPr lang="en-US" sz="2000" dirty="0" err="1">
                <a:solidFill>
                  <a:schemeClr val="dk1"/>
                </a:solidFill>
                <a:latin typeface="Calibri"/>
                <a:ea typeface="Calibri"/>
                <a:cs typeface="Calibri"/>
                <a:sym typeface="Calibri"/>
              </a:rPr>
              <a:t>napisane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niż</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gdy</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ktoś</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pisze</a:t>
            </a:r>
            <a:r>
              <a:rPr lang="en-US" sz="2000" dirty="0">
                <a:solidFill>
                  <a:schemeClr val="dk1"/>
                </a:solidFill>
                <a:latin typeface="Calibri"/>
                <a:ea typeface="Calibri"/>
                <a:cs typeface="Calibri"/>
                <a:sym typeface="Calibri"/>
              </a:rPr>
              <a:t> je </a:t>
            </a:r>
            <a:r>
              <a:rPr lang="en-US" sz="2000" dirty="0" err="1">
                <a:solidFill>
                  <a:schemeClr val="dk1"/>
                </a:solidFill>
                <a:latin typeface="Calibri"/>
                <a:ea typeface="Calibri"/>
                <a:cs typeface="Calibri"/>
                <a:sym typeface="Calibri"/>
              </a:rPr>
              <a:t>na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głos</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TotalTime>
  <Words>3501</Words>
  <Application>Microsoft Office PowerPoint</Application>
  <PresentationFormat>Niestandardowy</PresentationFormat>
  <Paragraphs>388</Paragraphs>
  <Slides>33</Slides>
  <Notes>33</Notes>
  <HiddenSlides>0</HiddenSlides>
  <MMClips>0</MMClips>
  <ScaleCrop>false</ScaleCrop>
  <HeadingPairs>
    <vt:vector size="4" baseType="variant">
      <vt:variant>
        <vt:lpstr>Motyw</vt:lpstr>
      </vt:variant>
      <vt:variant>
        <vt:i4>1</vt:i4>
      </vt:variant>
      <vt:variant>
        <vt:lpstr>Tytuły slajdów</vt:lpstr>
      </vt:variant>
      <vt:variant>
        <vt:i4>33</vt:i4>
      </vt:variant>
    </vt:vector>
  </HeadingPairs>
  <TitlesOfParts>
    <vt:vector size="34" baseType="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DeepL Translator</dc:creator>
  <cp:lastModifiedBy>Ola</cp:lastModifiedBy>
  <cp:revision>31</cp:revision>
  <dcterms:modified xsi:type="dcterms:W3CDTF">2019-11-19T22:37:12Z</dcterms:modified>
</cp:coreProperties>
</file>